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ink/ink1.xml" ContentType="application/inkml+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2" saveSubsetFonts="1">
  <p:sldMasterIdLst>
    <p:sldMasterId id="2147483648" r:id="rId4"/>
    <p:sldMasterId id="2147483688" r:id="rId5"/>
    <p:sldMasterId id="2147483710" r:id="rId6"/>
  </p:sldMasterIdLst>
  <p:notesMasterIdLst>
    <p:notesMasterId r:id="rId98"/>
  </p:notesMasterIdLst>
  <p:sldIdLst>
    <p:sldId id="256" r:id="rId7"/>
    <p:sldId id="257" r:id="rId8"/>
    <p:sldId id="3502" r:id="rId9"/>
    <p:sldId id="3353" r:id="rId10"/>
    <p:sldId id="3495" r:id="rId11"/>
    <p:sldId id="3351" r:id="rId12"/>
    <p:sldId id="392" r:id="rId13"/>
    <p:sldId id="3320" r:id="rId14"/>
    <p:sldId id="3504" r:id="rId15"/>
    <p:sldId id="258" r:id="rId16"/>
    <p:sldId id="690" r:id="rId17"/>
    <p:sldId id="705" r:id="rId18"/>
    <p:sldId id="706" r:id="rId19"/>
    <p:sldId id="707" r:id="rId20"/>
    <p:sldId id="720" r:id="rId21"/>
    <p:sldId id="721" r:id="rId22"/>
    <p:sldId id="719" r:id="rId23"/>
    <p:sldId id="627" r:id="rId24"/>
    <p:sldId id="716" r:id="rId25"/>
    <p:sldId id="735" r:id="rId26"/>
    <p:sldId id="723" r:id="rId27"/>
    <p:sldId id="722" r:id="rId28"/>
    <p:sldId id="725" r:id="rId29"/>
    <p:sldId id="730" r:id="rId30"/>
    <p:sldId id="731" r:id="rId31"/>
    <p:sldId id="262" r:id="rId32"/>
    <p:sldId id="296" r:id="rId33"/>
    <p:sldId id="309" r:id="rId34"/>
    <p:sldId id="288" r:id="rId35"/>
    <p:sldId id="299" r:id="rId36"/>
    <p:sldId id="300" r:id="rId37"/>
    <p:sldId id="316" r:id="rId38"/>
    <p:sldId id="322" r:id="rId39"/>
    <p:sldId id="320" r:id="rId40"/>
    <p:sldId id="315" r:id="rId41"/>
    <p:sldId id="325" r:id="rId42"/>
    <p:sldId id="302" r:id="rId43"/>
    <p:sldId id="305" r:id="rId44"/>
    <p:sldId id="290" r:id="rId45"/>
    <p:sldId id="306" r:id="rId46"/>
    <p:sldId id="307" r:id="rId47"/>
    <p:sldId id="289" r:id="rId48"/>
    <p:sldId id="303" r:id="rId49"/>
    <p:sldId id="287" r:id="rId50"/>
    <p:sldId id="323" r:id="rId51"/>
    <p:sldId id="311" r:id="rId52"/>
    <p:sldId id="286" r:id="rId53"/>
    <p:sldId id="293" r:id="rId54"/>
    <p:sldId id="295" r:id="rId55"/>
    <p:sldId id="328" r:id="rId56"/>
    <p:sldId id="329" r:id="rId57"/>
    <p:sldId id="330" r:id="rId58"/>
    <p:sldId id="331" r:id="rId59"/>
    <p:sldId id="294" r:id="rId60"/>
    <p:sldId id="324" r:id="rId61"/>
    <p:sldId id="326" r:id="rId62"/>
    <p:sldId id="327" r:id="rId63"/>
    <p:sldId id="319" r:id="rId64"/>
    <p:sldId id="301" r:id="rId65"/>
    <p:sldId id="308" r:id="rId66"/>
    <p:sldId id="292" r:id="rId67"/>
    <p:sldId id="284" r:id="rId68"/>
    <p:sldId id="3506" r:id="rId69"/>
    <p:sldId id="3507" r:id="rId70"/>
    <p:sldId id="732" r:id="rId71"/>
    <p:sldId id="729" r:id="rId72"/>
    <p:sldId id="733" r:id="rId73"/>
    <p:sldId id="728" r:id="rId74"/>
    <p:sldId id="332" r:id="rId75"/>
    <p:sldId id="333" r:id="rId76"/>
    <p:sldId id="3509" r:id="rId77"/>
    <p:sldId id="3510" r:id="rId78"/>
    <p:sldId id="3511" r:id="rId79"/>
    <p:sldId id="3512" r:id="rId80"/>
    <p:sldId id="334" r:id="rId81"/>
    <p:sldId id="335" r:id="rId82"/>
    <p:sldId id="336" r:id="rId83"/>
    <p:sldId id="261" r:id="rId84"/>
    <p:sldId id="3508" r:id="rId85"/>
    <p:sldId id="338" r:id="rId86"/>
    <p:sldId id="694" r:id="rId87"/>
    <p:sldId id="737" r:id="rId88"/>
    <p:sldId id="740" r:id="rId89"/>
    <p:sldId id="695" r:id="rId90"/>
    <p:sldId id="696" r:id="rId91"/>
    <p:sldId id="736" r:id="rId92"/>
    <p:sldId id="741" r:id="rId93"/>
    <p:sldId id="339" r:id="rId94"/>
    <p:sldId id="340" r:id="rId95"/>
    <p:sldId id="341" r:id="rId96"/>
    <p:sldId id="342" r:id="rId97"/>
  </p:sldIdLst>
  <p:sldSz cx="24387175" cy="13716000"/>
  <p:notesSz cx="6797675" cy="9926638"/>
  <p:defaultTextStyle>
    <a:defPPr>
      <a:defRPr lang="en-US"/>
    </a:defPPr>
    <a:lvl1pPr marL="0" algn="l" defTabSz="2177278" rtl="0" eaLnBrk="1" latinLnBrk="0" hangingPunct="1">
      <a:defRPr sz="4300" kern="1200">
        <a:solidFill>
          <a:schemeClr val="tx1"/>
        </a:solidFill>
        <a:latin typeface="+mn-lt"/>
        <a:ea typeface="+mn-ea"/>
        <a:cs typeface="+mn-cs"/>
      </a:defRPr>
    </a:lvl1pPr>
    <a:lvl2pPr marL="1088639" algn="l" defTabSz="2177278" rtl="0" eaLnBrk="1" latinLnBrk="0" hangingPunct="1">
      <a:defRPr sz="4300" kern="1200">
        <a:solidFill>
          <a:schemeClr val="tx1"/>
        </a:solidFill>
        <a:latin typeface="+mn-lt"/>
        <a:ea typeface="+mn-ea"/>
        <a:cs typeface="+mn-cs"/>
      </a:defRPr>
    </a:lvl2pPr>
    <a:lvl3pPr marL="2177278" algn="l" defTabSz="2177278" rtl="0" eaLnBrk="1" latinLnBrk="0" hangingPunct="1">
      <a:defRPr sz="4300" kern="1200">
        <a:solidFill>
          <a:schemeClr val="tx1"/>
        </a:solidFill>
        <a:latin typeface="+mn-lt"/>
        <a:ea typeface="+mn-ea"/>
        <a:cs typeface="+mn-cs"/>
      </a:defRPr>
    </a:lvl3pPr>
    <a:lvl4pPr marL="3265917" algn="l" defTabSz="2177278" rtl="0" eaLnBrk="1" latinLnBrk="0" hangingPunct="1">
      <a:defRPr sz="4300" kern="1200">
        <a:solidFill>
          <a:schemeClr val="tx1"/>
        </a:solidFill>
        <a:latin typeface="+mn-lt"/>
        <a:ea typeface="+mn-ea"/>
        <a:cs typeface="+mn-cs"/>
      </a:defRPr>
    </a:lvl4pPr>
    <a:lvl5pPr marL="4354556" algn="l" defTabSz="2177278" rtl="0" eaLnBrk="1" latinLnBrk="0" hangingPunct="1">
      <a:defRPr sz="4300" kern="1200">
        <a:solidFill>
          <a:schemeClr val="tx1"/>
        </a:solidFill>
        <a:latin typeface="+mn-lt"/>
        <a:ea typeface="+mn-ea"/>
        <a:cs typeface="+mn-cs"/>
      </a:defRPr>
    </a:lvl5pPr>
    <a:lvl6pPr marL="5443195" algn="l" defTabSz="2177278" rtl="0" eaLnBrk="1" latinLnBrk="0" hangingPunct="1">
      <a:defRPr sz="4300" kern="1200">
        <a:solidFill>
          <a:schemeClr val="tx1"/>
        </a:solidFill>
        <a:latin typeface="+mn-lt"/>
        <a:ea typeface="+mn-ea"/>
        <a:cs typeface="+mn-cs"/>
      </a:defRPr>
    </a:lvl6pPr>
    <a:lvl7pPr marL="6531834" algn="l" defTabSz="2177278" rtl="0" eaLnBrk="1" latinLnBrk="0" hangingPunct="1">
      <a:defRPr sz="4300" kern="1200">
        <a:solidFill>
          <a:schemeClr val="tx1"/>
        </a:solidFill>
        <a:latin typeface="+mn-lt"/>
        <a:ea typeface="+mn-ea"/>
        <a:cs typeface="+mn-cs"/>
      </a:defRPr>
    </a:lvl7pPr>
    <a:lvl8pPr marL="7620472" algn="l" defTabSz="2177278" rtl="0" eaLnBrk="1" latinLnBrk="0" hangingPunct="1">
      <a:defRPr sz="4300" kern="1200">
        <a:solidFill>
          <a:schemeClr val="tx1"/>
        </a:solidFill>
        <a:latin typeface="+mn-lt"/>
        <a:ea typeface="+mn-ea"/>
        <a:cs typeface="+mn-cs"/>
      </a:defRPr>
    </a:lvl8pPr>
    <a:lvl9pPr marL="8709111" algn="l" defTabSz="2177278" rtl="0" eaLnBrk="1" latinLnBrk="0" hangingPunct="1">
      <a:defRPr sz="43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320">
          <p15:clr>
            <a:srgbClr val="A4A3A4"/>
          </p15:clr>
        </p15:guide>
        <p15:guide id="2" pos="768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raio Alessandro" initials="DA" lastIdx="6" clrIdx="0">
    <p:extLst>
      <p:ext uri="{19B8F6BF-5375-455C-9EA6-DF929625EA0E}">
        <p15:presenceInfo xmlns:p15="http://schemas.microsoft.com/office/powerpoint/2012/main" userId="S::Alessandro.Daraio@Regione.Emilia-Romagna.it::fac9d1f0-7521-4e9d-991e-c06d43fb0b1a" providerId="AD"/>
      </p:ext>
    </p:extLst>
  </p:cmAuthor>
  <p:cmAuthor id="2" name="Essousi Oueld El Hadj, Chaimae" initials="EOEHC" lastIdx="1" clrIdx="1">
    <p:extLst>
      <p:ext uri="{19B8F6BF-5375-455C-9EA6-DF929625EA0E}">
        <p15:presenceInfo xmlns:p15="http://schemas.microsoft.com/office/powerpoint/2012/main" userId="S-1-5-21-1118647226-1548230860-1774337113-37006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A900"/>
    <a:srgbClr val="EDECE6"/>
    <a:srgbClr val="333132"/>
    <a:srgbClr val="F7967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118" autoAdjust="0"/>
    <p:restoredTop sz="93294" autoAdjust="0"/>
  </p:normalViewPr>
  <p:slideViewPr>
    <p:cSldViewPr snapToGrid="0">
      <p:cViewPr>
        <p:scale>
          <a:sx n="30" d="100"/>
          <a:sy n="30" d="100"/>
        </p:scale>
        <p:origin x="828" y="92"/>
      </p:cViewPr>
      <p:guideLst>
        <p:guide orient="horz" pos="4320"/>
        <p:guide pos="7681"/>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slide" Target="slides/slide68.xml"/><Relationship Id="rId79" Type="http://schemas.openxmlformats.org/officeDocument/2006/relationships/slide" Target="slides/slide73.xml"/><Relationship Id="rId87" Type="http://schemas.openxmlformats.org/officeDocument/2006/relationships/slide" Target="slides/slide81.xml"/><Relationship Id="rId102" Type="http://schemas.openxmlformats.org/officeDocument/2006/relationships/theme" Target="theme/theme1.xml"/><Relationship Id="rId5" Type="http://schemas.openxmlformats.org/officeDocument/2006/relationships/slideMaster" Target="slideMasters/slideMaster2.xml"/><Relationship Id="rId61" Type="http://schemas.openxmlformats.org/officeDocument/2006/relationships/slide" Target="slides/slide55.xml"/><Relationship Id="rId82" Type="http://schemas.openxmlformats.org/officeDocument/2006/relationships/slide" Target="slides/slide76.xml"/><Relationship Id="rId90" Type="http://schemas.openxmlformats.org/officeDocument/2006/relationships/slide" Target="slides/slide84.xml"/><Relationship Id="rId95" Type="http://schemas.openxmlformats.org/officeDocument/2006/relationships/slide" Target="slides/slide89.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100" Type="http://schemas.openxmlformats.org/officeDocument/2006/relationships/presProps" Target="presProps.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slide" Target="slides/slide74.xml"/><Relationship Id="rId85" Type="http://schemas.openxmlformats.org/officeDocument/2006/relationships/slide" Target="slides/slide79.xml"/><Relationship Id="rId93" Type="http://schemas.openxmlformats.org/officeDocument/2006/relationships/slide" Target="slides/slide87.xml"/><Relationship Id="rId98"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103" Type="http://schemas.openxmlformats.org/officeDocument/2006/relationships/tableStyles" Target="tableStyle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slide" Target="slides/slide82.xml"/><Relationship Id="rId91" Type="http://schemas.openxmlformats.org/officeDocument/2006/relationships/slide" Target="slides/slide85.xml"/><Relationship Id="rId96" Type="http://schemas.openxmlformats.org/officeDocument/2006/relationships/slide" Target="slides/slide90.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slide" Target="slides/slide88.xml"/><Relationship Id="rId99" Type="http://schemas.openxmlformats.org/officeDocument/2006/relationships/commentAuthors" Target="commentAuthors.xml"/><Relationship Id="rId10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09T11:39:03.001"/>
    </inkml:context>
    <inkml:brush xml:id="br0">
      <inkml:brushProperty name="width" value="0.05" units="cm"/>
      <inkml:brushProperty name="height" value="0.05" units="cm"/>
      <inkml:brushProperty name="ignorePressure" value="1"/>
    </inkml:brush>
  </inkml:definitions>
  <inkml:trace contextRef="#ctx0" brushRef="#br0">1 35,'0'0,"0"0,0-6,0-8,0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C9F68216-CAD7-4B1F-BE11-FD41943CE304}" type="datetimeFigureOut">
              <a:rPr lang="en-US" smtClean="0"/>
              <a:pPr/>
              <a:t>5/27/2024</a:t>
            </a:fld>
            <a:endParaRPr lang="en-US"/>
          </a:p>
        </p:txBody>
      </p:sp>
      <p:sp>
        <p:nvSpPr>
          <p:cNvPr id="4" name="Slide Image Placeholder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11EB3D1D-11AA-4134-AB44-DD190C55A949}" type="slidenum">
              <a:rPr lang="en-US" smtClean="0"/>
              <a:pPr/>
              <a:t>‹#›</a:t>
            </a:fld>
            <a:endParaRPr lang="en-US"/>
          </a:p>
        </p:txBody>
      </p:sp>
    </p:spTree>
    <p:extLst>
      <p:ext uri="{BB962C8B-B14F-4D97-AF65-F5344CB8AC3E}">
        <p14:creationId xmlns:p14="http://schemas.microsoft.com/office/powerpoint/2010/main" val="9983747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commission.europa.eu/strategy-and-policy/priorities-2019-2024/european-green-deal_en" TargetMode="External"/><Relationship Id="rId2" Type="http://schemas.openxmlformats.org/officeDocument/2006/relationships/slide" Target="../slides/slide34.xml"/><Relationship Id="rId1" Type="http://schemas.openxmlformats.org/officeDocument/2006/relationships/notesMaster" Target="../notesMasters/notesMaster1.xml"/><Relationship Id="rId4" Type="http://schemas.openxmlformats.org/officeDocument/2006/relationships/hyperlink" Target="https://next-generation-eu.europa.eu/select-language?destination=/node/16" TargetMode="Externa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myintracomm.ec.europa.eu/corp/intellectual-property/Documents/2019_Reuse-guidelines%28CC-BY%29.pdf" TargetMode="External"/><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11EB3D1D-11AA-4134-AB44-DD190C55A949}" type="slidenum">
              <a:rPr lang="en-US" smtClean="0"/>
              <a:pPr/>
              <a:t>2</a:t>
            </a:fld>
            <a:endParaRPr lang="en-US"/>
          </a:p>
        </p:txBody>
      </p:sp>
    </p:spTree>
    <p:extLst>
      <p:ext uri="{BB962C8B-B14F-4D97-AF65-F5344CB8AC3E}">
        <p14:creationId xmlns:p14="http://schemas.microsoft.com/office/powerpoint/2010/main" val="32003940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p:sp>
      <p:sp>
        <p:nvSpPr>
          <p:cNvPr id="3" name="Contenidor de notes 2"/>
          <p:cNvSpPr>
            <a:spLocks noGrp="1"/>
          </p:cNvSpPr>
          <p:nvPr>
            <p:ph type="body" idx="1"/>
          </p:nvPr>
        </p:nvSpPr>
        <p:spPr/>
        <p:txBody>
          <a:bodyPr/>
          <a:lstStyle/>
          <a:p>
            <a:r>
              <a:rPr lang="ca-ES" dirty="0"/>
              <a:t>9:55 a 10:15 </a:t>
            </a:r>
          </a:p>
        </p:txBody>
      </p:sp>
      <p:sp>
        <p:nvSpPr>
          <p:cNvPr id="4" name="Contenidor de número de diapositiva 3"/>
          <p:cNvSpPr>
            <a:spLocks noGrp="1"/>
          </p:cNvSpPr>
          <p:nvPr>
            <p:ph type="sldNum" sz="quarter" idx="5"/>
          </p:nvPr>
        </p:nvSpPr>
        <p:spPr/>
        <p:txBody>
          <a:bodyPr/>
          <a:lstStyle/>
          <a:p>
            <a:fld id="{11EB3D1D-11AA-4134-AB44-DD190C55A949}" type="slidenum">
              <a:rPr lang="en-US" smtClean="0"/>
              <a:pPr/>
              <a:t>11</a:t>
            </a:fld>
            <a:endParaRPr lang="en-US"/>
          </a:p>
        </p:txBody>
      </p:sp>
    </p:spTree>
    <p:extLst>
      <p:ext uri="{BB962C8B-B14F-4D97-AF65-F5344CB8AC3E}">
        <p14:creationId xmlns:p14="http://schemas.microsoft.com/office/powerpoint/2010/main" val="11000288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a:extLst>
              <a:ext uri="{FF2B5EF4-FFF2-40B4-BE49-F238E27FC236}">
                <a16:creationId xmlns:a16="http://schemas.microsoft.com/office/drawing/2014/main" id="{E6583C6E-C729-CACD-ABB2-E44C7C00FD04}"/>
              </a:ext>
            </a:extLst>
          </p:cNvPr>
          <p:cNvSpPr>
            <a:spLocks noGrp="1" noRot="1" noChangeAspect="1" noChangeArrowheads="1" noTextEdit="1"/>
          </p:cNvSpPr>
          <p:nvPr>
            <p:ph type="sldImg"/>
          </p:nvPr>
        </p:nvSpPr>
        <p:spPr bwMode="auto">
          <a:xfrm>
            <a:off x="460375" y="744538"/>
            <a:ext cx="3670300" cy="20653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Slide Number Placeholder 3">
            <a:extLst>
              <a:ext uri="{FF2B5EF4-FFF2-40B4-BE49-F238E27FC236}">
                <a16:creationId xmlns:a16="http://schemas.microsoft.com/office/drawing/2014/main" id="{8D3D559E-93AA-F82F-6B6E-40C62A853DD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E7E664B4-5D52-4815-927D-9E1C3F0EE1A6}" type="slidenum">
              <a:rPr lang="ca-ES" altLang="en-US"/>
              <a:pPr/>
              <a:t>13</a:t>
            </a:fld>
            <a:endParaRPr lang="ca-E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a:extLst>
              <a:ext uri="{FF2B5EF4-FFF2-40B4-BE49-F238E27FC236}">
                <a16:creationId xmlns:a16="http://schemas.microsoft.com/office/drawing/2014/main" id="{CB29E291-4724-418B-A7F9-82A8A8E28B1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a:extLst>
              <a:ext uri="{FF2B5EF4-FFF2-40B4-BE49-F238E27FC236}">
                <a16:creationId xmlns:a16="http://schemas.microsoft.com/office/drawing/2014/main" id="{1B456208-042C-0990-CEA2-2AE4EDCBC162}"/>
              </a:ext>
            </a:extLst>
          </p:cNvPr>
          <p:cNvSpPr>
            <a:spLocks noGrp="1"/>
          </p:cNvSpPr>
          <p:nvPr>
            <p:ph type="body" idx="1"/>
          </p:nvPr>
        </p:nvSpPr>
        <p:spPr bwMode="auto">
          <a:xfrm>
            <a:off x="-2147483648" y="-2147483648"/>
            <a:ext cx="0" cy="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25000" lnSpcReduction="20000"/>
          </a:bodyPr>
          <a:lstStyle/>
          <a:p>
            <a:endParaRPr lang="en-US" altLang="ca-ES"/>
          </a:p>
        </p:txBody>
      </p:sp>
      <p:sp>
        <p:nvSpPr>
          <p:cNvPr id="13316" name="Slide Number Placeholder 3">
            <a:extLst>
              <a:ext uri="{FF2B5EF4-FFF2-40B4-BE49-F238E27FC236}">
                <a16:creationId xmlns:a16="http://schemas.microsoft.com/office/drawing/2014/main" id="{A34E8300-0371-618D-EA6C-4C02615C57D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EA4A7464-CFB7-4BB3-859E-0BD6334A9774}" type="slidenum">
              <a:rPr lang="en-US" altLang="ca-ES"/>
              <a:pPr/>
              <a:t>14</a:t>
            </a:fld>
            <a:endParaRPr lang="en-US" altLang="ca-E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Contenidor d'imatge de diapositiva 1">
            <a:extLst>
              <a:ext uri="{FF2B5EF4-FFF2-40B4-BE49-F238E27FC236}">
                <a16:creationId xmlns:a16="http://schemas.microsoft.com/office/drawing/2014/main" id="{1B2B2238-197E-1374-C522-3712DE7264F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Contenidor de notes 2">
            <a:extLst>
              <a:ext uri="{FF2B5EF4-FFF2-40B4-BE49-F238E27FC236}">
                <a16:creationId xmlns:a16="http://schemas.microsoft.com/office/drawing/2014/main" id="{96C1EFC2-69FD-D654-F912-A6693D8A58E8}"/>
              </a:ext>
            </a:extLst>
          </p:cNvPr>
          <p:cNvSpPr>
            <a:spLocks noGrp="1"/>
          </p:cNvSpPr>
          <p:nvPr>
            <p:ph type="body" idx="1"/>
          </p:nvPr>
        </p:nvSpPr>
        <p:spPr bwMode="auto">
          <a:xfrm>
            <a:off x="681038" y="4784725"/>
            <a:ext cx="5446712" cy="391318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ca-ES"/>
          </a:p>
        </p:txBody>
      </p:sp>
      <p:sp>
        <p:nvSpPr>
          <p:cNvPr id="15364" name="Contenidor de número de diapositiva 3">
            <a:extLst>
              <a:ext uri="{FF2B5EF4-FFF2-40B4-BE49-F238E27FC236}">
                <a16:creationId xmlns:a16="http://schemas.microsoft.com/office/drawing/2014/main" id="{B32A4804-5DB2-3168-9C63-DFBDC34DE59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BAA622EB-9756-4C2B-BA29-DBAAC9EA071C}" type="slidenum">
              <a:rPr lang="ca-ES" altLang="en-US"/>
              <a:pPr/>
              <a:t>15</a:t>
            </a:fld>
            <a:endParaRPr lang="ca-E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a:extLst>
              <a:ext uri="{FF2B5EF4-FFF2-40B4-BE49-F238E27FC236}">
                <a16:creationId xmlns:a16="http://schemas.microsoft.com/office/drawing/2014/main" id="{E6583C6E-C729-CACD-ABB2-E44C7C00FD04}"/>
              </a:ext>
            </a:extLst>
          </p:cNvPr>
          <p:cNvSpPr>
            <a:spLocks noGrp="1" noRot="1" noChangeAspect="1" noChangeArrowheads="1" noTextEdit="1"/>
          </p:cNvSpPr>
          <p:nvPr>
            <p:ph type="sldImg"/>
          </p:nvPr>
        </p:nvSpPr>
        <p:spPr bwMode="auto">
          <a:xfrm>
            <a:off x="460375" y="744538"/>
            <a:ext cx="3670300" cy="20653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Slide Number Placeholder 3">
            <a:extLst>
              <a:ext uri="{FF2B5EF4-FFF2-40B4-BE49-F238E27FC236}">
                <a16:creationId xmlns:a16="http://schemas.microsoft.com/office/drawing/2014/main" id="{8D3D559E-93AA-F82F-6B6E-40C62A853DD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E7E664B4-5D52-4815-927D-9E1C3F0EE1A6}" type="slidenum">
              <a:rPr lang="ca-ES" altLang="en-US"/>
              <a:pPr/>
              <a:t>16</a:t>
            </a:fld>
            <a:endParaRPr lang="ca-ES" altLang="en-US"/>
          </a:p>
        </p:txBody>
      </p:sp>
    </p:spTree>
    <p:extLst>
      <p:ext uri="{BB962C8B-B14F-4D97-AF65-F5344CB8AC3E}">
        <p14:creationId xmlns:p14="http://schemas.microsoft.com/office/powerpoint/2010/main" val="2560685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a:extLst>
              <a:ext uri="{FF2B5EF4-FFF2-40B4-BE49-F238E27FC236}">
                <a16:creationId xmlns:a16="http://schemas.microsoft.com/office/drawing/2014/main" id="{E6583C6E-C729-CACD-ABB2-E44C7C00FD04}"/>
              </a:ext>
            </a:extLst>
          </p:cNvPr>
          <p:cNvSpPr>
            <a:spLocks noGrp="1" noRot="1" noChangeAspect="1" noChangeArrowheads="1" noTextEdit="1"/>
          </p:cNvSpPr>
          <p:nvPr>
            <p:ph type="sldImg"/>
          </p:nvPr>
        </p:nvSpPr>
        <p:spPr bwMode="auto">
          <a:xfrm>
            <a:off x="460375" y="744538"/>
            <a:ext cx="3670300" cy="20653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Slide Number Placeholder 3">
            <a:extLst>
              <a:ext uri="{FF2B5EF4-FFF2-40B4-BE49-F238E27FC236}">
                <a16:creationId xmlns:a16="http://schemas.microsoft.com/office/drawing/2014/main" id="{8D3D559E-93AA-F82F-6B6E-40C62A853DD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E7E664B4-5D52-4815-927D-9E1C3F0EE1A6}" type="slidenum">
              <a:rPr lang="ca-ES" altLang="en-US"/>
              <a:pPr/>
              <a:t>17</a:t>
            </a:fld>
            <a:endParaRPr lang="ca-ES" altLang="en-US"/>
          </a:p>
        </p:txBody>
      </p:sp>
    </p:spTree>
    <p:extLst>
      <p:ext uri="{BB962C8B-B14F-4D97-AF65-F5344CB8AC3E}">
        <p14:creationId xmlns:p14="http://schemas.microsoft.com/office/powerpoint/2010/main" val="35962680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Contenidor d'imatge de diapositiva 1">
            <a:extLst>
              <a:ext uri="{FF2B5EF4-FFF2-40B4-BE49-F238E27FC236}">
                <a16:creationId xmlns:a16="http://schemas.microsoft.com/office/drawing/2014/main" id="{0EA850CC-004C-C3FA-A47D-40AA9ABB077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Contenidor de notes 2">
            <a:extLst>
              <a:ext uri="{FF2B5EF4-FFF2-40B4-BE49-F238E27FC236}">
                <a16:creationId xmlns:a16="http://schemas.microsoft.com/office/drawing/2014/main" id="{F090BF2C-2D7E-381C-190E-3210A634BFF1}"/>
              </a:ext>
            </a:extLst>
          </p:cNvPr>
          <p:cNvSpPr>
            <a:spLocks noGrp="1"/>
          </p:cNvSpPr>
          <p:nvPr>
            <p:ph type="body" idx="1"/>
          </p:nvPr>
        </p:nvSpPr>
        <p:spPr bwMode="auto">
          <a:xfrm>
            <a:off x="681038" y="4784725"/>
            <a:ext cx="5446712" cy="391318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ca-ES" b="1"/>
          </a:p>
        </p:txBody>
      </p:sp>
      <p:sp>
        <p:nvSpPr>
          <p:cNvPr id="19460" name="Contenidor de número de diapositiva 3">
            <a:extLst>
              <a:ext uri="{FF2B5EF4-FFF2-40B4-BE49-F238E27FC236}">
                <a16:creationId xmlns:a16="http://schemas.microsoft.com/office/drawing/2014/main" id="{FBAFCE9F-B7FC-FE6F-7906-D1B7AFFCB1C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3D3783A7-7931-4309-B754-9E3BE3FC6914}" type="slidenum">
              <a:rPr lang="ca-ES" altLang="en-US"/>
              <a:pPr/>
              <a:t>18</a:t>
            </a:fld>
            <a:endParaRPr lang="ca-E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Contenidor d'imatge de diapositiva 1">
            <a:extLst>
              <a:ext uri="{FF2B5EF4-FFF2-40B4-BE49-F238E27FC236}">
                <a16:creationId xmlns:a16="http://schemas.microsoft.com/office/drawing/2014/main" id="{71AC3894-42DA-D470-BDC6-CB8C9FACBE8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Contenidor de notes 2">
            <a:extLst>
              <a:ext uri="{FF2B5EF4-FFF2-40B4-BE49-F238E27FC236}">
                <a16:creationId xmlns:a16="http://schemas.microsoft.com/office/drawing/2014/main" id="{15D7C4B9-2392-9D86-EC33-389761EC14B9}"/>
              </a:ext>
            </a:extLst>
          </p:cNvPr>
          <p:cNvSpPr>
            <a:spLocks noGrp="1"/>
          </p:cNvSpPr>
          <p:nvPr>
            <p:ph type="body" idx="1"/>
          </p:nvPr>
        </p:nvSpPr>
        <p:spPr bwMode="auto">
          <a:xfrm>
            <a:off x="681038" y="4784725"/>
            <a:ext cx="5446712" cy="391318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ca-ES"/>
          </a:p>
        </p:txBody>
      </p:sp>
      <p:sp>
        <p:nvSpPr>
          <p:cNvPr id="21508" name="Contenidor de número de diapositiva 3">
            <a:extLst>
              <a:ext uri="{FF2B5EF4-FFF2-40B4-BE49-F238E27FC236}">
                <a16:creationId xmlns:a16="http://schemas.microsoft.com/office/drawing/2014/main" id="{CE5A2086-A08E-C2CA-D283-70D0E0CA301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EB21D967-40F1-450A-ACA0-372CD26C6FC5}" type="slidenum">
              <a:rPr lang="ca-ES" altLang="en-US"/>
              <a:pPr/>
              <a:t>19</a:t>
            </a:fld>
            <a:endParaRPr lang="ca-E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a:extLst>
              <a:ext uri="{FF2B5EF4-FFF2-40B4-BE49-F238E27FC236}">
                <a16:creationId xmlns:a16="http://schemas.microsoft.com/office/drawing/2014/main" id="{4157290D-481E-7BC7-984C-BE2DB6A79C26}"/>
              </a:ext>
            </a:extLst>
          </p:cNvPr>
          <p:cNvSpPr>
            <a:spLocks noGrp="1" noRot="1" noChangeAspect="1" noChangeArrowheads="1" noTextEdit="1"/>
          </p:cNvSpPr>
          <p:nvPr>
            <p:ph type="sldImg"/>
          </p:nvPr>
        </p:nvSpPr>
        <p:spPr bwMode="auto">
          <a:xfrm>
            <a:off x="460375" y="744538"/>
            <a:ext cx="3670300" cy="20653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Slide Number Placeholder 3">
            <a:extLst>
              <a:ext uri="{FF2B5EF4-FFF2-40B4-BE49-F238E27FC236}">
                <a16:creationId xmlns:a16="http://schemas.microsoft.com/office/drawing/2014/main" id="{FA34DA9A-EF68-9A39-76C7-57688873E87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4F4E6424-8934-4CAD-9682-98E09097C121}" type="slidenum">
              <a:rPr lang="ca-ES" altLang="en-US"/>
              <a:pPr/>
              <a:t>20</a:t>
            </a:fld>
            <a:endParaRPr lang="ca-E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a:extLst>
              <a:ext uri="{FF2B5EF4-FFF2-40B4-BE49-F238E27FC236}">
                <a16:creationId xmlns:a16="http://schemas.microsoft.com/office/drawing/2014/main" id="{4157290D-481E-7BC7-984C-BE2DB6A79C26}"/>
              </a:ext>
            </a:extLst>
          </p:cNvPr>
          <p:cNvSpPr>
            <a:spLocks noGrp="1" noRot="1" noChangeAspect="1" noChangeArrowheads="1" noTextEdit="1"/>
          </p:cNvSpPr>
          <p:nvPr>
            <p:ph type="sldImg"/>
          </p:nvPr>
        </p:nvSpPr>
        <p:spPr bwMode="auto">
          <a:xfrm>
            <a:off x="460375" y="744538"/>
            <a:ext cx="3670300" cy="20653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Slide Number Placeholder 3">
            <a:extLst>
              <a:ext uri="{FF2B5EF4-FFF2-40B4-BE49-F238E27FC236}">
                <a16:creationId xmlns:a16="http://schemas.microsoft.com/office/drawing/2014/main" id="{FA34DA9A-EF68-9A39-76C7-57688873E87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4F4E6424-8934-4CAD-9682-98E09097C121}" type="slidenum">
              <a:rPr lang="ca-ES" altLang="en-US"/>
              <a:pPr/>
              <a:t>21</a:t>
            </a:fld>
            <a:endParaRPr lang="ca-ES" altLang="en-US"/>
          </a:p>
        </p:txBody>
      </p:sp>
    </p:spTree>
    <p:extLst>
      <p:ext uri="{BB962C8B-B14F-4D97-AF65-F5344CB8AC3E}">
        <p14:creationId xmlns:p14="http://schemas.microsoft.com/office/powerpoint/2010/main" val="11646762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p:sp>
      <p:sp>
        <p:nvSpPr>
          <p:cNvPr id="3" name="Contenidor de notes 2"/>
          <p:cNvSpPr>
            <a:spLocks noGrp="1"/>
          </p:cNvSpPr>
          <p:nvPr>
            <p:ph type="body" idx="1"/>
          </p:nvPr>
        </p:nvSpPr>
        <p:spPr/>
        <p:txBody>
          <a:bodyPr/>
          <a:lstStyle/>
          <a:p>
            <a:r>
              <a:rPr lang="ca-ES" dirty="0"/>
              <a:t>9:30 a 9:55</a:t>
            </a:r>
          </a:p>
        </p:txBody>
      </p:sp>
      <p:sp>
        <p:nvSpPr>
          <p:cNvPr id="4" name="Contenidor de número de diapositiva 3"/>
          <p:cNvSpPr>
            <a:spLocks noGrp="1"/>
          </p:cNvSpPr>
          <p:nvPr>
            <p:ph type="sldNum" sz="quarter" idx="5"/>
          </p:nvPr>
        </p:nvSpPr>
        <p:spPr/>
        <p:txBody>
          <a:bodyPr/>
          <a:lstStyle/>
          <a:p>
            <a:fld id="{11EB3D1D-11AA-4134-AB44-DD190C55A949}" type="slidenum">
              <a:rPr lang="en-US" smtClean="0"/>
              <a:pPr/>
              <a:t>3</a:t>
            </a:fld>
            <a:endParaRPr lang="en-US"/>
          </a:p>
        </p:txBody>
      </p:sp>
    </p:spTree>
    <p:extLst>
      <p:ext uri="{BB962C8B-B14F-4D97-AF65-F5344CB8AC3E}">
        <p14:creationId xmlns:p14="http://schemas.microsoft.com/office/powerpoint/2010/main" val="22927916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
        <p:nvSpPr>
          <p:cNvPr id="10244"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727DA3-6249-4AA3-B073-62B0BDE45B9F}"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alt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05419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128"/>
              </a:defRPr>
            </a:lvl1pPr>
            <a:lvl2pPr marL="37931725" indent="-37474525">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57200" eaLnBrk="0" fontAlgn="base" hangingPunct="0">
              <a:spcBef>
                <a:spcPct val="0"/>
              </a:spcBef>
              <a:spcAft>
                <a:spcPct val="0"/>
              </a:spcAft>
              <a:defRPr sz="2400">
                <a:solidFill>
                  <a:schemeClr val="tx1"/>
                </a:solidFill>
                <a:latin typeface="Times" charset="0"/>
                <a:ea typeface="ＭＳ Ｐゴシック" charset="-128"/>
              </a:defRPr>
            </a:lvl6pPr>
            <a:lvl7pPr marL="914400" eaLnBrk="0" fontAlgn="base" hangingPunct="0">
              <a:spcBef>
                <a:spcPct val="0"/>
              </a:spcBef>
              <a:spcAft>
                <a:spcPct val="0"/>
              </a:spcAft>
              <a:defRPr sz="2400">
                <a:solidFill>
                  <a:schemeClr val="tx1"/>
                </a:solidFill>
                <a:latin typeface="Times" charset="0"/>
                <a:ea typeface="ＭＳ Ｐゴシック" charset="-128"/>
              </a:defRPr>
            </a:lvl7pPr>
            <a:lvl8pPr marL="1371600" eaLnBrk="0" fontAlgn="base" hangingPunct="0">
              <a:spcBef>
                <a:spcPct val="0"/>
              </a:spcBef>
              <a:spcAft>
                <a:spcPct val="0"/>
              </a:spcAft>
              <a:defRPr sz="2400">
                <a:solidFill>
                  <a:schemeClr val="tx1"/>
                </a:solidFill>
                <a:latin typeface="Times" charset="0"/>
                <a:ea typeface="ＭＳ Ｐゴシック" charset="-128"/>
              </a:defRPr>
            </a:lvl8pPr>
            <a:lvl9pPr marL="1828800" eaLnBrk="0" fontAlgn="base" hangingPunct="0">
              <a:spcBef>
                <a:spcPct val="0"/>
              </a:spcBef>
              <a:spcAft>
                <a:spcPct val="0"/>
              </a:spcAft>
              <a:defRPr sz="2400">
                <a:solidFill>
                  <a:schemeClr val="tx1"/>
                </a:solidFill>
                <a:latin typeface="Times" charset="0"/>
                <a:ea typeface="ＭＳ Ｐゴシック"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F793152-B625-2D45-9FB6-9768E0BC5CE0}" type="slidenum">
              <a:rPr kumimoji="0" lang="en-US" altLang="en-US" sz="1200" b="0" i="0" u="none" strike="noStrike" kern="1200" cap="none" spc="0" normalizeH="0" baseline="0" noProof="0">
                <a:ln>
                  <a:noFill/>
                </a:ln>
                <a:solidFill>
                  <a:prstClr val="black"/>
                </a:solidFill>
                <a:effectLst/>
                <a:uLnTx/>
                <a:uFillTx/>
                <a:latin typeface="Times" charset="0"/>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altLang="en-US" sz="1200" b="0" i="0" u="none" strike="noStrike" kern="1200" cap="none" spc="0" normalizeH="0" baseline="0" noProof="0">
              <a:ln>
                <a:noFill/>
              </a:ln>
              <a:solidFill>
                <a:prstClr val="black"/>
              </a:solidFill>
              <a:effectLst/>
              <a:uLnTx/>
              <a:uFillTx/>
              <a:latin typeface="Times" charset="0"/>
              <a:ea typeface="ＭＳ Ｐゴシック" charset="-128"/>
              <a:cs typeface="+mn-cs"/>
            </a:endParaRPr>
          </a:p>
        </p:txBody>
      </p:sp>
      <p:sp>
        <p:nvSpPr>
          <p:cNvPr id="20483" name="Rectangle 2"/>
          <p:cNvSpPr>
            <a:spLocks noGrp="1" noRot="1" noChangeAspect="1" noChangeArrowheads="1" noTextEdit="1"/>
          </p:cNvSpPr>
          <p:nvPr>
            <p:ph type="sldImg"/>
          </p:nvPr>
        </p:nvSpPr>
        <p:spPr>
          <a:xfrm>
            <a:off x="381000" y="685800"/>
            <a:ext cx="6096000" cy="3429000"/>
          </a:xfrm>
          <a:ln/>
        </p:spPr>
      </p:sp>
      <p:sp>
        <p:nvSpPr>
          <p:cNvPr id="204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spcBef>
                <a:spcPct val="0"/>
              </a:spcBef>
            </a:pPr>
            <a:endParaRPr lang="en-US" altLang="en-US">
              <a:latin typeface="Times" charset="0"/>
              <a:ea typeface="ＭＳ Ｐゴシック" charset="-128"/>
            </a:endParaRPr>
          </a:p>
        </p:txBody>
      </p:sp>
    </p:spTree>
    <p:extLst>
      <p:ext uri="{BB962C8B-B14F-4D97-AF65-F5344CB8AC3E}">
        <p14:creationId xmlns:p14="http://schemas.microsoft.com/office/powerpoint/2010/main" val="8444880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128"/>
              </a:defRPr>
            </a:lvl1pPr>
            <a:lvl2pPr marL="37931725" indent="-37474525">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57200" eaLnBrk="0" fontAlgn="base" hangingPunct="0">
              <a:spcBef>
                <a:spcPct val="0"/>
              </a:spcBef>
              <a:spcAft>
                <a:spcPct val="0"/>
              </a:spcAft>
              <a:defRPr sz="2400">
                <a:solidFill>
                  <a:schemeClr val="tx1"/>
                </a:solidFill>
                <a:latin typeface="Times" charset="0"/>
                <a:ea typeface="ＭＳ Ｐゴシック" charset="-128"/>
              </a:defRPr>
            </a:lvl6pPr>
            <a:lvl7pPr marL="914400" eaLnBrk="0" fontAlgn="base" hangingPunct="0">
              <a:spcBef>
                <a:spcPct val="0"/>
              </a:spcBef>
              <a:spcAft>
                <a:spcPct val="0"/>
              </a:spcAft>
              <a:defRPr sz="2400">
                <a:solidFill>
                  <a:schemeClr val="tx1"/>
                </a:solidFill>
                <a:latin typeface="Times" charset="0"/>
                <a:ea typeface="ＭＳ Ｐゴシック" charset="-128"/>
              </a:defRPr>
            </a:lvl7pPr>
            <a:lvl8pPr marL="1371600" eaLnBrk="0" fontAlgn="base" hangingPunct="0">
              <a:spcBef>
                <a:spcPct val="0"/>
              </a:spcBef>
              <a:spcAft>
                <a:spcPct val="0"/>
              </a:spcAft>
              <a:defRPr sz="2400">
                <a:solidFill>
                  <a:schemeClr val="tx1"/>
                </a:solidFill>
                <a:latin typeface="Times" charset="0"/>
                <a:ea typeface="ＭＳ Ｐゴシック" charset="-128"/>
              </a:defRPr>
            </a:lvl8pPr>
            <a:lvl9pPr marL="1828800" eaLnBrk="0" fontAlgn="base" hangingPunct="0">
              <a:spcBef>
                <a:spcPct val="0"/>
              </a:spcBef>
              <a:spcAft>
                <a:spcPct val="0"/>
              </a:spcAft>
              <a:defRPr sz="2400">
                <a:solidFill>
                  <a:schemeClr val="tx1"/>
                </a:solidFill>
                <a:latin typeface="Times" charset="0"/>
                <a:ea typeface="ＭＳ Ｐゴシック"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9E04700-EADF-2842-AA59-6722FBF95154}" type="slidenum">
              <a:rPr kumimoji="0" lang="en-US" altLang="en-US" sz="1200" b="0" i="0" u="none" strike="noStrike" kern="1200" cap="none" spc="0" normalizeH="0" baseline="0" noProof="0">
                <a:ln>
                  <a:noFill/>
                </a:ln>
                <a:solidFill>
                  <a:prstClr val="black"/>
                </a:solidFill>
                <a:effectLst/>
                <a:uLnTx/>
                <a:uFillTx/>
                <a:latin typeface="Times" charset="0"/>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altLang="en-US" sz="1200" b="0" i="0" u="none" strike="noStrike" kern="1200" cap="none" spc="0" normalizeH="0" baseline="0" noProof="0">
              <a:ln>
                <a:noFill/>
              </a:ln>
              <a:solidFill>
                <a:prstClr val="black"/>
              </a:solidFill>
              <a:effectLst/>
              <a:uLnTx/>
              <a:uFillTx/>
              <a:latin typeface="Times" charset="0"/>
              <a:ea typeface="ＭＳ Ｐゴシック" charset="-128"/>
              <a:cs typeface="+mn-cs"/>
            </a:endParaRPr>
          </a:p>
        </p:txBody>
      </p:sp>
      <p:sp>
        <p:nvSpPr>
          <p:cNvPr id="22531" name="Rectangle 2"/>
          <p:cNvSpPr>
            <a:spLocks noGrp="1" noRot="1" noChangeAspect="1" noChangeArrowheads="1" noTextEdit="1"/>
          </p:cNvSpPr>
          <p:nvPr>
            <p:ph type="sldImg"/>
          </p:nvPr>
        </p:nvSpPr>
        <p:spPr>
          <a:xfrm>
            <a:off x="381000" y="685800"/>
            <a:ext cx="6096000" cy="3429000"/>
          </a:xfrm>
          <a:ln/>
        </p:spPr>
      </p:sp>
      <p:sp>
        <p:nvSpPr>
          <p:cNvPr id="225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spcBef>
                <a:spcPct val="0"/>
              </a:spcBef>
            </a:pPr>
            <a:endParaRPr lang="en-US" altLang="en-US">
              <a:latin typeface="Times" charset="0"/>
              <a:ea typeface="ＭＳ Ｐゴシック" charset="-128"/>
            </a:endParaRPr>
          </a:p>
        </p:txBody>
      </p:sp>
    </p:spTree>
    <p:extLst>
      <p:ext uri="{BB962C8B-B14F-4D97-AF65-F5344CB8AC3E}">
        <p14:creationId xmlns:p14="http://schemas.microsoft.com/office/powerpoint/2010/main" val="34663975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The European Commission is implementing the 2030 Agenda through a ‘whole-of-government’ approach, integrating the SDGs into all proposals, policies and strategies. Since 2020, the Commission’s annual work </a:t>
            </a:r>
            <a:r>
              <a:rPr lang="en-US" dirty="0" err="1">
                <a:effectLst/>
              </a:rPr>
              <a:t>programmes</a:t>
            </a:r>
            <a:r>
              <a:rPr lang="en-US" dirty="0">
                <a:effectLst/>
              </a:rPr>
              <a:t> have put the SDGs at the heart of EU policymaking. They are reflected in particular in flagship initiatives such as the </a:t>
            </a:r>
            <a:r>
              <a:rPr lang="en-US" dirty="0">
                <a:effectLst/>
                <a:hlinkClick r:id="rId3"/>
              </a:rPr>
              <a:t>European Green Deal</a:t>
            </a:r>
            <a:r>
              <a:rPr lang="en-US" dirty="0">
                <a:effectLst/>
              </a:rPr>
              <a:t> and </a:t>
            </a:r>
            <a:r>
              <a:rPr lang="en-US" dirty="0" err="1">
                <a:effectLst/>
                <a:hlinkClick r:id="rId4"/>
              </a:rPr>
              <a:t>NextGenerationEU</a:t>
            </a:r>
            <a:r>
              <a:rPr lang="en-US" dirty="0">
                <a:effectLst/>
              </a:rPr>
              <a:t>. These involve large amounts of funding, for example through the Recovery and Resilience Facility to support reforms and investments that concretely contribute to making progress on SDGs. The European Commission has also integrated the SDGs in the European Semester, the EU’s framework for economic and fiscal policy coordination.</a:t>
            </a:r>
          </a:p>
          <a:p>
            <a:endParaRPr lang="fr-FR"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CF2995-AB43-4B7C-B8CD-9DC7C3692A9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91369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223112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
        <p:nvSpPr>
          <p:cNvPr id="10244"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727DA3-6249-4AA3-B073-62B0BDE45B9F}"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alt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74464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393342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681646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
        <p:nvSpPr>
          <p:cNvPr id="13316"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EA1D5-5C19-4716-B387-289C5114F631}"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alt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58502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
        <p:nvSpPr>
          <p:cNvPr id="10244"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727DA3-6249-4AA3-B073-62B0BDE45B9F}"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alt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5227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err="1"/>
              <a:t>Welcome</a:t>
            </a:r>
            <a:r>
              <a:rPr lang="fr-FR" dirty="0"/>
              <a:t> to the Interreg Euro-MED </a:t>
            </a:r>
            <a:r>
              <a:rPr lang="fr-FR" dirty="0" err="1"/>
              <a:t>applicant</a:t>
            </a:r>
            <a:r>
              <a:rPr lang="fr-FR" dirty="0"/>
              <a:t> </a:t>
            </a:r>
            <a:r>
              <a:rPr lang="fr-FR" dirty="0" err="1"/>
              <a:t>seminar</a:t>
            </a:r>
            <a:r>
              <a:rPr lang="fr-FR" dirty="0"/>
              <a:t> for the 4th Call for </a:t>
            </a:r>
            <a:r>
              <a:rPr lang="fr-FR" dirty="0" err="1"/>
              <a:t>proposals</a:t>
            </a:r>
            <a:r>
              <a:rPr lang="fr-FR" dirty="0"/>
              <a:t>.</a:t>
            </a:r>
          </a:p>
          <a:p>
            <a:r>
              <a:rPr lang="fr-FR" dirty="0"/>
              <a:t>The </a:t>
            </a:r>
            <a:r>
              <a:rPr lang="fr-FR" dirty="0" err="1"/>
              <a:t>seminar</a:t>
            </a:r>
            <a:r>
              <a:rPr lang="fr-FR" dirty="0"/>
              <a:t> </a:t>
            </a:r>
            <a:r>
              <a:rPr lang="fr-FR" dirty="0" err="1"/>
              <a:t>will</a:t>
            </a:r>
            <a:r>
              <a:rPr lang="fr-FR" dirty="0"/>
              <a:t> </a:t>
            </a:r>
            <a:r>
              <a:rPr lang="fr-FR" dirty="0" err="1"/>
              <a:t>be</a:t>
            </a:r>
            <a:r>
              <a:rPr lang="fr-FR" dirty="0"/>
              <a:t> </a:t>
            </a:r>
            <a:r>
              <a:rPr lang="fr-FR" dirty="0" err="1"/>
              <a:t>recorded</a:t>
            </a:r>
            <a:r>
              <a:rPr lang="fr-FR" dirty="0"/>
              <a:t> and </a:t>
            </a:r>
            <a:r>
              <a:rPr lang="fr-FR" dirty="0" err="1"/>
              <a:t>published</a:t>
            </a:r>
            <a:r>
              <a:rPr lang="fr-FR" dirty="0"/>
              <a:t> on </a:t>
            </a:r>
            <a:r>
              <a:rPr lang="fr-FR" dirty="0" err="1"/>
              <a:t>our</a:t>
            </a:r>
            <a:r>
              <a:rPr lang="fr-FR" dirty="0"/>
              <a:t> </a:t>
            </a:r>
            <a:r>
              <a:rPr lang="fr-FR" dirty="0" err="1"/>
              <a:t>website</a:t>
            </a:r>
            <a:r>
              <a:rPr lang="fr-FR" dirty="0"/>
              <a:t>, </a:t>
            </a:r>
            <a:r>
              <a:rPr lang="fr-FR" dirty="0" err="1"/>
              <a:t>together</a:t>
            </a:r>
            <a:r>
              <a:rPr lang="fr-FR" dirty="0"/>
              <a:t> </a:t>
            </a:r>
            <a:r>
              <a:rPr lang="fr-FR" dirty="0" err="1"/>
              <a:t>with</a:t>
            </a:r>
            <a:r>
              <a:rPr lang="fr-FR" dirty="0"/>
              <a:t> the PPT </a:t>
            </a:r>
            <a:r>
              <a:rPr lang="fr-FR" dirty="0" err="1"/>
              <a:t>presentation</a:t>
            </a:r>
            <a:r>
              <a:rPr lang="fr-FR" dirty="0"/>
              <a:t>, </a:t>
            </a:r>
            <a:r>
              <a:rPr lang="fr-FR" dirty="0" err="1"/>
              <a:t>so</a:t>
            </a:r>
            <a:r>
              <a:rPr lang="fr-FR" dirty="0"/>
              <a:t> </a:t>
            </a:r>
            <a:r>
              <a:rPr lang="fr-FR" dirty="0" err="1"/>
              <a:t>that</a:t>
            </a:r>
            <a:r>
              <a:rPr lang="fr-FR" dirty="0"/>
              <a:t> </a:t>
            </a:r>
            <a:r>
              <a:rPr lang="fr-FR" dirty="0" err="1"/>
              <a:t>you</a:t>
            </a:r>
            <a:r>
              <a:rPr lang="fr-FR" dirty="0"/>
              <a:t> can come back to </a:t>
            </a:r>
            <a:r>
              <a:rPr lang="fr-FR" dirty="0" err="1"/>
              <a:t>them</a:t>
            </a:r>
            <a:r>
              <a:rPr lang="fr-FR" dirty="0"/>
              <a:t> </a:t>
            </a:r>
            <a:r>
              <a:rPr lang="fr-FR" dirty="0" err="1"/>
              <a:t>whenever</a:t>
            </a:r>
            <a:r>
              <a:rPr lang="fr-FR" dirty="0"/>
              <a:t> </a:t>
            </a:r>
            <a:r>
              <a:rPr lang="fr-FR" dirty="0" err="1"/>
              <a:t>needed</a:t>
            </a:r>
            <a:r>
              <a:rPr lang="fr-FR" dirty="0"/>
              <a:t>.</a:t>
            </a:r>
          </a:p>
          <a:p>
            <a:endParaRPr lang="fr-FR" dirty="0"/>
          </a:p>
          <a:p>
            <a:r>
              <a:rPr lang="fr-FR" dirty="0" err="1"/>
              <a:t>Since</a:t>
            </a:r>
            <a:r>
              <a:rPr lang="fr-FR" dirty="0"/>
              <a:t> </a:t>
            </a:r>
            <a:r>
              <a:rPr lang="fr-FR" dirty="0" err="1"/>
              <a:t>we</a:t>
            </a:r>
            <a:r>
              <a:rPr lang="fr-FR" dirty="0"/>
              <a:t> have a lot of participants, </a:t>
            </a:r>
            <a:r>
              <a:rPr lang="fr-FR" dirty="0" err="1"/>
              <a:t>we</a:t>
            </a:r>
            <a:r>
              <a:rPr lang="fr-FR" dirty="0"/>
              <a:t> </a:t>
            </a:r>
            <a:r>
              <a:rPr lang="fr-FR" dirty="0" err="1"/>
              <a:t>choose</a:t>
            </a:r>
            <a:r>
              <a:rPr lang="fr-FR" dirty="0"/>
              <a:t> the Q&amp;A option for </a:t>
            </a:r>
            <a:r>
              <a:rPr lang="fr-FR" dirty="0" err="1"/>
              <a:t>this</a:t>
            </a:r>
            <a:r>
              <a:rPr lang="fr-FR" dirty="0"/>
              <a:t> </a:t>
            </a:r>
            <a:r>
              <a:rPr lang="fr-FR" dirty="0" err="1"/>
              <a:t>seminar</a:t>
            </a:r>
            <a:r>
              <a:rPr lang="fr-FR" dirty="0"/>
              <a:t>. </a:t>
            </a:r>
            <a:r>
              <a:rPr lang="fr-FR" dirty="0" err="1"/>
              <a:t>Ask</a:t>
            </a:r>
            <a:r>
              <a:rPr lang="fr-FR" dirty="0"/>
              <a:t> </a:t>
            </a:r>
            <a:r>
              <a:rPr lang="fr-FR" dirty="0" err="1"/>
              <a:t>your</a:t>
            </a:r>
            <a:r>
              <a:rPr lang="fr-FR" dirty="0"/>
              <a:t> questions and </a:t>
            </a:r>
            <a:r>
              <a:rPr lang="fr-FR" dirty="0" err="1"/>
              <a:t>we</a:t>
            </a:r>
            <a:r>
              <a:rPr lang="fr-FR" dirty="0"/>
              <a:t> </a:t>
            </a:r>
            <a:r>
              <a:rPr lang="fr-FR" dirty="0" err="1"/>
              <a:t>willhave</a:t>
            </a:r>
            <a:r>
              <a:rPr lang="fr-FR" dirty="0"/>
              <a:t> 2 </a:t>
            </a:r>
            <a:r>
              <a:rPr lang="fr-FR" dirty="0" err="1"/>
              <a:t>dedicated</a:t>
            </a:r>
            <a:r>
              <a:rPr lang="fr-FR" dirty="0"/>
              <a:t> slots to </a:t>
            </a:r>
            <a:r>
              <a:rPr lang="fr-FR" dirty="0" err="1"/>
              <a:t>answer</a:t>
            </a:r>
            <a:r>
              <a:rPr lang="fr-FR" dirty="0"/>
              <a:t>.</a:t>
            </a:r>
          </a:p>
          <a:p>
            <a:r>
              <a:rPr lang="fr-FR" dirty="0" err="1"/>
              <a:t>Please</a:t>
            </a:r>
            <a:r>
              <a:rPr lang="fr-FR" dirty="0"/>
              <a:t> mute </a:t>
            </a:r>
            <a:r>
              <a:rPr lang="fr-FR" dirty="0" err="1"/>
              <a:t>your</a:t>
            </a:r>
            <a:r>
              <a:rPr lang="fr-FR" dirty="0"/>
              <a:t> microphones.</a:t>
            </a: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4ED5D0-F2FB-4B3D-A0F0-7D2454080F06}" type="slidenum">
              <a:rPr kumimoji="0" lang="en-ID"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ID"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0595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Say duration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CF2995-AB43-4B7C-B8CD-9DC7C3692A9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620698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Update/add/delete parts of the</a:t>
            </a:r>
            <a:r>
              <a:rPr lang="en-IE" baseline="0" dirty="0"/>
              <a:t> copy right notice where appropriate.</a:t>
            </a:r>
          </a:p>
          <a:p>
            <a:r>
              <a:rPr lang="en-IE" baseline="0" dirty="0"/>
              <a:t>More information: </a:t>
            </a:r>
            <a:r>
              <a:rPr lang="en-GB" dirty="0">
                <a:hlinkClick r:id="rId3"/>
              </a:rPr>
              <a:t>https://myintracomm.ec.europa.eu/corp/intellectual-property/Documents/2019_Reuse-guidelines%28CC-BY%29.pdf</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CF2995-AB43-4B7C-B8CD-9DC7C3692A9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751996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p:sp>
      <p:sp>
        <p:nvSpPr>
          <p:cNvPr id="3" name="Contenidor de notes 2"/>
          <p:cNvSpPr>
            <a:spLocks noGrp="1"/>
          </p:cNvSpPr>
          <p:nvPr>
            <p:ph type="body" idx="1"/>
          </p:nvPr>
        </p:nvSpPr>
        <p:spPr/>
        <p:txBody>
          <a:bodyPr/>
          <a:lstStyle/>
          <a:p>
            <a:r>
              <a:rPr lang="ca-ES" dirty="0"/>
              <a:t>10:35 a 11:15 </a:t>
            </a:r>
          </a:p>
        </p:txBody>
      </p:sp>
      <p:sp>
        <p:nvSpPr>
          <p:cNvPr id="4" name="Contenidor de número de diapositiva 3"/>
          <p:cNvSpPr>
            <a:spLocks noGrp="1"/>
          </p:cNvSpPr>
          <p:nvPr>
            <p:ph type="sldNum" sz="quarter" idx="5"/>
          </p:nvPr>
        </p:nvSpPr>
        <p:spPr/>
        <p:txBody>
          <a:bodyPr/>
          <a:lstStyle/>
          <a:p>
            <a:fld id="{11EB3D1D-11AA-4134-AB44-DD190C55A949}" type="slidenum">
              <a:rPr lang="en-US" smtClean="0"/>
              <a:pPr/>
              <a:t>64</a:t>
            </a:fld>
            <a:endParaRPr lang="en-US"/>
          </a:p>
        </p:txBody>
      </p:sp>
    </p:spTree>
    <p:extLst>
      <p:ext uri="{BB962C8B-B14F-4D97-AF65-F5344CB8AC3E}">
        <p14:creationId xmlns:p14="http://schemas.microsoft.com/office/powerpoint/2010/main" val="303871468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p:sp>
      <p:sp>
        <p:nvSpPr>
          <p:cNvPr id="3" name="Contenidor de notes 2"/>
          <p:cNvSpPr>
            <a:spLocks noGrp="1"/>
          </p:cNvSpPr>
          <p:nvPr>
            <p:ph type="body" idx="1"/>
          </p:nvPr>
        </p:nvSpPr>
        <p:spPr/>
        <p:txBody>
          <a:bodyPr/>
          <a:lstStyle/>
          <a:p>
            <a:r>
              <a:rPr lang="ca-ES" dirty="0"/>
              <a:t>11:15 a 13:10 </a:t>
            </a:r>
          </a:p>
        </p:txBody>
      </p:sp>
      <p:sp>
        <p:nvSpPr>
          <p:cNvPr id="4" name="Contenidor de número de diapositiva 3"/>
          <p:cNvSpPr>
            <a:spLocks noGrp="1"/>
          </p:cNvSpPr>
          <p:nvPr>
            <p:ph type="sldNum" sz="quarter" idx="5"/>
          </p:nvPr>
        </p:nvSpPr>
        <p:spPr/>
        <p:txBody>
          <a:bodyPr/>
          <a:lstStyle/>
          <a:p>
            <a:fld id="{11EB3D1D-11AA-4134-AB44-DD190C55A949}" type="slidenum">
              <a:rPr lang="en-US" smtClean="0"/>
              <a:pPr/>
              <a:t>65</a:t>
            </a:fld>
            <a:endParaRPr lang="en-US"/>
          </a:p>
        </p:txBody>
      </p:sp>
    </p:spTree>
    <p:extLst>
      <p:ext uri="{BB962C8B-B14F-4D97-AF65-F5344CB8AC3E}">
        <p14:creationId xmlns:p14="http://schemas.microsoft.com/office/powerpoint/2010/main" val="35589004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Contenidor d'imatge de diapositiva 1">
            <a:extLst>
              <a:ext uri="{FF2B5EF4-FFF2-40B4-BE49-F238E27FC236}">
                <a16:creationId xmlns:a16="http://schemas.microsoft.com/office/drawing/2014/main" id="{0EA850CC-004C-C3FA-A47D-40AA9ABB077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Contenidor de notes 2">
            <a:extLst>
              <a:ext uri="{FF2B5EF4-FFF2-40B4-BE49-F238E27FC236}">
                <a16:creationId xmlns:a16="http://schemas.microsoft.com/office/drawing/2014/main" id="{F090BF2C-2D7E-381C-190E-3210A634BFF1}"/>
              </a:ext>
            </a:extLst>
          </p:cNvPr>
          <p:cNvSpPr>
            <a:spLocks noGrp="1"/>
          </p:cNvSpPr>
          <p:nvPr>
            <p:ph type="body" idx="1"/>
          </p:nvPr>
        </p:nvSpPr>
        <p:spPr bwMode="auto">
          <a:xfrm>
            <a:off x="681038" y="4784725"/>
            <a:ext cx="5446712" cy="391318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ca-ES" b="1"/>
          </a:p>
        </p:txBody>
      </p:sp>
      <p:sp>
        <p:nvSpPr>
          <p:cNvPr id="19460" name="Contenidor de número de diapositiva 3">
            <a:extLst>
              <a:ext uri="{FF2B5EF4-FFF2-40B4-BE49-F238E27FC236}">
                <a16:creationId xmlns:a16="http://schemas.microsoft.com/office/drawing/2014/main" id="{FBAFCE9F-B7FC-FE6F-7906-D1B7AFFCB1C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3D3783A7-7931-4309-B754-9E3BE3FC6914}" type="slidenum">
              <a:rPr lang="ca-ES" altLang="en-US"/>
              <a:pPr/>
              <a:t>66</a:t>
            </a:fld>
            <a:endParaRPr lang="ca-ES" altLang="en-US"/>
          </a:p>
        </p:txBody>
      </p:sp>
    </p:spTree>
    <p:extLst>
      <p:ext uri="{BB962C8B-B14F-4D97-AF65-F5344CB8AC3E}">
        <p14:creationId xmlns:p14="http://schemas.microsoft.com/office/powerpoint/2010/main" val="117964529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p:sp>
      <p:sp>
        <p:nvSpPr>
          <p:cNvPr id="3" name="Contenidor de notes 2"/>
          <p:cNvSpPr>
            <a:spLocks noGrp="1"/>
          </p:cNvSpPr>
          <p:nvPr>
            <p:ph type="body" idx="1"/>
          </p:nvPr>
        </p:nvSpPr>
        <p:spPr/>
        <p:txBody>
          <a:bodyPr/>
          <a:lstStyle/>
          <a:p>
            <a:r>
              <a:rPr lang="ca-ES" dirty="0"/>
              <a:t>10:35 a 11:15 </a:t>
            </a:r>
          </a:p>
        </p:txBody>
      </p:sp>
      <p:sp>
        <p:nvSpPr>
          <p:cNvPr id="4" name="Contenidor de número de diapositiva 3"/>
          <p:cNvSpPr>
            <a:spLocks noGrp="1"/>
          </p:cNvSpPr>
          <p:nvPr>
            <p:ph type="sldNum" sz="quarter" idx="5"/>
          </p:nvPr>
        </p:nvSpPr>
        <p:spPr/>
        <p:txBody>
          <a:bodyPr/>
          <a:lstStyle/>
          <a:p>
            <a:fld id="{11EB3D1D-11AA-4134-AB44-DD190C55A949}" type="slidenum">
              <a:rPr lang="en-US" smtClean="0"/>
              <a:pPr/>
              <a:t>70</a:t>
            </a:fld>
            <a:endParaRPr lang="en-US"/>
          </a:p>
        </p:txBody>
      </p:sp>
    </p:spTree>
    <p:extLst>
      <p:ext uri="{BB962C8B-B14F-4D97-AF65-F5344CB8AC3E}">
        <p14:creationId xmlns:p14="http://schemas.microsoft.com/office/powerpoint/2010/main" val="303871468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p:sp>
      <p:sp>
        <p:nvSpPr>
          <p:cNvPr id="3" name="Contenidor de notes 2"/>
          <p:cNvSpPr>
            <a:spLocks noGrp="1"/>
          </p:cNvSpPr>
          <p:nvPr>
            <p:ph type="body" idx="1"/>
          </p:nvPr>
        </p:nvSpPr>
        <p:spPr/>
        <p:txBody>
          <a:bodyPr/>
          <a:lstStyle/>
          <a:p>
            <a:r>
              <a:rPr lang="ca-ES" dirty="0"/>
              <a:t>11:15 a 13:10 </a:t>
            </a:r>
          </a:p>
        </p:txBody>
      </p:sp>
      <p:sp>
        <p:nvSpPr>
          <p:cNvPr id="4" name="Contenidor de número de diapositiva 3"/>
          <p:cNvSpPr>
            <a:spLocks noGrp="1"/>
          </p:cNvSpPr>
          <p:nvPr>
            <p:ph type="sldNum" sz="quarter" idx="5"/>
          </p:nvPr>
        </p:nvSpPr>
        <p:spPr/>
        <p:txBody>
          <a:bodyPr/>
          <a:lstStyle/>
          <a:p>
            <a:fld id="{11EB3D1D-11AA-4134-AB44-DD190C55A949}" type="slidenum">
              <a:rPr lang="en-US" smtClean="0"/>
              <a:pPr/>
              <a:t>71</a:t>
            </a:fld>
            <a:endParaRPr lang="en-US"/>
          </a:p>
        </p:txBody>
      </p:sp>
    </p:spTree>
    <p:extLst>
      <p:ext uri="{BB962C8B-B14F-4D97-AF65-F5344CB8AC3E}">
        <p14:creationId xmlns:p14="http://schemas.microsoft.com/office/powerpoint/2010/main" val="35589004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Contenidor d'imatge de diapositiva 1">
            <a:extLst>
              <a:ext uri="{FF2B5EF4-FFF2-40B4-BE49-F238E27FC236}">
                <a16:creationId xmlns:a16="http://schemas.microsoft.com/office/drawing/2014/main" id="{0EA850CC-004C-C3FA-A47D-40AA9ABB077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Contenidor de notes 2">
            <a:extLst>
              <a:ext uri="{FF2B5EF4-FFF2-40B4-BE49-F238E27FC236}">
                <a16:creationId xmlns:a16="http://schemas.microsoft.com/office/drawing/2014/main" id="{F090BF2C-2D7E-381C-190E-3210A634BFF1}"/>
              </a:ext>
            </a:extLst>
          </p:cNvPr>
          <p:cNvSpPr>
            <a:spLocks noGrp="1"/>
          </p:cNvSpPr>
          <p:nvPr>
            <p:ph type="body" idx="1"/>
          </p:nvPr>
        </p:nvSpPr>
        <p:spPr bwMode="auto">
          <a:xfrm>
            <a:off x="681038" y="4784725"/>
            <a:ext cx="5446712" cy="391318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ca-ES" b="1"/>
          </a:p>
        </p:txBody>
      </p:sp>
      <p:sp>
        <p:nvSpPr>
          <p:cNvPr id="19460" name="Contenidor de número de diapositiva 3">
            <a:extLst>
              <a:ext uri="{FF2B5EF4-FFF2-40B4-BE49-F238E27FC236}">
                <a16:creationId xmlns:a16="http://schemas.microsoft.com/office/drawing/2014/main" id="{FBAFCE9F-B7FC-FE6F-7906-D1B7AFFCB1C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3D3783A7-7931-4309-B754-9E3BE3FC6914}" type="slidenum">
              <a:rPr lang="ca-ES" altLang="en-US"/>
              <a:pPr/>
              <a:t>72</a:t>
            </a:fld>
            <a:endParaRPr lang="ca-ES" altLang="en-US"/>
          </a:p>
        </p:txBody>
      </p:sp>
    </p:spTree>
    <p:extLst>
      <p:ext uri="{BB962C8B-B14F-4D97-AF65-F5344CB8AC3E}">
        <p14:creationId xmlns:p14="http://schemas.microsoft.com/office/powerpoint/2010/main" val="117964529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p:sp>
      <p:sp>
        <p:nvSpPr>
          <p:cNvPr id="3" name="Contenidor de notes 2"/>
          <p:cNvSpPr>
            <a:spLocks noGrp="1"/>
          </p:cNvSpPr>
          <p:nvPr>
            <p:ph type="body" idx="1"/>
          </p:nvPr>
        </p:nvSpPr>
        <p:spPr/>
        <p:txBody>
          <a:bodyPr/>
          <a:lstStyle/>
          <a:p>
            <a:r>
              <a:rPr lang="ca-ES" dirty="0"/>
              <a:t>13:10 a 14:30 </a:t>
            </a:r>
          </a:p>
        </p:txBody>
      </p:sp>
      <p:sp>
        <p:nvSpPr>
          <p:cNvPr id="4" name="Contenidor de número de diapositiva 3"/>
          <p:cNvSpPr>
            <a:spLocks noGrp="1"/>
          </p:cNvSpPr>
          <p:nvPr>
            <p:ph type="sldNum" sz="quarter" idx="5"/>
          </p:nvPr>
        </p:nvSpPr>
        <p:spPr/>
        <p:txBody>
          <a:bodyPr/>
          <a:lstStyle/>
          <a:p>
            <a:fld id="{11EB3D1D-11AA-4134-AB44-DD190C55A949}" type="slidenum">
              <a:rPr lang="en-US" smtClean="0"/>
              <a:pPr/>
              <a:t>76</a:t>
            </a:fld>
            <a:endParaRPr lang="en-US"/>
          </a:p>
        </p:txBody>
      </p:sp>
    </p:spTree>
    <p:extLst>
      <p:ext uri="{BB962C8B-B14F-4D97-AF65-F5344CB8AC3E}">
        <p14:creationId xmlns:p14="http://schemas.microsoft.com/office/powerpoint/2010/main" val="59544441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p:sp>
      <p:sp>
        <p:nvSpPr>
          <p:cNvPr id="3" name="Contenidor de notes 2"/>
          <p:cNvSpPr>
            <a:spLocks noGrp="1"/>
          </p:cNvSpPr>
          <p:nvPr>
            <p:ph type="body" idx="1"/>
          </p:nvPr>
        </p:nvSpPr>
        <p:spPr/>
        <p:txBody>
          <a:bodyPr/>
          <a:lstStyle/>
          <a:p>
            <a:r>
              <a:rPr lang="ca-ES" dirty="0"/>
              <a:t>14:30 a 16:20 </a:t>
            </a:r>
          </a:p>
        </p:txBody>
      </p:sp>
      <p:sp>
        <p:nvSpPr>
          <p:cNvPr id="4" name="Contenidor de número de diapositiva 3"/>
          <p:cNvSpPr>
            <a:spLocks noGrp="1"/>
          </p:cNvSpPr>
          <p:nvPr>
            <p:ph type="sldNum" sz="quarter" idx="5"/>
          </p:nvPr>
        </p:nvSpPr>
        <p:spPr/>
        <p:txBody>
          <a:bodyPr/>
          <a:lstStyle/>
          <a:p>
            <a:fld id="{11EB3D1D-11AA-4134-AB44-DD190C55A949}" type="slidenum">
              <a:rPr lang="en-US" smtClean="0"/>
              <a:pPr/>
              <a:t>77</a:t>
            </a:fld>
            <a:endParaRPr lang="en-US"/>
          </a:p>
        </p:txBody>
      </p:sp>
    </p:spTree>
    <p:extLst>
      <p:ext uri="{BB962C8B-B14F-4D97-AF65-F5344CB8AC3E}">
        <p14:creationId xmlns:p14="http://schemas.microsoft.com/office/powerpoint/2010/main" val="26208210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just" defTabSz="914400" rtl="0" eaLnBrk="1" fontAlgn="auto" latinLnBrk="0" hangingPunct="1">
              <a:lnSpc>
                <a:spcPct val="107000"/>
              </a:lnSpc>
              <a:spcBef>
                <a:spcPts val="0"/>
              </a:spcBef>
              <a:spcAft>
                <a:spcPts val="829"/>
              </a:spcAft>
              <a:buClrTx/>
              <a:buSzTx/>
              <a:buFontTx/>
              <a:buNone/>
              <a:tabLst/>
              <a:defRPr/>
            </a:pPr>
            <a:r>
              <a:rPr lang="en-GB" sz="800" dirty="0">
                <a:solidFill>
                  <a:schemeClr val="tx1"/>
                </a:solidFill>
                <a:latin typeface="Montserrat" panose="00000500000000000000" pitchFamily="2" charset="0"/>
                <a:ea typeface="Calibri" panose="020F0502020204030204" pitchFamily="34" charset="0"/>
                <a:cs typeface="Times New Roman" panose="02020603050405020304" pitchFamily="18" charset="0"/>
              </a:rPr>
              <a:t>The Interreg Euro-MED Programme is a transnational Programme that brings together </a:t>
            </a:r>
            <a:r>
              <a:rPr lang="en-GB" sz="800" b="1" dirty="0">
                <a:solidFill>
                  <a:schemeClr val="tx1"/>
                </a:solidFill>
                <a:latin typeface="Montserrat" panose="00000500000000000000" pitchFamily="2" charset="0"/>
                <a:ea typeface="Calibri" panose="020F0502020204030204" pitchFamily="34" charset="0"/>
                <a:cs typeface="Times New Roman" panose="02020603050405020304" pitchFamily="18" charset="0"/>
              </a:rPr>
              <a:t>partners from 69 regions from 14 participating countries of the Northern shore of the Mediterranean</a:t>
            </a:r>
            <a:r>
              <a:rPr lang="en-GB" sz="800" dirty="0">
                <a:solidFill>
                  <a:schemeClr val="tx1"/>
                </a:solidFill>
                <a:latin typeface="Montserrat" panose="00000500000000000000" pitchFamily="2" charset="0"/>
                <a:ea typeface="Calibri" panose="020F0502020204030204" pitchFamily="34" charset="0"/>
                <a:cs typeface="Times New Roman" panose="02020603050405020304" pitchFamily="18" charset="0"/>
              </a:rPr>
              <a:t>. The total budget is about 294M€ for the 2021/2027 period. Participating countries are Member states, candidates and potential candidates to the European Union. </a:t>
            </a:r>
            <a:endParaRPr lang="fr-FR" sz="800" dirty="0">
              <a:solidFill>
                <a:schemeClr val="tx1"/>
              </a:solidFill>
              <a:latin typeface="Montserrat" panose="00000500000000000000" pitchFamily="2" charset="0"/>
              <a:ea typeface="Calibri" panose="020F0502020204030204" pitchFamily="34" charset="0"/>
              <a:cs typeface="Times New Roman" panose="02020603050405020304" pitchFamily="18" charset="0"/>
            </a:endParaRPr>
          </a:p>
          <a:p>
            <a:pPr algn="just">
              <a:lnSpc>
                <a:spcPct val="107000"/>
              </a:lnSpc>
              <a:spcAft>
                <a:spcPts val="829"/>
              </a:spcAft>
            </a:pPr>
            <a:r>
              <a:rPr lang="en-GB" sz="800" strike="sngStrike" dirty="0">
                <a:solidFill>
                  <a:schemeClr val="tx1"/>
                </a:solidFill>
                <a:latin typeface="Montserrat" panose="00000500000000000000" pitchFamily="2" charset="0"/>
                <a:ea typeface="Calibri" panose="020F0502020204030204" pitchFamily="34" charset="0"/>
                <a:cs typeface="Times New Roman" panose="02020603050405020304" pitchFamily="18" charset="0"/>
              </a:rPr>
              <a:t>The Programme’s content and modalities are decided by the countries participating in the Interreg Euro-MED Programme and approved by the European Commission. It has been approved on the 31</a:t>
            </a:r>
            <a:r>
              <a:rPr lang="en-GB" sz="800" strike="sngStrike" baseline="30000" dirty="0">
                <a:solidFill>
                  <a:schemeClr val="tx1"/>
                </a:solidFill>
                <a:latin typeface="Montserrat" panose="00000500000000000000" pitchFamily="2" charset="0"/>
                <a:ea typeface="Calibri" panose="020F0502020204030204" pitchFamily="34" charset="0"/>
                <a:cs typeface="Times New Roman" panose="02020603050405020304" pitchFamily="18" charset="0"/>
              </a:rPr>
              <a:t>st</a:t>
            </a:r>
            <a:r>
              <a:rPr lang="en-GB" sz="800" strike="sngStrike" dirty="0">
                <a:solidFill>
                  <a:schemeClr val="tx1"/>
                </a:solidFill>
                <a:latin typeface="Montserrat" panose="00000500000000000000" pitchFamily="2" charset="0"/>
                <a:ea typeface="Calibri" panose="020F0502020204030204" pitchFamily="34" charset="0"/>
                <a:cs typeface="Times New Roman" panose="02020603050405020304" pitchFamily="18" charset="0"/>
              </a:rPr>
              <a:t> of May 2022. </a:t>
            </a:r>
            <a:r>
              <a:rPr lang="en-GB" sz="800" dirty="0">
                <a:solidFill>
                  <a:schemeClr val="tx1"/>
                </a:solidFill>
                <a:latin typeface="Montserrat" panose="00000500000000000000" pitchFamily="2" charset="0"/>
                <a:ea typeface="Calibri" panose="020F0502020204030204" pitchFamily="34" charset="0"/>
                <a:cs typeface="Times New Roman" panose="02020603050405020304" pitchFamily="18" charset="0"/>
              </a:rPr>
              <a:t>Our ambition is to </a:t>
            </a:r>
            <a:r>
              <a:rPr lang="en-GB" sz="800" b="1" dirty="0">
                <a:solidFill>
                  <a:schemeClr val="tx1"/>
                </a:solidFill>
                <a:latin typeface="Montserrat" panose="00000500000000000000" pitchFamily="2" charset="0"/>
                <a:ea typeface="Calibri" panose="020F0502020204030204" pitchFamily="34" charset="0"/>
                <a:cs typeface="Times New Roman" panose="02020603050405020304" pitchFamily="18" charset="0"/>
              </a:rPr>
              <a:t>support the transition towards a climate-neutral and resilient society, </a:t>
            </a:r>
            <a:r>
              <a:rPr lang="en-GB" sz="800" dirty="0">
                <a:solidFill>
                  <a:schemeClr val="tx1"/>
                </a:solidFill>
                <a:latin typeface="Montserrat" panose="00000500000000000000" pitchFamily="2" charset="0"/>
                <a:ea typeface="Calibri" panose="020F0502020204030204" pitchFamily="34" charset="0"/>
                <a:cs typeface="Times New Roman" panose="02020603050405020304" pitchFamily="18" charset="0"/>
              </a:rPr>
              <a:t>in line with the European Green Deal, the Sustainable Development Goals of the United Nation, and the Territorial Agenda 2030 and thank to the cooperation and coordination between stakeholders. </a:t>
            </a:r>
            <a:endParaRPr lang="fr-FR" sz="800" dirty="0">
              <a:solidFill>
                <a:schemeClr val="tx1"/>
              </a:solidFill>
              <a:latin typeface="Montserrat" panose="00000500000000000000" pitchFamily="2" charset="0"/>
              <a:ea typeface="Calibri" panose="020F0502020204030204" pitchFamily="34" charset="0"/>
              <a:cs typeface="Times New Roman" panose="02020603050405020304" pitchFamily="18" charset="0"/>
            </a:endParaRPr>
          </a:p>
          <a:p>
            <a:pPr algn="just">
              <a:lnSpc>
                <a:spcPct val="107000"/>
              </a:lnSpc>
              <a:spcAft>
                <a:spcPts val="829"/>
              </a:spcAft>
            </a:pPr>
            <a:r>
              <a:rPr lang="en-GB" sz="800" b="1" dirty="0">
                <a:solidFill>
                  <a:schemeClr val="tx1"/>
                </a:solidFill>
                <a:latin typeface="Montserrat" panose="00000500000000000000" pitchFamily="2" charset="0"/>
                <a:ea typeface="Calibri" panose="020F0502020204030204" pitchFamily="34" charset="0"/>
                <a:cs typeface="Times New Roman" panose="02020603050405020304" pitchFamily="18" charset="0"/>
              </a:rPr>
              <a:t>Collaborating with the other territories of the Mediterranean</a:t>
            </a:r>
            <a:r>
              <a:rPr lang="en-GB" sz="800" dirty="0">
                <a:solidFill>
                  <a:schemeClr val="tx1"/>
                </a:solidFill>
                <a:latin typeface="Montserrat" panose="00000500000000000000" pitchFamily="2" charset="0"/>
                <a:ea typeface="Calibri" panose="020F0502020204030204" pitchFamily="34" charset="0"/>
                <a:cs typeface="Times New Roman" panose="02020603050405020304" pitchFamily="18" charset="0"/>
              </a:rPr>
              <a:t> is crucial to fulfil our ambition and the participation of associated partners from the Southern and Eastern shores of the sea is also needed. </a:t>
            </a:r>
            <a:endParaRPr lang="fr-FR" sz="800" b="1" dirty="0">
              <a:solidFill>
                <a:schemeClr val="tx1"/>
              </a:solidFill>
              <a:latin typeface="Montserrat" panose="00000500000000000000" pitchFamily="2" charset="0"/>
              <a:ea typeface="Calibri" panose="020F0502020204030204" pitchFamily="34" charset="0"/>
              <a:cs typeface="Times New Roman" panose="02020603050405020304" pitchFamily="18" charset="0"/>
            </a:endParaRPr>
          </a:p>
          <a:p>
            <a:pPr defTabSz="947867">
              <a:lnSpc>
                <a:spcPct val="107000"/>
              </a:lnSpc>
              <a:spcAft>
                <a:spcPts val="829"/>
              </a:spcAft>
              <a:defRPr/>
            </a:pPr>
            <a:endParaRPr lang="fr-FR" sz="800" dirty="0">
              <a:latin typeface="Montserrat" panose="00000500000000000000" pitchFamily="2" charset="0"/>
              <a:ea typeface="Calibri" panose="020F0502020204030204" pitchFamily="34" charset="0"/>
              <a:cs typeface="Times New Roman" panose="02020603050405020304" pitchFamily="18" charset="0"/>
            </a:endParaRPr>
          </a:p>
          <a:p>
            <a:pPr defTabSz="947867">
              <a:lnSpc>
                <a:spcPct val="107000"/>
              </a:lnSpc>
              <a:spcAft>
                <a:spcPts val="829"/>
              </a:spcAft>
              <a:defRPr/>
            </a:pPr>
            <a:endParaRPr lang="fr-FR" sz="800" dirty="0">
              <a:latin typeface="Montserrat" panose="00000500000000000000" pitchFamily="2" charset="0"/>
              <a:ea typeface="Calibri" panose="020F0502020204030204" pitchFamily="34" charset="0"/>
              <a:cs typeface="Times New Roman" panose="02020603050405020304" pitchFamily="18" charset="0"/>
            </a:endParaRPr>
          </a:p>
          <a:p>
            <a:pPr>
              <a:lnSpc>
                <a:spcPct val="107000"/>
              </a:lnSpc>
              <a:spcAft>
                <a:spcPts val="829"/>
              </a:spcAft>
            </a:pPr>
            <a:endParaRPr lang="fr-FR" b="1" dirty="0">
              <a:latin typeface="Montserrat"/>
            </a:endParaRP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FC2F7D-AA25-4C1A-8A20-342991EA227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564390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p:sp>
      <p:sp>
        <p:nvSpPr>
          <p:cNvPr id="3" name="Contenidor de notes 2"/>
          <p:cNvSpPr>
            <a:spLocks noGrp="1"/>
          </p:cNvSpPr>
          <p:nvPr>
            <p:ph type="body" idx="1"/>
          </p:nvPr>
        </p:nvSpPr>
        <p:spPr/>
        <p:txBody>
          <a:bodyPr/>
          <a:lstStyle/>
          <a:p>
            <a:r>
              <a:rPr lang="ca-ES" dirty="0"/>
              <a:t>16:20 a 17:00</a:t>
            </a:r>
          </a:p>
        </p:txBody>
      </p:sp>
      <p:sp>
        <p:nvSpPr>
          <p:cNvPr id="4" name="Contenidor de número de diapositiva 3"/>
          <p:cNvSpPr>
            <a:spLocks noGrp="1"/>
          </p:cNvSpPr>
          <p:nvPr>
            <p:ph type="sldNum" sz="quarter" idx="5"/>
          </p:nvPr>
        </p:nvSpPr>
        <p:spPr/>
        <p:txBody>
          <a:bodyPr/>
          <a:lstStyle/>
          <a:p>
            <a:fld id="{11EB3D1D-11AA-4134-AB44-DD190C55A949}" type="slidenum">
              <a:rPr lang="en-US" smtClean="0"/>
              <a:pPr/>
              <a:t>78</a:t>
            </a:fld>
            <a:endParaRPr lang="en-US"/>
          </a:p>
        </p:txBody>
      </p:sp>
    </p:spTree>
    <p:extLst>
      <p:ext uri="{BB962C8B-B14F-4D97-AF65-F5344CB8AC3E}">
        <p14:creationId xmlns:p14="http://schemas.microsoft.com/office/powerpoint/2010/main" val="9854430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11EB3D1D-11AA-4134-AB44-DD190C55A949}" type="slidenum">
              <a:rPr lang="en-US" smtClean="0"/>
              <a:pPr/>
              <a:t>79</a:t>
            </a:fld>
            <a:endParaRPr lang="en-US"/>
          </a:p>
        </p:txBody>
      </p:sp>
    </p:spTree>
    <p:extLst>
      <p:ext uri="{BB962C8B-B14F-4D97-AF65-F5344CB8AC3E}">
        <p14:creationId xmlns:p14="http://schemas.microsoft.com/office/powerpoint/2010/main" val="106539233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p:sp>
      <p:sp>
        <p:nvSpPr>
          <p:cNvPr id="3" name="Contenidor de notes 2"/>
          <p:cNvSpPr>
            <a:spLocks noGrp="1"/>
          </p:cNvSpPr>
          <p:nvPr>
            <p:ph type="body" idx="1"/>
          </p:nvPr>
        </p:nvSpPr>
        <p:spPr/>
        <p:txBody>
          <a:bodyPr/>
          <a:lstStyle/>
          <a:p>
            <a:r>
              <a:rPr lang="ca-ES" dirty="0"/>
              <a:t>9:30 a 10:30</a:t>
            </a:r>
          </a:p>
          <a:p>
            <a:endParaRPr lang="ca-ES" dirty="0"/>
          </a:p>
        </p:txBody>
      </p:sp>
      <p:sp>
        <p:nvSpPr>
          <p:cNvPr id="4" name="Contenidor de número de diapositiva 3"/>
          <p:cNvSpPr>
            <a:spLocks noGrp="1"/>
          </p:cNvSpPr>
          <p:nvPr>
            <p:ph type="sldNum" sz="quarter" idx="5"/>
          </p:nvPr>
        </p:nvSpPr>
        <p:spPr/>
        <p:txBody>
          <a:bodyPr/>
          <a:lstStyle/>
          <a:p>
            <a:fld id="{11EB3D1D-11AA-4134-AB44-DD190C55A949}" type="slidenum">
              <a:rPr lang="en-US" smtClean="0"/>
              <a:pPr/>
              <a:t>80</a:t>
            </a:fld>
            <a:endParaRPr lang="en-US"/>
          </a:p>
        </p:txBody>
      </p:sp>
    </p:spTree>
    <p:extLst>
      <p:ext uri="{BB962C8B-B14F-4D97-AF65-F5344CB8AC3E}">
        <p14:creationId xmlns:p14="http://schemas.microsoft.com/office/powerpoint/2010/main" val="313723262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p:sp>
      <p:sp>
        <p:nvSpPr>
          <p:cNvPr id="3" name="Contenidor de notes 2"/>
          <p:cNvSpPr>
            <a:spLocks noGrp="1"/>
          </p:cNvSpPr>
          <p:nvPr>
            <p:ph type="body" idx="1"/>
          </p:nvPr>
        </p:nvSpPr>
        <p:spPr/>
        <p:txBody>
          <a:bodyPr/>
          <a:lstStyle/>
          <a:p>
            <a:r>
              <a:rPr lang="ca-ES" dirty="0"/>
              <a:t>10:30 a 11:45</a:t>
            </a:r>
          </a:p>
        </p:txBody>
      </p:sp>
      <p:sp>
        <p:nvSpPr>
          <p:cNvPr id="4" name="Contenidor de número de diapositiva 3"/>
          <p:cNvSpPr>
            <a:spLocks noGrp="1"/>
          </p:cNvSpPr>
          <p:nvPr>
            <p:ph type="sldNum" sz="quarter" idx="5"/>
          </p:nvPr>
        </p:nvSpPr>
        <p:spPr/>
        <p:txBody>
          <a:bodyPr/>
          <a:lstStyle/>
          <a:p>
            <a:fld id="{11EB3D1D-11AA-4134-AB44-DD190C55A949}" type="slidenum">
              <a:rPr lang="en-US" smtClean="0"/>
              <a:pPr/>
              <a:t>81</a:t>
            </a:fld>
            <a:endParaRPr lang="en-US"/>
          </a:p>
        </p:txBody>
      </p:sp>
    </p:spTree>
    <p:extLst>
      <p:ext uri="{BB962C8B-B14F-4D97-AF65-F5344CB8AC3E}">
        <p14:creationId xmlns:p14="http://schemas.microsoft.com/office/powerpoint/2010/main" val="425351073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a:extLst>
              <a:ext uri="{FF2B5EF4-FFF2-40B4-BE49-F238E27FC236}">
                <a16:creationId xmlns:a16="http://schemas.microsoft.com/office/drawing/2014/main" id="{4157290D-481E-7BC7-984C-BE2DB6A79C26}"/>
              </a:ext>
            </a:extLst>
          </p:cNvPr>
          <p:cNvSpPr>
            <a:spLocks noGrp="1" noRot="1" noChangeAspect="1" noChangeArrowheads="1" noTextEdit="1"/>
          </p:cNvSpPr>
          <p:nvPr>
            <p:ph type="sldImg"/>
          </p:nvPr>
        </p:nvSpPr>
        <p:spPr bwMode="auto">
          <a:xfrm>
            <a:off x="460375" y="744538"/>
            <a:ext cx="3670300" cy="20653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Slide Number Placeholder 3">
            <a:extLst>
              <a:ext uri="{FF2B5EF4-FFF2-40B4-BE49-F238E27FC236}">
                <a16:creationId xmlns:a16="http://schemas.microsoft.com/office/drawing/2014/main" id="{FA34DA9A-EF68-9A39-76C7-57688873E87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4F4E6424-8934-4CAD-9682-98E09097C121}" type="slidenum">
              <a:rPr lang="ca-ES" altLang="en-US"/>
              <a:pPr/>
              <a:t>84</a:t>
            </a:fld>
            <a:endParaRPr lang="ca-ES" altLang="en-US"/>
          </a:p>
        </p:txBody>
      </p:sp>
    </p:spTree>
    <p:extLst>
      <p:ext uri="{BB962C8B-B14F-4D97-AF65-F5344CB8AC3E}">
        <p14:creationId xmlns:p14="http://schemas.microsoft.com/office/powerpoint/2010/main" val="299077935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p:sp>
      <p:sp>
        <p:nvSpPr>
          <p:cNvPr id="3" name="Contenidor de notes 2"/>
          <p:cNvSpPr>
            <a:spLocks noGrp="1"/>
          </p:cNvSpPr>
          <p:nvPr>
            <p:ph type="body" idx="1"/>
          </p:nvPr>
        </p:nvSpPr>
        <p:spPr/>
        <p:txBody>
          <a:bodyPr/>
          <a:lstStyle/>
          <a:p>
            <a:r>
              <a:rPr lang="ca-ES" dirty="0"/>
              <a:t>11:45 a 12:15 </a:t>
            </a:r>
          </a:p>
        </p:txBody>
      </p:sp>
      <p:sp>
        <p:nvSpPr>
          <p:cNvPr id="4" name="Contenidor de número de diapositiva 3"/>
          <p:cNvSpPr>
            <a:spLocks noGrp="1"/>
          </p:cNvSpPr>
          <p:nvPr>
            <p:ph type="sldNum" sz="quarter" idx="5"/>
          </p:nvPr>
        </p:nvSpPr>
        <p:spPr/>
        <p:txBody>
          <a:bodyPr/>
          <a:lstStyle/>
          <a:p>
            <a:fld id="{11EB3D1D-11AA-4134-AB44-DD190C55A949}" type="slidenum">
              <a:rPr lang="en-US" smtClean="0"/>
              <a:pPr/>
              <a:t>89</a:t>
            </a:fld>
            <a:endParaRPr lang="en-US"/>
          </a:p>
        </p:txBody>
      </p:sp>
    </p:spTree>
    <p:extLst>
      <p:ext uri="{BB962C8B-B14F-4D97-AF65-F5344CB8AC3E}">
        <p14:creationId xmlns:p14="http://schemas.microsoft.com/office/powerpoint/2010/main" val="427594665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p:sp>
      <p:sp>
        <p:nvSpPr>
          <p:cNvPr id="3" name="Contenidor de notes 2"/>
          <p:cNvSpPr>
            <a:spLocks noGrp="1"/>
          </p:cNvSpPr>
          <p:nvPr>
            <p:ph type="body" idx="1"/>
          </p:nvPr>
        </p:nvSpPr>
        <p:spPr/>
        <p:txBody>
          <a:bodyPr/>
          <a:lstStyle/>
          <a:p>
            <a:r>
              <a:rPr lang="ca-ES" dirty="0"/>
              <a:t>12:30 a 13:30 </a:t>
            </a:r>
          </a:p>
        </p:txBody>
      </p:sp>
      <p:sp>
        <p:nvSpPr>
          <p:cNvPr id="4" name="Contenidor de número de diapositiva 3"/>
          <p:cNvSpPr>
            <a:spLocks noGrp="1"/>
          </p:cNvSpPr>
          <p:nvPr>
            <p:ph type="sldNum" sz="quarter" idx="5"/>
          </p:nvPr>
        </p:nvSpPr>
        <p:spPr/>
        <p:txBody>
          <a:bodyPr/>
          <a:lstStyle/>
          <a:p>
            <a:fld id="{11EB3D1D-11AA-4134-AB44-DD190C55A949}" type="slidenum">
              <a:rPr lang="en-US" smtClean="0"/>
              <a:pPr/>
              <a:t>90</a:t>
            </a:fld>
            <a:endParaRPr lang="en-US"/>
          </a:p>
        </p:txBody>
      </p:sp>
    </p:spTree>
    <p:extLst>
      <p:ext uri="{BB962C8B-B14F-4D97-AF65-F5344CB8AC3E}">
        <p14:creationId xmlns:p14="http://schemas.microsoft.com/office/powerpoint/2010/main" val="294057630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p:sp>
      <p:sp>
        <p:nvSpPr>
          <p:cNvPr id="3" name="Contenidor de notes 2"/>
          <p:cNvSpPr>
            <a:spLocks noGrp="1"/>
          </p:cNvSpPr>
          <p:nvPr>
            <p:ph type="body" idx="1"/>
          </p:nvPr>
        </p:nvSpPr>
        <p:spPr/>
        <p:txBody>
          <a:bodyPr/>
          <a:lstStyle/>
          <a:p>
            <a:r>
              <a:rPr lang="ca-ES" dirty="0"/>
              <a:t>13:30 a 15:00</a:t>
            </a:r>
          </a:p>
        </p:txBody>
      </p:sp>
      <p:sp>
        <p:nvSpPr>
          <p:cNvPr id="4" name="Contenidor de número de diapositiva 3"/>
          <p:cNvSpPr>
            <a:spLocks noGrp="1"/>
          </p:cNvSpPr>
          <p:nvPr>
            <p:ph type="sldNum" sz="quarter" idx="5"/>
          </p:nvPr>
        </p:nvSpPr>
        <p:spPr/>
        <p:txBody>
          <a:bodyPr/>
          <a:lstStyle/>
          <a:p>
            <a:fld id="{11EB3D1D-11AA-4134-AB44-DD190C55A949}" type="slidenum">
              <a:rPr lang="en-US" smtClean="0"/>
              <a:pPr/>
              <a:t>91</a:t>
            </a:fld>
            <a:endParaRPr lang="en-US"/>
          </a:p>
        </p:txBody>
      </p:sp>
    </p:spTree>
    <p:extLst>
      <p:ext uri="{BB962C8B-B14F-4D97-AF65-F5344CB8AC3E}">
        <p14:creationId xmlns:p14="http://schemas.microsoft.com/office/powerpoint/2010/main" val="140648363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p:sp>
      <p:sp>
        <p:nvSpPr>
          <p:cNvPr id="3" name="Contenidor de notes 2"/>
          <p:cNvSpPr>
            <a:spLocks noGrp="1"/>
          </p:cNvSpPr>
          <p:nvPr>
            <p:ph type="body" idx="1"/>
          </p:nvPr>
        </p:nvSpPr>
        <p:spPr/>
        <p:txBody>
          <a:bodyPr/>
          <a:lstStyle/>
          <a:p>
            <a:r>
              <a:rPr lang="ca-ES" dirty="0"/>
              <a:t>15:00 a 16:30 </a:t>
            </a:r>
          </a:p>
        </p:txBody>
      </p:sp>
      <p:sp>
        <p:nvSpPr>
          <p:cNvPr id="4" name="Contenidor de número de diapositiva 3"/>
          <p:cNvSpPr>
            <a:spLocks noGrp="1"/>
          </p:cNvSpPr>
          <p:nvPr>
            <p:ph type="sldNum" sz="quarter" idx="5"/>
          </p:nvPr>
        </p:nvSpPr>
        <p:spPr/>
        <p:txBody>
          <a:bodyPr/>
          <a:lstStyle/>
          <a:p>
            <a:fld id="{11EB3D1D-11AA-4134-AB44-DD190C55A949}" type="slidenum">
              <a:rPr lang="en-US" smtClean="0"/>
              <a:pPr/>
              <a:t>92</a:t>
            </a:fld>
            <a:endParaRPr lang="en-US"/>
          </a:p>
        </p:txBody>
      </p:sp>
    </p:spTree>
    <p:extLst>
      <p:ext uri="{BB962C8B-B14F-4D97-AF65-F5344CB8AC3E}">
        <p14:creationId xmlns:p14="http://schemas.microsoft.com/office/powerpoint/2010/main" val="12360146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473934">
              <a:lnSpc>
                <a:spcPct val="107000"/>
              </a:lnSpc>
            </a:pPr>
            <a:r>
              <a:rPr lang="en-US" sz="1200" dirty="0">
                <a:latin typeface="Montserrat" panose="00000500000000000000" pitchFamily="2" charset="0"/>
                <a:ea typeface="Calibri" panose="020F0502020204030204" pitchFamily="34" charset="0"/>
                <a:cs typeface="Times New Roman" panose="02020603050405020304" pitchFamily="18" charset="0"/>
              </a:rPr>
              <a:t>Mission Strengthening an innovative sustainable economy</a:t>
            </a:r>
            <a:endParaRPr lang="fr-FR" sz="1200" dirty="0">
              <a:latin typeface="Montserrat" panose="00000500000000000000" pitchFamily="2" charset="0"/>
              <a:ea typeface="Calibri" panose="020F0502020204030204" pitchFamily="34" charset="0"/>
              <a:cs typeface="Times New Roman" panose="02020603050405020304" pitchFamily="18" charset="0"/>
            </a:endParaRPr>
          </a:p>
          <a:p>
            <a:pPr marL="473934">
              <a:lnSpc>
                <a:spcPct val="107000"/>
              </a:lnSpc>
            </a:pPr>
            <a:r>
              <a:rPr lang="en-US" sz="1200" dirty="0">
                <a:latin typeface="Montserrat" panose="00000500000000000000" pitchFamily="2" charset="0"/>
                <a:ea typeface="Calibri" panose="020F0502020204030204" pitchFamily="34" charset="0"/>
                <a:cs typeface="Times New Roman" panose="02020603050405020304" pitchFamily="18" charset="0"/>
              </a:rPr>
              <a:t>Mission Protecting and </a:t>
            </a:r>
            <a:r>
              <a:rPr lang="en-US" sz="1200" dirty="0" err="1">
                <a:latin typeface="Montserrat" panose="00000500000000000000" pitchFamily="2" charset="0"/>
                <a:ea typeface="Calibri" panose="020F0502020204030204" pitchFamily="34" charset="0"/>
                <a:cs typeface="Times New Roman" panose="02020603050405020304" pitchFamily="18" charset="0"/>
              </a:rPr>
              <a:t>valorising</a:t>
            </a:r>
            <a:r>
              <a:rPr lang="en-US" sz="1200" dirty="0">
                <a:latin typeface="Montserrat" panose="00000500000000000000" pitchFamily="2" charset="0"/>
                <a:ea typeface="Calibri" panose="020F0502020204030204" pitchFamily="34" charset="0"/>
                <a:cs typeface="Times New Roman" panose="02020603050405020304" pitchFamily="18" charset="0"/>
              </a:rPr>
              <a:t> the natural environment and heritage</a:t>
            </a:r>
            <a:endParaRPr lang="fr-FR" sz="1200" dirty="0">
              <a:latin typeface="Montserrat" panose="00000500000000000000" pitchFamily="2" charset="0"/>
              <a:ea typeface="Calibri" panose="020F0502020204030204" pitchFamily="34" charset="0"/>
              <a:cs typeface="Times New Roman" panose="02020603050405020304" pitchFamily="18" charset="0"/>
            </a:endParaRPr>
          </a:p>
          <a:p>
            <a:pPr marL="473934">
              <a:lnSpc>
                <a:spcPct val="107000"/>
              </a:lnSpc>
            </a:pPr>
            <a:r>
              <a:rPr lang="en-US" sz="1200" dirty="0">
                <a:latin typeface="Montserrat" panose="00000500000000000000" pitchFamily="2" charset="0"/>
                <a:ea typeface="Calibri" panose="020F0502020204030204" pitchFamily="34" charset="0"/>
                <a:cs typeface="Times New Roman" panose="02020603050405020304" pitchFamily="18" charset="0"/>
              </a:rPr>
              <a:t>Mission Promoting green living area</a:t>
            </a:r>
            <a:endParaRPr lang="fr-FR" sz="1200" dirty="0">
              <a:latin typeface="Montserrat" panose="00000500000000000000" pitchFamily="2" charset="0"/>
              <a:ea typeface="Calibri" panose="020F0502020204030204" pitchFamily="34" charset="0"/>
              <a:cs typeface="Times New Roman" panose="02020603050405020304" pitchFamily="18" charset="0"/>
            </a:endParaRPr>
          </a:p>
          <a:p>
            <a:pPr marL="473934">
              <a:lnSpc>
                <a:spcPct val="107000"/>
              </a:lnSpc>
            </a:pPr>
            <a:r>
              <a:rPr lang="en-US" sz="1200" dirty="0">
                <a:latin typeface="Montserrat" panose="00000500000000000000" pitchFamily="2" charset="0"/>
                <a:ea typeface="Calibri" panose="020F0502020204030204" pitchFamily="34" charset="0"/>
                <a:cs typeface="Times New Roman" panose="02020603050405020304" pitchFamily="18" charset="0"/>
              </a:rPr>
              <a:t>Mission Enhancing sustainable tourism </a:t>
            </a:r>
            <a:r>
              <a:rPr lang="en-GB" sz="1200" dirty="0">
                <a:latin typeface="Montserrat" panose="00000500000000000000" pitchFamily="2" charset="0"/>
                <a:ea typeface="Calibri" panose="020F0502020204030204" pitchFamily="34" charset="0"/>
                <a:cs typeface="Times New Roman" panose="02020603050405020304" pitchFamily="18" charset="0"/>
              </a:rPr>
              <a:t> </a:t>
            </a:r>
            <a:endParaRPr lang="fr-FR" sz="1200" dirty="0">
              <a:latin typeface="Montserrat" panose="00000500000000000000" pitchFamily="2" charset="0"/>
              <a:ea typeface="Calibri" panose="020F0502020204030204" pitchFamily="34" charset="0"/>
              <a:cs typeface="Times New Roman" panose="02020603050405020304" pitchFamily="18" charset="0"/>
            </a:endParaRPr>
          </a:p>
          <a:p>
            <a:pPr algn="just" defTabSz="947867">
              <a:lnSpc>
                <a:spcPct val="107000"/>
              </a:lnSpc>
              <a:spcAft>
                <a:spcPts val="829"/>
              </a:spcAft>
              <a:defRPr/>
            </a:pPr>
            <a:r>
              <a:rPr lang="en-GB" sz="1200" dirty="0">
                <a:latin typeface="Montserrat" panose="00000500000000000000" pitchFamily="2" charset="0"/>
                <a:ea typeface="Times New Roman" panose="02020603050405020304" pitchFamily="18" charset="0"/>
                <a:cs typeface="Times New Roman" panose="02020603050405020304" pitchFamily="18" charset="0"/>
              </a:rPr>
              <a:t>Each </a:t>
            </a:r>
            <a:r>
              <a:rPr lang="en-US" sz="1200" dirty="0">
                <a:latin typeface="Montserrat" panose="00000500000000000000" pitchFamily="2" charset="0"/>
                <a:ea typeface="Times New Roman" panose="02020603050405020304" pitchFamily="18" charset="0"/>
              </a:rPr>
              <a:t>mission operates as a </a:t>
            </a:r>
            <a:r>
              <a:rPr lang="en-US" sz="1200" b="1" dirty="0">
                <a:latin typeface="Montserrat" panose="00000500000000000000" pitchFamily="2" charset="0"/>
                <a:ea typeface="Times New Roman" panose="02020603050405020304" pitchFamily="18" charset="0"/>
              </a:rPr>
              <a:t>portfolio of actions </a:t>
            </a:r>
            <a:r>
              <a:rPr lang="en-US" sz="1200" dirty="0">
                <a:latin typeface="Montserrat" panose="00000500000000000000" pitchFamily="2" charset="0"/>
                <a:ea typeface="Times New Roman" panose="02020603050405020304" pitchFamily="18" charset="0"/>
              </a:rPr>
              <a:t>addressing the same thematic issue and enhance the full potential of their results.</a:t>
            </a:r>
            <a:r>
              <a:rPr lang="en-US" sz="1200" dirty="0">
                <a:solidFill>
                  <a:srgbClr val="292B2C"/>
                </a:solidFill>
                <a:latin typeface="Montserrat" panose="00000500000000000000" pitchFamily="2" charset="0"/>
                <a:ea typeface="Calibri" panose="020F0502020204030204" pitchFamily="34" charset="0"/>
                <a:cs typeface="Calibri" panose="020F0502020204030204" pitchFamily="34" charset="0"/>
              </a:rPr>
              <a:t> </a:t>
            </a:r>
          </a:p>
          <a:p>
            <a:pPr algn="just" defTabSz="947867">
              <a:lnSpc>
                <a:spcPct val="107000"/>
              </a:lnSpc>
              <a:spcAft>
                <a:spcPts val="829"/>
              </a:spcAft>
              <a:defRPr/>
            </a:pPr>
            <a:r>
              <a:rPr lang="en-US" sz="1200" dirty="0">
                <a:solidFill>
                  <a:srgbClr val="292B2C"/>
                </a:solidFill>
                <a:latin typeface="Montserrat" panose="00000500000000000000" pitchFamily="2" charset="0"/>
                <a:ea typeface="Calibri" panose="020F0502020204030204" pitchFamily="34" charset="0"/>
                <a:cs typeface="Calibri" panose="020F0502020204030204" pitchFamily="34" charset="0"/>
              </a:rPr>
              <a:t>The missions push the results of single projects beyond their initial ambitions to address issues of greater importance. </a:t>
            </a:r>
            <a:r>
              <a:rPr lang="en-GB" sz="1200" dirty="0">
                <a:solidFill>
                  <a:srgbClr val="292B2C"/>
                </a:solidFill>
                <a:latin typeface="Montserrat" panose="00000500000000000000" pitchFamily="2" charset="0"/>
                <a:ea typeface="Calibri" panose="020F0502020204030204" pitchFamily="34" charset="0"/>
                <a:cs typeface="Calibri" panose="020F0502020204030204" pitchFamily="34" charset="0"/>
              </a:rPr>
              <a:t> </a:t>
            </a:r>
          </a:p>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3DCC5A-300B-4A85-8FD1-8655C6C209D3}"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58066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lnSpc>
                <a:spcPct val="107000"/>
              </a:lnSpc>
              <a:spcAft>
                <a:spcPts val="829"/>
              </a:spcAft>
            </a:pPr>
            <a:r>
              <a:rPr lang="en-GB" sz="800" dirty="0">
                <a:latin typeface="Montserrat" panose="00000500000000000000" pitchFamily="2" charset="0"/>
                <a:ea typeface="Calibri" panose="020F0502020204030204" pitchFamily="34" charset="0"/>
                <a:cs typeface="Times New Roman" panose="02020603050405020304" pitchFamily="18" charset="0"/>
              </a:rPr>
              <a:t>The Programme is embedded in the ERDF framework of European Territorial Cooperation. It defines priorities and specific objectives. </a:t>
            </a:r>
          </a:p>
          <a:p>
            <a:pPr algn="just">
              <a:lnSpc>
                <a:spcPct val="107000"/>
              </a:lnSpc>
              <a:spcAft>
                <a:spcPts val="800"/>
              </a:spcAft>
            </a:pPr>
            <a:r>
              <a:rPr lang="en-GB" sz="800" dirty="0">
                <a:effectLst/>
                <a:latin typeface="Montserrat" panose="00000500000000000000" pitchFamily="2" charset="0"/>
                <a:ea typeface="Calibri" panose="020F0502020204030204" pitchFamily="34" charset="0"/>
                <a:cs typeface="Times New Roman" panose="02020603050405020304" pitchFamily="18" charset="0"/>
              </a:rPr>
              <a:t> The programme selected 2 thematic priorities and the governance priority essential to reach its ambition of “Contributing to the transition towards a climate-neutral and resilient society“ </a:t>
            </a:r>
            <a:r>
              <a:rPr lang="en-GB" sz="800" b="1" dirty="0">
                <a:effectLst/>
                <a:latin typeface="Montserrat" panose="00000500000000000000" pitchFamily="2" charset="0"/>
                <a:ea typeface="Calibri" panose="020F0502020204030204" pitchFamily="34" charset="0"/>
                <a:cs typeface="Times New Roman" panose="02020603050405020304" pitchFamily="18" charset="0"/>
              </a:rPr>
              <a:t>:</a:t>
            </a:r>
            <a:endParaRPr lang="fr-FR" sz="800" dirty="0">
              <a:effectLst/>
              <a:latin typeface="Montserrat" panose="00000500000000000000" pitchFamily="2"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Times New Roman" panose="02020603050405020304" pitchFamily="18" charset="0"/>
              <a:buChar char="-"/>
              <a:tabLst>
                <a:tab pos="457200" algn="l"/>
              </a:tabLst>
            </a:pPr>
            <a:r>
              <a:rPr lang="en-GB" sz="800" b="1" dirty="0">
                <a:effectLst/>
                <a:latin typeface="Montserrat" panose="00000500000000000000" pitchFamily="2" charset="0"/>
                <a:ea typeface="Calibri" panose="020F0502020204030204" pitchFamily="34" charset="0"/>
                <a:cs typeface="Times New Roman" panose="02020603050405020304" pitchFamily="18" charset="0"/>
              </a:rPr>
              <a:t>Smarter</a:t>
            </a:r>
            <a:r>
              <a:rPr lang="en-GB" sz="800" dirty="0">
                <a:effectLst/>
                <a:latin typeface="Montserrat" panose="00000500000000000000" pitchFamily="2" charset="0"/>
                <a:ea typeface="Calibri" panose="020F0502020204030204" pitchFamily="34" charset="0"/>
                <a:cs typeface="Times New Roman" panose="02020603050405020304" pitchFamily="18" charset="0"/>
              </a:rPr>
              <a:t> and </a:t>
            </a:r>
            <a:r>
              <a:rPr lang="en-GB" sz="800" b="1" dirty="0">
                <a:effectLst/>
                <a:latin typeface="Montserrat" panose="00000500000000000000" pitchFamily="2" charset="0"/>
                <a:ea typeface="Calibri" panose="020F0502020204030204" pitchFamily="34" charset="0"/>
                <a:cs typeface="Times New Roman" panose="02020603050405020304" pitchFamily="18" charset="0"/>
              </a:rPr>
              <a:t>Greener Mediterranean</a:t>
            </a:r>
            <a:r>
              <a:rPr lang="en-GB" sz="800" dirty="0">
                <a:effectLst/>
                <a:latin typeface="Montserrat" panose="00000500000000000000" pitchFamily="2" charset="0"/>
                <a:ea typeface="Calibri" panose="020F0502020204030204" pitchFamily="34" charset="0"/>
                <a:cs typeface="Times New Roman" panose="02020603050405020304" pitchFamily="18" charset="0"/>
              </a:rPr>
              <a:t> encompass the issues tackled by the 4 missions</a:t>
            </a:r>
            <a:endParaRPr lang="fr-FR" sz="800" dirty="0">
              <a:effectLst/>
              <a:latin typeface="Montserrat" panose="00000500000000000000" pitchFamily="2"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Times New Roman" panose="02020603050405020304" pitchFamily="18" charset="0"/>
              <a:buChar char="-"/>
              <a:tabLst>
                <a:tab pos="457200" algn="l"/>
              </a:tabLst>
            </a:pPr>
            <a:r>
              <a:rPr lang="en-GB" sz="800" b="1" dirty="0">
                <a:effectLst/>
                <a:latin typeface="Montserrat" panose="00000500000000000000" pitchFamily="2" charset="0"/>
                <a:ea typeface="Calibri" panose="020F0502020204030204" pitchFamily="34" charset="0"/>
                <a:cs typeface="Times New Roman" panose="02020603050405020304" pitchFamily="18" charset="0"/>
              </a:rPr>
              <a:t>And Better Mediterranean Governance</a:t>
            </a:r>
            <a:r>
              <a:rPr lang="en-GB" sz="800" dirty="0">
                <a:effectLst/>
                <a:latin typeface="Montserrat" panose="00000500000000000000" pitchFamily="2" charset="0"/>
                <a:ea typeface="Calibri" panose="020F0502020204030204" pitchFamily="34" charset="0"/>
                <a:cs typeface="Times New Roman" panose="02020603050405020304" pitchFamily="18" charset="0"/>
              </a:rPr>
              <a:t> forms the backbone for strengthening and amplifying the results of the thematic projects in cooperation and coordination with all other programmes, initiatives and strategies in the area</a:t>
            </a:r>
          </a:p>
          <a:p>
            <a:pPr algn="just">
              <a:lnSpc>
                <a:spcPct val="107000"/>
              </a:lnSpc>
              <a:spcAft>
                <a:spcPts val="829"/>
              </a:spcAft>
            </a:pPr>
            <a:r>
              <a:rPr lang="en-GB" sz="800" dirty="0">
                <a:latin typeface="Montserrat" panose="00000500000000000000" pitchFamily="2" charset="0"/>
                <a:ea typeface="Calibri" panose="020F0502020204030204" pitchFamily="34" charset="0"/>
                <a:cs typeface="Times New Roman" panose="02020603050405020304" pitchFamily="18" charset="0"/>
              </a:rPr>
              <a:t>The selected specific objectives (SO) fit into the 4 missions: </a:t>
            </a:r>
            <a:endParaRPr lang="fr-FR" sz="800" dirty="0">
              <a:latin typeface="Montserrat" panose="00000500000000000000" pitchFamily="2" charset="0"/>
              <a:ea typeface="Calibri" panose="020F0502020204030204" pitchFamily="34" charset="0"/>
              <a:cs typeface="Times New Roman" panose="02020603050405020304" pitchFamily="18" charset="0"/>
            </a:endParaRPr>
          </a:p>
          <a:p>
            <a:pPr marL="473934" algn="just">
              <a:lnSpc>
                <a:spcPct val="107000"/>
              </a:lnSpc>
            </a:pPr>
            <a:r>
              <a:rPr lang="en-GB" sz="800" dirty="0">
                <a:latin typeface="Montserrat" panose="00000500000000000000" pitchFamily="2" charset="0"/>
                <a:ea typeface="Calibri" panose="020F0502020204030204" pitchFamily="34" charset="0"/>
                <a:cs typeface="Times New Roman" panose="02020603050405020304" pitchFamily="18" charset="0"/>
              </a:rPr>
              <a:t>SO 1.1 and 2.6 fit into the mission Strengthening an innovative sustainable economy</a:t>
            </a:r>
            <a:endParaRPr lang="fr-FR" sz="800" dirty="0">
              <a:latin typeface="Montserrat" panose="00000500000000000000" pitchFamily="2" charset="0"/>
              <a:ea typeface="Calibri" panose="020F0502020204030204" pitchFamily="34" charset="0"/>
              <a:cs typeface="Times New Roman" panose="02020603050405020304" pitchFamily="18" charset="0"/>
            </a:endParaRPr>
          </a:p>
          <a:p>
            <a:pPr marL="473934" algn="just">
              <a:lnSpc>
                <a:spcPct val="107000"/>
              </a:lnSpc>
            </a:pPr>
            <a:r>
              <a:rPr lang="en-GB" sz="800" dirty="0">
                <a:latin typeface="Montserrat" panose="00000500000000000000" pitchFamily="2" charset="0"/>
                <a:ea typeface="Calibri" panose="020F0502020204030204" pitchFamily="34" charset="0"/>
                <a:cs typeface="Times New Roman" panose="02020603050405020304" pitchFamily="18" charset="0"/>
              </a:rPr>
              <a:t>SO 2.4 and 2.7 fit into the mission Protecting, restoring and valorising the natural environment and heritage</a:t>
            </a:r>
            <a:endParaRPr lang="fr-FR" sz="800" dirty="0">
              <a:latin typeface="Montserrat" panose="00000500000000000000" pitchFamily="2" charset="0"/>
              <a:ea typeface="Calibri" panose="020F0502020204030204" pitchFamily="34" charset="0"/>
              <a:cs typeface="Times New Roman" panose="02020603050405020304" pitchFamily="18" charset="0"/>
            </a:endParaRPr>
          </a:p>
          <a:p>
            <a:pPr marL="473934" algn="just">
              <a:lnSpc>
                <a:spcPct val="107000"/>
              </a:lnSpc>
            </a:pPr>
            <a:r>
              <a:rPr lang="en-GB" sz="800" dirty="0">
                <a:latin typeface="Montserrat" panose="00000500000000000000" pitchFamily="2" charset="0"/>
                <a:ea typeface="Calibri" panose="020F0502020204030204" pitchFamily="34" charset="0"/>
                <a:cs typeface="Times New Roman" panose="02020603050405020304" pitchFamily="18" charset="0"/>
              </a:rPr>
              <a:t>SO 2.4 fit into the mission Promoting Green living areas</a:t>
            </a:r>
            <a:endParaRPr lang="fr-FR" sz="800" dirty="0">
              <a:latin typeface="Montserrat" panose="00000500000000000000" pitchFamily="2" charset="0"/>
              <a:ea typeface="Calibri" panose="020F0502020204030204" pitchFamily="34" charset="0"/>
              <a:cs typeface="Times New Roman" panose="02020603050405020304" pitchFamily="18" charset="0"/>
            </a:endParaRPr>
          </a:p>
          <a:p>
            <a:pPr marL="473934" algn="just">
              <a:lnSpc>
                <a:spcPct val="107000"/>
              </a:lnSpc>
              <a:spcAft>
                <a:spcPts val="829"/>
              </a:spcAft>
            </a:pPr>
            <a:r>
              <a:rPr lang="en-GB" sz="800" dirty="0">
                <a:latin typeface="Montserrat" panose="00000500000000000000" pitchFamily="2" charset="0"/>
                <a:ea typeface="Calibri" panose="020F0502020204030204" pitchFamily="34" charset="0"/>
                <a:cs typeface="Times New Roman" panose="02020603050405020304" pitchFamily="18" charset="0"/>
              </a:rPr>
              <a:t>All SO can fit into the mission Enhancing sustainable tourism, depending on their focus. </a:t>
            </a:r>
          </a:p>
          <a:p>
            <a:pPr marL="473934" algn="just">
              <a:lnSpc>
                <a:spcPct val="107000"/>
              </a:lnSpc>
              <a:spcAft>
                <a:spcPts val="829"/>
              </a:spcAft>
            </a:pPr>
            <a:endParaRPr lang="en-GB" sz="800" dirty="0">
              <a:latin typeface="Montserrat" panose="00000500000000000000" pitchFamily="2" charset="0"/>
              <a:ea typeface="Calibri" panose="020F0502020204030204" pitchFamily="34" charset="0"/>
              <a:cs typeface="Times New Roman" panose="02020603050405020304" pitchFamily="18" charset="0"/>
            </a:endParaRPr>
          </a:p>
          <a:p>
            <a:pPr marL="473934" algn="just">
              <a:lnSpc>
                <a:spcPct val="107000"/>
              </a:lnSpc>
              <a:spcAft>
                <a:spcPts val="829"/>
              </a:spcAft>
            </a:pPr>
            <a:r>
              <a:rPr lang="en-GB" sz="800" dirty="0">
                <a:latin typeface="Montserrat" panose="00000500000000000000" pitchFamily="2" charset="0"/>
                <a:ea typeface="Calibri" panose="020F0502020204030204" pitchFamily="34" charset="0"/>
                <a:cs typeface="Times New Roman" panose="02020603050405020304" pitchFamily="18" charset="0"/>
              </a:rPr>
              <a:t>For your project proposal, you will have to select a mission and a specific objective, that best suits to your project idea.</a:t>
            </a:r>
            <a:endParaRPr lang="fr-FR" sz="800" dirty="0">
              <a:latin typeface="Montserrat" panose="00000500000000000000" pitchFamily="2" charset="0"/>
              <a:ea typeface="Calibri" panose="020F0502020204030204" pitchFamily="34" charset="0"/>
              <a:cs typeface="Times New Roman" panose="02020603050405020304" pitchFamily="18" charset="0"/>
            </a:endParaRPr>
          </a:p>
          <a:p>
            <a:pPr>
              <a:lnSpc>
                <a:spcPct val="107000"/>
              </a:lnSpc>
              <a:spcAft>
                <a:spcPts val="829"/>
              </a:spcAft>
            </a:pPr>
            <a:endParaRPr lang="fr-FR" sz="19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FC2F7D-AA25-4C1A-8A20-342991EA227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63769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lnSpc>
                <a:spcPct val="107000"/>
              </a:lnSpc>
              <a:spcAft>
                <a:spcPts val="829"/>
              </a:spcAft>
            </a:pPr>
            <a:r>
              <a:rPr lang="en-GB" sz="800">
                <a:latin typeface="Montserrat" panose="00000500000000000000" pitchFamily="2" charset="0"/>
                <a:ea typeface="Calibri" panose="020F0502020204030204" pitchFamily="34" charset="0"/>
                <a:cs typeface="Times New Roman" panose="02020603050405020304" pitchFamily="18" charset="0"/>
              </a:rPr>
              <a:t>. </a:t>
            </a: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FC2F7D-AA25-4C1A-8A20-342991EA227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77548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nSpc>
                <a:spcPct val="107000"/>
              </a:lnSpc>
              <a:spcAft>
                <a:spcPts val="829"/>
              </a:spcAft>
            </a:pPr>
            <a:endParaRPr lang="fr-FR" sz="800">
              <a:latin typeface="Montserrat" panose="00000500000000000000" pitchFamily="2" charset="0"/>
              <a:ea typeface="Calibri" panose="020F0502020204030204" pitchFamily="34" charset="0"/>
              <a:cs typeface="Times New Roman" panose="02020603050405020304" pitchFamily="18" charset="0"/>
            </a:endParaRP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FC2F7D-AA25-4C1A-8A20-342991EA227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53721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p:sp>
      <p:sp>
        <p:nvSpPr>
          <p:cNvPr id="3" name="Contenidor de notes 2"/>
          <p:cNvSpPr>
            <a:spLocks noGrp="1"/>
          </p:cNvSpPr>
          <p:nvPr>
            <p:ph type="body" idx="1"/>
          </p:nvPr>
        </p:nvSpPr>
        <p:spPr/>
        <p:txBody>
          <a:bodyPr/>
          <a:lstStyle/>
          <a:p>
            <a:r>
              <a:rPr lang="ca-ES" dirty="0"/>
              <a:t>9:30 a 9:55</a:t>
            </a:r>
          </a:p>
        </p:txBody>
      </p:sp>
      <p:sp>
        <p:nvSpPr>
          <p:cNvPr id="4" name="Contenidor de número de diapositiva 3"/>
          <p:cNvSpPr>
            <a:spLocks noGrp="1"/>
          </p:cNvSpPr>
          <p:nvPr>
            <p:ph type="sldNum" sz="quarter" idx="5"/>
          </p:nvPr>
        </p:nvSpPr>
        <p:spPr/>
        <p:txBody>
          <a:bodyPr/>
          <a:lstStyle/>
          <a:p>
            <a:pPr marL="0" marR="0" lvl="0" indent="0" algn="r" defTabSz="2177278" rtl="0" eaLnBrk="1" fontAlgn="auto" latinLnBrk="0" hangingPunct="1">
              <a:lnSpc>
                <a:spcPct val="100000"/>
              </a:lnSpc>
              <a:spcBef>
                <a:spcPts val="0"/>
              </a:spcBef>
              <a:spcAft>
                <a:spcPts val="0"/>
              </a:spcAft>
              <a:buClrTx/>
              <a:buSzTx/>
              <a:buFontTx/>
              <a:buNone/>
              <a:tabLst/>
              <a:defRPr/>
            </a:pPr>
            <a:fld id="{11EB3D1D-11AA-4134-AB44-DD190C55A94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2177278"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759859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3.xml"/><Relationship Id="rId4" Type="http://schemas.openxmlformats.org/officeDocument/2006/relationships/image" Target="../media/image10.png"/></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cSld>
  <p:clrMapOvr>
    <a:masterClrMapping/>
  </p:clrMapOvr>
  <p:transition>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3048397" y="2244726"/>
            <a:ext cx="18290381" cy="4775200"/>
          </a:xfrm>
        </p:spPr>
        <p:txBody>
          <a:bodyPr anchor="b"/>
          <a:lstStyle>
            <a:lvl1pPr algn="ctr">
              <a:defRPr sz="12000"/>
            </a:lvl1pPr>
          </a:lstStyle>
          <a:p>
            <a:r>
              <a:rPr lang="it-IT"/>
              <a:t>Fare clic per modificare lo stile del titolo dello schema</a:t>
            </a:r>
          </a:p>
        </p:txBody>
      </p:sp>
      <p:sp>
        <p:nvSpPr>
          <p:cNvPr id="3" name="Sottotitolo 2"/>
          <p:cNvSpPr>
            <a:spLocks noGrp="1"/>
          </p:cNvSpPr>
          <p:nvPr>
            <p:ph type="subTitle" idx="1"/>
          </p:nvPr>
        </p:nvSpPr>
        <p:spPr>
          <a:xfrm>
            <a:off x="3048397" y="7204076"/>
            <a:ext cx="18290381" cy="3311524"/>
          </a:xfrm>
        </p:spPr>
        <p:txBody>
          <a:bodyPr/>
          <a:lstStyle>
            <a:lvl1pPr marL="0" indent="0" algn="ctr">
              <a:buNone/>
              <a:defRPr sz="480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5DBEDA72-9AA8-10C3-2414-56454B60E339}"/>
              </a:ext>
            </a:extLst>
          </p:cNvPr>
          <p:cNvSpPr>
            <a:spLocks noGrp="1"/>
          </p:cNvSpPr>
          <p:nvPr>
            <p:ph type="dt" sz="half" idx="10"/>
          </p:nvPr>
        </p:nvSpPr>
        <p:spPr>
          <a:xfrm>
            <a:off x="0" y="0"/>
            <a:ext cx="0" cy="0"/>
          </a:xfrm>
        </p:spPr>
        <p:txBody>
          <a:bodyPr/>
          <a:lstStyle>
            <a:lvl1pPr>
              <a:defRPr/>
            </a:lvl1pPr>
          </a:lstStyle>
          <a:p>
            <a:pPr>
              <a:defRPr/>
            </a:pPr>
            <a:fld id="{EA024C22-1504-4D85-85F0-3A76BD7F4076}" type="datetimeFigureOut">
              <a:rPr lang="it-IT"/>
              <a:pPr>
                <a:defRPr/>
              </a:pPr>
              <a:t>27/05/2024</a:t>
            </a:fld>
            <a:endParaRPr lang="it-IT"/>
          </a:p>
        </p:txBody>
      </p:sp>
      <p:sp>
        <p:nvSpPr>
          <p:cNvPr id="5" name="Segnaposto piè di pagina 4">
            <a:extLst>
              <a:ext uri="{FF2B5EF4-FFF2-40B4-BE49-F238E27FC236}">
                <a16:creationId xmlns:a16="http://schemas.microsoft.com/office/drawing/2014/main" id="{3B5146F8-0064-765B-11AF-747E7BFF2B0E}"/>
              </a:ext>
            </a:extLst>
          </p:cNvPr>
          <p:cNvSpPr>
            <a:spLocks noGrp="1"/>
          </p:cNvSpPr>
          <p:nvPr>
            <p:ph type="ftr" sz="quarter" idx="11"/>
          </p:nvPr>
        </p:nvSpPr>
        <p:spPr>
          <a:xfrm>
            <a:off x="0" y="0"/>
            <a:ext cx="0" cy="0"/>
          </a:xfrm>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BB944A87-D715-6597-349B-C586E9C7265C}"/>
              </a:ext>
            </a:extLst>
          </p:cNvPr>
          <p:cNvSpPr>
            <a:spLocks noGrp="1"/>
          </p:cNvSpPr>
          <p:nvPr>
            <p:ph type="sldNum" sz="quarter" idx="12"/>
          </p:nvPr>
        </p:nvSpPr>
        <p:spPr>
          <a:xfrm>
            <a:off x="1219360" y="11887200"/>
            <a:ext cx="4954428" cy="730250"/>
          </a:xfrm>
          <a:prstGeom prst="rect">
            <a:avLst/>
          </a:prstGeom>
        </p:spPr>
        <p:txBody>
          <a:bodyPr/>
          <a:lstStyle>
            <a:lvl1pPr>
              <a:defRPr smtClean="0"/>
            </a:lvl1pPr>
          </a:lstStyle>
          <a:p>
            <a:pPr>
              <a:defRPr/>
            </a:pPr>
            <a:fld id="{47F322DF-3470-477B-83E5-642F8BD58D70}" type="slidenum">
              <a:rPr lang="it-IT" altLang="ca-ES"/>
              <a:pPr>
                <a:defRPr/>
              </a:pPr>
              <a:t>‹#›</a:t>
            </a:fld>
            <a:endParaRPr lang="it-IT" altLang="ca-ES"/>
          </a:p>
        </p:txBody>
      </p:sp>
    </p:spTree>
    <p:extLst>
      <p:ext uri="{BB962C8B-B14F-4D97-AF65-F5344CB8AC3E}">
        <p14:creationId xmlns:p14="http://schemas.microsoft.com/office/powerpoint/2010/main" val="32372739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2" name="Rectangle 1"/>
          <p:cNvSpPr/>
          <p:nvPr userDrawn="1"/>
        </p:nvSpPr>
        <p:spPr>
          <a:xfrm>
            <a:off x="0" y="1"/>
            <a:ext cx="24387175" cy="21563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8600"/>
          </a:p>
        </p:txBody>
      </p:sp>
      <p:sp>
        <p:nvSpPr>
          <p:cNvPr id="5" name="Rectangle 4"/>
          <p:cNvSpPr/>
          <p:nvPr userDrawn="1"/>
        </p:nvSpPr>
        <p:spPr>
          <a:xfrm>
            <a:off x="0" y="2156347"/>
            <a:ext cx="24387175" cy="11559654"/>
          </a:xfrm>
          <a:prstGeom prst="rect">
            <a:avLst/>
          </a:prstGeom>
          <a:solidFill>
            <a:srgbClr val="0356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8600">
              <a:solidFill>
                <a:schemeClr val="accent4"/>
              </a:solidFill>
            </a:endParaRP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79270" y="516084"/>
            <a:ext cx="3320018" cy="2304920"/>
          </a:xfrm>
          <a:prstGeom prst="rect">
            <a:avLst/>
          </a:prstGeom>
        </p:spPr>
      </p:pic>
      <p:sp>
        <p:nvSpPr>
          <p:cNvPr id="6" name="Title 1"/>
          <p:cNvSpPr>
            <a:spLocks noGrp="1"/>
          </p:cNvSpPr>
          <p:nvPr>
            <p:ph type="ctrTitle"/>
          </p:nvPr>
        </p:nvSpPr>
        <p:spPr>
          <a:xfrm>
            <a:off x="2142979" y="3985145"/>
            <a:ext cx="20133069" cy="4299046"/>
          </a:xfrm>
        </p:spPr>
        <p:txBody>
          <a:bodyPr wrap="none" anchor="t">
            <a:noAutofit/>
          </a:bodyPr>
          <a:lstStyle>
            <a:lvl1pPr algn="l">
              <a:defRPr sz="12000" b="0">
                <a:solidFill>
                  <a:schemeClr val="bg1"/>
                </a:solidFill>
              </a:defRPr>
            </a:lvl1pPr>
          </a:lstStyle>
          <a:p>
            <a:r>
              <a:rPr lang="en-US"/>
              <a:t>Click to edit Master title style</a:t>
            </a:r>
            <a:endParaRPr lang="en-GB" dirty="0"/>
          </a:p>
        </p:txBody>
      </p:sp>
      <p:cxnSp>
        <p:nvCxnSpPr>
          <p:cNvPr id="7" name="Straight Connector 6"/>
          <p:cNvCxnSpPr/>
          <p:nvPr userDrawn="1"/>
        </p:nvCxnSpPr>
        <p:spPr>
          <a:xfrm>
            <a:off x="1676618" y="3957851"/>
            <a:ext cx="0" cy="975815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Rectangle 10"/>
          <p:cNvSpPr/>
          <p:nvPr userDrawn="1"/>
        </p:nvSpPr>
        <p:spPr>
          <a:xfrm>
            <a:off x="11483812" y="13238328"/>
            <a:ext cx="1415002" cy="481188"/>
          </a:xfrm>
          <a:prstGeom prst="rect">
            <a:avLst/>
          </a:prstGeom>
          <a:solidFill>
            <a:srgbClr val="004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8600"/>
          </a:p>
        </p:txBody>
      </p:sp>
      <p:sp>
        <p:nvSpPr>
          <p:cNvPr id="17" name="Subtitle 2"/>
          <p:cNvSpPr>
            <a:spLocks noGrp="1"/>
          </p:cNvSpPr>
          <p:nvPr>
            <p:ph type="subTitle" idx="1"/>
          </p:nvPr>
        </p:nvSpPr>
        <p:spPr>
          <a:xfrm>
            <a:off x="2142981" y="8836098"/>
            <a:ext cx="20133069" cy="1795508"/>
          </a:xfrm>
        </p:spPr>
        <p:txBody>
          <a:bodyPr>
            <a:noAutofit/>
          </a:bodyPr>
          <a:lstStyle>
            <a:lvl1pPr marL="0" indent="0" algn="l">
              <a:buNone/>
              <a:defRPr sz="5600" i="0">
                <a:solidFill>
                  <a:schemeClr val="accent5"/>
                </a:solidFill>
              </a:defRPr>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a:t>Click to edit Master subtitle style</a:t>
            </a:r>
            <a:endParaRPr lang="en-GB" dirty="0"/>
          </a:p>
        </p:txBody>
      </p:sp>
      <p:sp>
        <p:nvSpPr>
          <p:cNvPr id="19" name="Text Placeholder 18"/>
          <p:cNvSpPr>
            <a:spLocks noGrp="1"/>
          </p:cNvSpPr>
          <p:nvPr>
            <p:ph type="body" sz="quarter" idx="13"/>
          </p:nvPr>
        </p:nvSpPr>
        <p:spPr>
          <a:xfrm>
            <a:off x="12193588" y="11115806"/>
            <a:ext cx="10081939" cy="1057996"/>
          </a:xfrm>
        </p:spPr>
        <p:txBody>
          <a:bodyPr>
            <a:noAutofit/>
          </a:bodyPr>
          <a:lstStyle>
            <a:lvl1pPr marL="0" indent="0" algn="r">
              <a:buFontTx/>
              <a:buNone/>
              <a:defRPr sz="4400" i="1">
                <a:solidFill>
                  <a:schemeClr val="bg1"/>
                </a:solidFill>
              </a:defRPr>
            </a:lvl1pPr>
          </a:lstStyle>
          <a:p>
            <a:pPr lvl="0"/>
            <a:r>
              <a:rPr lang="en-US"/>
              <a:t>Edit Master text styles</a:t>
            </a:r>
          </a:p>
        </p:txBody>
      </p:sp>
    </p:spTree>
    <p:extLst>
      <p:ext uri="{BB962C8B-B14F-4D97-AF65-F5344CB8AC3E}">
        <p14:creationId xmlns:p14="http://schemas.microsoft.com/office/powerpoint/2010/main" val="284188284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3700577"/>
            <a:ext cx="24387175" cy="10036690"/>
          </a:xfrm>
          <a:prstGeom prst="rect">
            <a:avLst/>
          </a:prstGeom>
        </p:spPr>
      </p:pic>
      <p:sp>
        <p:nvSpPr>
          <p:cNvPr id="4" name="Slide Number Placeholder 3"/>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2" name="Rectangle 1"/>
          <p:cNvSpPr/>
          <p:nvPr userDrawn="1"/>
        </p:nvSpPr>
        <p:spPr>
          <a:xfrm>
            <a:off x="0" y="1"/>
            <a:ext cx="24387175" cy="21563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8600"/>
          </a:p>
        </p:txBody>
      </p:sp>
      <p:sp>
        <p:nvSpPr>
          <p:cNvPr id="5" name="Rectangle 4"/>
          <p:cNvSpPr/>
          <p:nvPr userDrawn="1"/>
        </p:nvSpPr>
        <p:spPr>
          <a:xfrm>
            <a:off x="0" y="2156348"/>
            <a:ext cx="24387175" cy="5781600"/>
          </a:xfrm>
          <a:prstGeom prst="rect">
            <a:avLst/>
          </a:prstGeom>
          <a:solidFill>
            <a:srgbClr val="0356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8600">
              <a:solidFill>
                <a:schemeClr val="accent4"/>
              </a:solidFill>
            </a:endParaRPr>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779270" y="516084"/>
            <a:ext cx="3320018" cy="2304920"/>
          </a:xfrm>
          <a:prstGeom prst="rect">
            <a:avLst/>
          </a:prstGeom>
        </p:spPr>
      </p:pic>
      <p:sp>
        <p:nvSpPr>
          <p:cNvPr id="6" name="Title 1"/>
          <p:cNvSpPr>
            <a:spLocks noGrp="1"/>
          </p:cNvSpPr>
          <p:nvPr>
            <p:ph type="ctrTitle"/>
          </p:nvPr>
        </p:nvSpPr>
        <p:spPr>
          <a:xfrm>
            <a:off x="2142979" y="3985145"/>
            <a:ext cx="20133069" cy="1745294"/>
          </a:xfrm>
        </p:spPr>
        <p:txBody>
          <a:bodyPr anchor="t">
            <a:normAutofit/>
          </a:bodyPr>
          <a:lstStyle>
            <a:lvl1pPr algn="l">
              <a:defRPr sz="12000" b="0">
                <a:solidFill>
                  <a:schemeClr val="bg1"/>
                </a:solidFill>
              </a:defRPr>
            </a:lvl1pPr>
          </a:lstStyle>
          <a:p>
            <a:r>
              <a:rPr lang="en-US"/>
              <a:t>Click to edit Master title style</a:t>
            </a:r>
            <a:endParaRPr lang="en-GB" dirty="0"/>
          </a:p>
        </p:txBody>
      </p:sp>
      <p:cxnSp>
        <p:nvCxnSpPr>
          <p:cNvPr id="7" name="Straight Connector 6"/>
          <p:cNvCxnSpPr/>
          <p:nvPr userDrawn="1"/>
        </p:nvCxnSpPr>
        <p:spPr>
          <a:xfrm>
            <a:off x="1676618" y="3957851"/>
            <a:ext cx="0" cy="975815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Rectangle 10"/>
          <p:cNvSpPr/>
          <p:nvPr userDrawn="1"/>
        </p:nvSpPr>
        <p:spPr>
          <a:xfrm>
            <a:off x="11483812" y="13238328"/>
            <a:ext cx="1415002" cy="481188"/>
          </a:xfrm>
          <a:prstGeom prst="rect">
            <a:avLst/>
          </a:prstGeom>
          <a:solidFill>
            <a:srgbClr val="004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8600"/>
          </a:p>
        </p:txBody>
      </p:sp>
      <p:sp>
        <p:nvSpPr>
          <p:cNvPr id="17" name="Subtitle 2"/>
          <p:cNvSpPr>
            <a:spLocks noGrp="1"/>
          </p:cNvSpPr>
          <p:nvPr>
            <p:ph type="subTitle" idx="1"/>
          </p:nvPr>
        </p:nvSpPr>
        <p:spPr>
          <a:xfrm>
            <a:off x="2142981" y="6134936"/>
            <a:ext cx="20133069" cy="1795508"/>
          </a:xfrm>
        </p:spPr>
        <p:txBody>
          <a:bodyPr>
            <a:noAutofit/>
          </a:bodyPr>
          <a:lstStyle>
            <a:lvl1pPr marL="0" indent="0" algn="l">
              <a:buNone/>
              <a:defRPr sz="5600" i="0">
                <a:solidFill>
                  <a:schemeClr val="accent5"/>
                </a:solidFill>
              </a:defRPr>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a:t>Click to edit Master subtitle style</a:t>
            </a:r>
            <a:endParaRPr lang="en-GB" dirty="0"/>
          </a:p>
        </p:txBody>
      </p:sp>
      <p:sp>
        <p:nvSpPr>
          <p:cNvPr id="19" name="Text Placeholder 18"/>
          <p:cNvSpPr>
            <a:spLocks noGrp="1"/>
          </p:cNvSpPr>
          <p:nvPr>
            <p:ph type="body" sz="quarter" idx="13"/>
          </p:nvPr>
        </p:nvSpPr>
        <p:spPr>
          <a:xfrm>
            <a:off x="12193588" y="11567070"/>
            <a:ext cx="10081939" cy="1057996"/>
          </a:xfrm>
        </p:spPr>
        <p:txBody>
          <a:bodyPr anchor="b" anchorCtr="0">
            <a:noAutofit/>
          </a:bodyPr>
          <a:lstStyle>
            <a:lvl1pPr marL="0" indent="0" algn="r">
              <a:buFontTx/>
              <a:buNone/>
              <a:defRPr sz="4400" i="1">
                <a:solidFill>
                  <a:schemeClr val="bg1"/>
                </a:solidFill>
              </a:defRPr>
            </a:lvl1pPr>
          </a:lstStyle>
          <a:p>
            <a:pPr lvl="0"/>
            <a:r>
              <a:rPr lang="en-US"/>
              <a:t>Edit Master text styles</a:t>
            </a:r>
          </a:p>
        </p:txBody>
      </p:sp>
    </p:spTree>
    <p:extLst>
      <p:ext uri="{BB962C8B-B14F-4D97-AF65-F5344CB8AC3E}">
        <p14:creationId xmlns:p14="http://schemas.microsoft.com/office/powerpoint/2010/main" val="268676067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604438"/>
            <a:ext cx="24387175" cy="12118388"/>
          </a:xfrm>
          <a:prstGeom prst="rect">
            <a:avLst/>
          </a:prstGeom>
        </p:spPr>
      </p:pic>
      <p:sp>
        <p:nvSpPr>
          <p:cNvPr id="14" name="Rectangle 13"/>
          <p:cNvSpPr/>
          <p:nvPr userDrawn="1"/>
        </p:nvSpPr>
        <p:spPr>
          <a:xfrm>
            <a:off x="10580" y="2156347"/>
            <a:ext cx="24397868" cy="11566478"/>
          </a:xfrm>
          <a:prstGeom prst="rect">
            <a:avLst/>
          </a:prstGeom>
          <a:solidFill>
            <a:srgbClr val="024EA2">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8600">
              <a:solidFill>
                <a:schemeClr val="accent4"/>
              </a:solidFill>
            </a:endParaRPr>
          </a:p>
        </p:txBody>
      </p:sp>
      <p:sp>
        <p:nvSpPr>
          <p:cNvPr id="2" name="Rectangle 1"/>
          <p:cNvSpPr/>
          <p:nvPr userDrawn="1"/>
        </p:nvSpPr>
        <p:spPr>
          <a:xfrm>
            <a:off x="0" y="1"/>
            <a:ext cx="24387175" cy="21563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8600"/>
          </a:p>
        </p:txBody>
      </p:sp>
      <p:sp>
        <p:nvSpPr>
          <p:cNvPr id="6" name="Title 1"/>
          <p:cNvSpPr>
            <a:spLocks noGrp="1"/>
          </p:cNvSpPr>
          <p:nvPr>
            <p:ph type="ctrTitle"/>
          </p:nvPr>
        </p:nvSpPr>
        <p:spPr>
          <a:xfrm>
            <a:off x="2142979" y="3985145"/>
            <a:ext cx="20133069" cy="4299046"/>
          </a:xfrm>
        </p:spPr>
        <p:txBody>
          <a:bodyPr wrap="none" anchor="t">
            <a:noAutofit/>
          </a:bodyPr>
          <a:lstStyle>
            <a:lvl1pPr algn="l">
              <a:defRPr sz="12000" b="0">
                <a:solidFill>
                  <a:schemeClr val="bg1"/>
                </a:solidFill>
              </a:defRPr>
            </a:lvl1pPr>
          </a:lstStyle>
          <a:p>
            <a:r>
              <a:rPr lang="en-US"/>
              <a:t>Click to edit Master title style</a:t>
            </a:r>
            <a:endParaRPr lang="en-GB" dirty="0"/>
          </a:p>
        </p:txBody>
      </p:sp>
      <p:cxnSp>
        <p:nvCxnSpPr>
          <p:cNvPr id="7" name="Straight Connector 6"/>
          <p:cNvCxnSpPr/>
          <p:nvPr userDrawn="1"/>
        </p:nvCxnSpPr>
        <p:spPr>
          <a:xfrm>
            <a:off x="1676618" y="3957851"/>
            <a:ext cx="0" cy="975815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Rectangle 10"/>
          <p:cNvSpPr/>
          <p:nvPr userDrawn="1"/>
        </p:nvSpPr>
        <p:spPr>
          <a:xfrm>
            <a:off x="11483812" y="13238328"/>
            <a:ext cx="1415002" cy="481188"/>
          </a:xfrm>
          <a:prstGeom prst="rect">
            <a:avLst/>
          </a:prstGeom>
          <a:solidFill>
            <a:srgbClr val="004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8600"/>
          </a:p>
        </p:txBody>
      </p:sp>
      <p:sp>
        <p:nvSpPr>
          <p:cNvPr id="12" name="Subtitle 2"/>
          <p:cNvSpPr>
            <a:spLocks noGrp="1"/>
          </p:cNvSpPr>
          <p:nvPr>
            <p:ph type="subTitle" idx="1"/>
          </p:nvPr>
        </p:nvSpPr>
        <p:spPr>
          <a:xfrm>
            <a:off x="2142981" y="8836098"/>
            <a:ext cx="20133069" cy="1795508"/>
          </a:xfrm>
        </p:spPr>
        <p:txBody>
          <a:bodyPr wrap="none">
            <a:noAutofit/>
          </a:bodyPr>
          <a:lstStyle>
            <a:lvl1pPr marL="0" indent="0" algn="l">
              <a:buNone/>
              <a:defRPr sz="5600" i="0">
                <a:solidFill>
                  <a:schemeClr val="accent5"/>
                </a:solidFill>
              </a:defRPr>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a:t>Click to edit Master subtitle style</a:t>
            </a:r>
            <a:endParaRPr lang="en-GB" dirty="0"/>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779270" y="516084"/>
            <a:ext cx="3320018" cy="2304920"/>
          </a:xfrm>
          <a:prstGeom prst="rect">
            <a:avLst/>
          </a:prstGeom>
        </p:spPr>
      </p:pic>
      <p:sp>
        <p:nvSpPr>
          <p:cNvPr id="16" name="Text Placeholder 18"/>
          <p:cNvSpPr>
            <a:spLocks noGrp="1"/>
          </p:cNvSpPr>
          <p:nvPr>
            <p:ph type="body" sz="quarter" idx="13"/>
          </p:nvPr>
        </p:nvSpPr>
        <p:spPr>
          <a:xfrm>
            <a:off x="12193588" y="11115806"/>
            <a:ext cx="10081939" cy="1057996"/>
          </a:xfrm>
        </p:spPr>
        <p:txBody>
          <a:bodyPr wrap="none">
            <a:noAutofit/>
          </a:bodyPr>
          <a:lstStyle>
            <a:lvl1pPr marL="0" indent="0" algn="r">
              <a:buFontTx/>
              <a:buNone/>
              <a:defRPr sz="4400" i="1">
                <a:solidFill>
                  <a:schemeClr val="bg1"/>
                </a:solidFill>
              </a:defRPr>
            </a:lvl1pPr>
          </a:lstStyle>
          <a:p>
            <a:pPr lvl="0"/>
            <a:r>
              <a:rPr lang="en-US"/>
              <a:t>Edit Master text styles</a:t>
            </a:r>
          </a:p>
        </p:txBody>
      </p:sp>
    </p:spTree>
    <p:extLst>
      <p:ext uri="{BB962C8B-B14F-4D97-AF65-F5344CB8AC3E}">
        <p14:creationId xmlns:p14="http://schemas.microsoft.com/office/powerpoint/2010/main" val="88565474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Chapter Slide">
    <p:spTree>
      <p:nvGrpSpPr>
        <p:cNvPr id="1" name=""/>
        <p:cNvGrpSpPr/>
        <p:nvPr/>
      </p:nvGrpSpPr>
      <p:grpSpPr>
        <a:xfrm>
          <a:off x="0" y="0"/>
          <a:ext cx="0" cy="0"/>
          <a:chOff x="0" y="0"/>
          <a:chExt cx="0" cy="0"/>
        </a:xfrm>
      </p:grpSpPr>
      <p:sp>
        <p:nvSpPr>
          <p:cNvPr id="4" name="Rectangle 3"/>
          <p:cNvSpPr/>
          <p:nvPr userDrawn="1"/>
        </p:nvSpPr>
        <p:spPr>
          <a:xfrm>
            <a:off x="0" y="0"/>
            <a:ext cx="24387175" cy="13716000"/>
          </a:xfrm>
          <a:prstGeom prst="rect">
            <a:avLst/>
          </a:prstGeom>
          <a:solidFill>
            <a:srgbClr val="0356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8600"/>
          </a:p>
        </p:txBody>
      </p:sp>
      <p:sp>
        <p:nvSpPr>
          <p:cNvPr id="2" name="Title 1"/>
          <p:cNvSpPr>
            <a:spLocks noGrp="1"/>
          </p:cNvSpPr>
          <p:nvPr>
            <p:ph type="ctrTitle"/>
          </p:nvPr>
        </p:nvSpPr>
        <p:spPr>
          <a:xfrm>
            <a:off x="2140657" y="2244726"/>
            <a:ext cx="21354856" cy="4775200"/>
          </a:xfrm>
        </p:spPr>
        <p:txBody>
          <a:bodyPr anchor="b">
            <a:noAutofit/>
          </a:bodyPr>
          <a:lstStyle>
            <a:lvl1pPr algn="l">
              <a:defRPr sz="12000">
                <a:solidFill>
                  <a:schemeClr val="accent5"/>
                </a:solidFill>
              </a:defRPr>
            </a:lvl1pPr>
          </a:lstStyle>
          <a:p>
            <a:r>
              <a:rPr lang="en-US"/>
              <a:t>Click to edit Master title style</a:t>
            </a:r>
            <a:endParaRPr lang="en-GB" dirty="0"/>
          </a:p>
        </p:txBody>
      </p:sp>
      <p:sp>
        <p:nvSpPr>
          <p:cNvPr id="3" name="Subtitle 2"/>
          <p:cNvSpPr>
            <a:spLocks noGrp="1"/>
          </p:cNvSpPr>
          <p:nvPr>
            <p:ph type="subTitle" idx="1"/>
          </p:nvPr>
        </p:nvSpPr>
        <p:spPr>
          <a:xfrm>
            <a:off x="2140657" y="7204076"/>
            <a:ext cx="21354856" cy="3311524"/>
          </a:xfrm>
        </p:spPr>
        <p:txBody>
          <a:bodyPr>
            <a:noAutofit/>
          </a:bodyPr>
          <a:lstStyle>
            <a:lvl1pPr marL="0" indent="0" algn="l">
              <a:buNone/>
              <a:defRPr sz="4800">
                <a:solidFill>
                  <a:schemeClr val="bg1"/>
                </a:solidFill>
              </a:defRPr>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a:t>Click to edit Master subtitle style</a:t>
            </a:r>
            <a:endParaRPr lang="en-GB" dirty="0"/>
          </a:p>
        </p:txBody>
      </p:sp>
      <p:sp>
        <p:nvSpPr>
          <p:cNvPr id="6" name="Slide Number Placeholder 5"/>
          <p:cNvSpPr>
            <a:spLocks noGrp="1"/>
          </p:cNvSpPr>
          <p:nvPr>
            <p:ph type="sldNum" sz="quarter" idx="12"/>
          </p:nvPr>
        </p:nvSpPr>
        <p:spPr/>
        <p:txBody>
          <a:bodyPr>
            <a:noAutofit/>
          </a:bodyPr>
          <a:lstStyle>
            <a:lvl1pPr>
              <a:defRPr>
                <a:solidFill>
                  <a:schemeClr val="bg1"/>
                </a:solidFill>
              </a:defRPr>
            </a:lvl1pPr>
          </a:lstStyle>
          <a:p>
            <a:fld id="{F46C79FD-C571-418B-AB0F-5EE936C85276}" type="slidenum">
              <a:rPr lang="en-GB" smtClean="0"/>
              <a:pPr/>
              <a:t>‹#›</a:t>
            </a:fld>
            <a:endParaRPr lang="en-GB" dirty="0"/>
          </a:p>
        </p:txBody>
      </p:sp>
      <p:cxnSp>
        <p:nvCxnSpPr>
          <p:cNvPr id="7" name="Straight Connector 6"/>
          <p:cNvCxnSpPr/>
          <p:nvPr userDrawn="1"/>
        </p:nvCxnSpPr>
        <p:spPr>
          <a:xfrm>
            <a:off x="1676618" y="0"/>
            <a:ext cx="0" cy="6591868"/>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0058041" y="12090515"/>
            <a:ext cx="3437472" cy="902306"/>
          </a:xfrm>
          <a:prstGeom prst="rect">
            <a:avLst/>
          </a:prstGeom>
        </p:spPr>
      </p:pic>
    </p:spTree>
    <p:extLst>
      <p:ext uri="{BB962C8B-B14F-4D97-AF65-F5344CB8AC3E}">
        <p14:creationId xmlns:p14="http://schemas.microsoft.com/office/powerpoint/2010/main" val="16556763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hapter Slide (2)">
    <p:spTree>
      <p:nvGrpSpPr>
        <p:cNvPr id="1" name=""/>
        <p:cNvGrpSpPr/>
        <p:nvPr/>
      </p:nvGrpSpPr>
      <p:grpSpPr>
        <a:xfrm>
          <a:off x="0" y="0"/>
          <a:ext cx="0" cy="0"/>
          <a:chOff x="0" y="0"/>
          <a:chExt cx="0" cy="0"/>
        </a:xfrm>
      </p:grpSpPr>
      <p:sp>
        <p:nvSpPr>
          <p:cNvPr id="7" name="Rectangle 6"/>
          <p:cNvSpPr/>
          <p:nvPr userDrawn="1"/>
        </p:nvSpPr>
        <p:spPr>
          <a:xfrm>
            <a:off x="0" y="0"/>
            <a:ext cx="24387175" cy="13716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8600"/>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0070317" y="12091730"/>
            <a:ext cx="3432847" cy="901092"/>
          </a:xfrm>
          <a:prstGeom prst="rect">
            <a:avLst/>
          </a:prstGeom>
        </p:spPr>
      </p:pic>
      <p:sp>
        <p:nvSpPr>
          <p:cNvPr id="11" name="Title 1"/>
          <p:cNvSpPr>
            <a:spLocks noGrp="1"/>
          </p:cNvSpPr>
          <p:nvPr>
            <p:ph type="ctrTitle"/>
          </p:nvPr>
        </p:nvSpPr>
        <p:spPr>
          <a:xfrm>
            <a:off x="2154307" y="2244726"/>
            <a:ext cx="20315239" cy="4775200"/>
          </a:xfrm>
        </p:spPr>
        <p:txBody>
          <a:bodyPr anchor="b">
            <a:noAutofit/>
          </a:bodyPr>
          <a:lstStyle>
            <a:lvl1pPr algn="l">
              <a:defRPr sz="12000">
                <a:solidFill>
                  <a:schemeClr val="tx2"/>
                </a:solidFill>
              </a:defRPr>
            </a:lvl1pPr>
          </a:lstStyle>
          <a:p>
            <a:r>
              <a:rPr lang="en-US"/>
              <a:t>Click to edit Master title style</a:t>
            </a:r>
            <a:endParaRPr lang="en-GB" dirty="0"/>
          </a:p>
        </p:txBody>
      </p:sp>
      <p:cxnSp>
        <p:nvCxnSpPr>
          <p:cNvPr id="13" name="Straight Connector 12"/>
          <p:cNvCxnSpPr/>
          <p:nvPr userDrawn="1"/>
        </p:nvCxnSpPr>
        <p:spPr>
          <a:xfrm>
            <a:off x="1676618" y="0"/>
            <a:ext cx="0" cy="6591868"/>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Subtitle 2"/>
          <p:cNvSpPr>
            <a:spLocks noGrp="1"/>
          </p:cNvSpPr>
          <p:nvPr>
            <p:ph type="subTitle" idx="1"/>
          </p:nvPr>
        </p:nvSpPr>
        <p:spPr>
          <a:xfrm>
            <a:off x="2140658" y="7204076"/>
            <a:ext cx="20315239" cy="3311524"/>
          </a:xfrm>
        </p:spPr>
        <p:txBody>
          <a:bodyPr>
            <a:noAutofit/>
          </a:bodyPr>
          <a:lstStyle>
            <a:lvl1pPr marL="0" indent="0" algn="l">
              <a:buNone/>
              <a:defRPr sz="4800">
                <a:solidFill>
                  <a:schemeClr val="tx1"/>
                </a:solidFill>
              </a:defRPr>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a:t>Click to edit Master subtitle style</a:t>
            </a:r>
            <a:endParaRPr lang="en-GB" dirty="0"/>
          </a:p>
        </p:txBody>
      </p:sp>
    </p:spTree>
    <p:extLst>
      <p:ext uri="{BB962C8B-B14F-4D97-AF65-F5344CB8AC3E}">
        <p14:creationId xmlns:p14="http://schemas.microsoft.com/office/powerpoint/2010/main" val="7141148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ast slide (option 1)">
    <p:spTree>
      <p:nvGrpSpPr>
        <p:cNvPr id="1" name=""/>
        <p:cNvGrpSpPr/>
        <p:nvPr/>
      </p:nvGrpSpPr>
      <p:grpSpPr>
        <a:xfrm>
          <a:off x="0" y="0"/>
          <a:ext cx="0" cy="0"/>
          <a:chOff x="0" y="0"/>
          <a:chExt cx="0" cy="0"/>
        </a:xfrm>
      </p:grpSpPr>
      <p:sp>
        <p:nvSpPr>
          <p:cNvPr id="7" name="Rectangle 6"/>
          <p:cNvSpPr/>
          <p:nvPr userDrawn="1"/>
        </p:nvSpPr>
        <p:spPr>
          <a:xfrm>
            <a:off x="0" y="3"/>
            <a:ext cx="24387175" cy="685799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8600"/>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11" name="Title 1"/>
          <p:cNvSpPr>
            <a:spLocks noGrp="1"/>
          </p:cNvSpPr>
          <p:nvPr>
            <p:ph type="ctrTitle"/>
          </p:nvPr>
        </p:nvSpPr>
        <p:spPr>
          <a:xfrm>
            <a:off x="2154307" y="2244726"/>
            <a:ext cx="20315239" cy="2480696"/>
          </a:xfrm>
        </p:spPr>
        <p:txBody>
          <a:bodyPr anchor="b">
            <a:noAutofit/>
          </a:bodyPr>
          <a:lstStyle>
            <a:lvl1pPr algn="l">
              <a:defRPr sz="12000">
                <a:solidFill>
                  <a:schemeClr val="tx2"/>
                </a:solidFill>
              </a:defRPr>
            </a:lvl1pPr>
          </a:lstStyle>
          <a:p>
            <a:r>
              <a:rPr lang="en-US"/>
              <a:t>Click to edit Master title style</a:t>
            </a:r>
            <a:endParaRPr lang="en-GB" dirty="0"/>
          </a:p>
        </p:txBody>
      </p:sp>
      <p:cxnSp>
        <p:nvCxnSpPr>
          <p:cNvPr id="13" name="Straight Connector 12"/>
          <p:cNvCxnSpPr/>
          <p:nvPr userDrawn="1"/>
        </p:nvCxnSpPr>
        <p:spPr>
          <a:xfrm>
            <a:off x="1676618" y="1"/>
            <a:ext cx="0" cy="4725422"/>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Subtitle 2"/>
          <p:cNvSpPr>
            <a:spLocks noGrp="1"/>
          </p:cNvSpPr>
          <p:nvPr>
            <p:ph type="subTitle" idx="1"/>
          </p:nvPr>
        </p:nvSpPr>
        <p:spPr>
          <a:xfrm>
            <a:off x="1676619" y="8321653"/>
            <a:ext cx="21781714" cy="3240290"/>
          </a:xfrm>
        </p:spPr>
        <p:txBody>
          <a:bodyPr>
            <a:noAutofit/>
          </a:bodyPr>
          <a:lstStyle>
            <a:lvl1pPr marL="0" indent="0" algn="l">
              <a:buNone/>
              <a:defRPr sz="2800">
                <a:solidFill>
                  <a:schemeClr val="bg1">
                    <a:lumMod val="50000"/>
                  </a:schemeClr>
                </a:solidFill>
              </a:defRPr>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a:t>Click to edit Master subtitle style</a:t>
            </a:r>
            <a:endParaRPr lang="en-GB" dirty="0"/>
          </a:p>
        </p:txBody>
      </p:sp>
    </p:spTree>
    <p:extLst>
      <p:ext uri="{BB962C8B-B14F-4D97-AF65-F5344CB8AC3E}">
        <p14:creationId xmlns:p14="http://schemas.microsoft.com/office/powerpoint/2010/main" val="199245111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ast slide (option 2)">
    <p:spTree>
      <p:nvGrpSpPr>
        <p:cNvPr id="1" name=""/>
        <p:cNvGrpSpPr/>
        <p:nvPr/>
      </p:nvGrpSpPr>
      <p:grpSpPr>
        <a:xfrm>
          <a:off x="0" y="0"/>
          <a:ext cx="0" cy="0"/>
          <a:chOff x="0" y="0"/>
          <a:chExt cx="0" cy="0"/>
        </a:xfrm>
      </p:grpSpPr>
      <p:sp>
        <p:nvSpPr>
          <p:cNvPr id="7" name="Rectangle 6"/>
          <p:cNvSpPr/>
          <p:nvPr userDrawn="1"/>
        </p:nvSpPr>
        <p:spPr>
          <a:xfrm>
            <a:off x="0" y="3"/>
            <a:ext cx="24387175" cy="685799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8600"/>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11" name="Title 1"/>
          <p:cNvSpPr>
            <a:spLocks noGrp="1"/>
          </p:cNvSpPr>
          <p:nvPr>
            <p:ph type="ctrTitle"/>
          </p:nvPr>
        </p:nvSpPr>
        <p:spPr>
          <a:xfrm>
            <a:off x="2154307" y="2244726"/>
            <a:ext cx="20315239" cy="2480696"/>
          </a:xfrm>
        </p:spPr>
        <p:txBody>
          <a:bodyPr anchor="b">
            <a:noAutofit/>
          </a:bodyPr>
          <a:lstStyle>
            <a:lvl1pPr algn="l">
              <a:defRPr sz="12000">
                <a:solidFill>
                  <a:schemeClr val="accent5"/>
                </a:solidFill>
              </a:defRPr>
            </a:lvl1pPr>
          </a:lstStyle>
          <a:p>
            <a:r>
              <a:rPr lang="en-US"/>
              <a:t>Click to edit Master title style</a:t>
            </a:r>
            <a:endParaRPr lang="en-GB" dirty="0"/>
          </a:p>
        </p:txBody>
      </p:sp>
      <p:cxnSp>
        <p:nvCxnSpPr>
          <p:cNvPr id="13" name="Straight Connector 12"/>
          <p:cNvCxnSpPr/>
          <p:nvPr userDrawn="1"/>
        </p:nvCxnSpPr>
        <p:spPr>
          <a:xfrm>
            <a:off x="1676618" y="1"/>
            <a:ext cx="0" cy="4725422"/>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4" name="Subtitle 2"/>
          <p:cNvSpPr>
            <a:spLocks noGrp="1"/>
          </p:cNvSpPr>
          <p:nvPr>
            <p:ph type="subTitle" idx="1"/>
          </p:nvPr>
        </p:nvSpPr>
        <p:spPr>
          <a:xfrm>
            <a:off x="1676619" y="8321653"/>
            <a:ext cx="21781714" cy="3240290"/>
          </a:xfrm>
        </p:spPr>
        <p:txBody>
          <a:bodyPr>
            <a:noAutofit/>
          </a:bodyPr>
          <a:lstStyle>
            <a:lvl1pPr marL="0" indent="0" algn="l">
              <a:buNone/>
              <a:defRPr sz="2800">
                <a:solidFill>
                  <a:schemeClr val="bg1">
                    <a:lumMod val="50000"/>
                  </a:schemeClr>
                </a:solidFill>
              </a:defRPr>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a:t>Click to edit Master subtitle style</a:t>
            </a:r>
            <a:endParaRPr lang="en-GB" dirty="0"/>
          </a:p>
        </p:txBody>
      </p:sp>
    </p:spTree>
    <p:extLst>
      <p:ext uri="{BB962C8B-B14F-4D97-AF65-F5344CB8AC3E}">
        <p14:creationId xmlns:p14="http://schemas.microsoft.com/office/powerpoint/2010/main" val="34996544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676617" y="3651250"/>
            <a:ext cx="21814238" cy="7763808"/>
          </a:xfrm>
        </p:spPr>
        <p:txBody>
          <a:bodyPr>
            <a:noAutofit/>
          </a:bodyPr>
          <a:lstStyle>
            <a:lvl1pPr>
              <a:lnSpc>
                <a:spcPct val="100000"/>
              </a:lnSpc>
              <a:spcBef>
                <a:spcPts val="0"/>
              </a:spcBef>
              <a:spcAft>
                <a:spcPts val="3600"/>
              </a:spcAft>
              <a:defRPr/>
            </a:lvl1pPr>
            <a:lvl2pPr>
              <a:lnSpc>
                <a:spcPct val="100000"/>
              </a:lnSpc>
              <a:spcAft>
                <a:spcPts val="3600"/>
              </a:spcAft>
              <a:defRPr/>
            </a:lvl2pPr>
            <a:lvl3pPr>
              <a:lnSpc>
                <a:spcPct val="100000"/>
              </a:lnSpc>
              <a:spcAft>
                <a:spcPts val="3600"/>
              </a:spcAft>
              <a:defRPr/>
            </a:lvl3pPr>
            <a:lvl4pPr>
              <a:lnSpc>
                <a:spcPct val="100000"/>
              </a:lnSpc>
              <a:spcAft>
                <a:spcPts val="3600"/>
              </a:spcAft>
              <a:defRPr/>
            </a:lvl4pPr>
            <a:lvl5pPr>
              <a:lnSpc>
                <a:spcPct val="100000"/>
              </a:lnSpc>
              <a:spcAft>
                <a:spcPts val="3600"/>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cxnSp>
        <p:nvCxnSpPr>
          <p:cNvPr id="7" name="Straight Connector 6"/>
          <p:cNvCxnSpPr/>
          <p:nvPr userDrawn="1"/>
        </p:nvCxnSpPr>
        <p:spPr>
          <a:xfrm flipH="1">
            <a:off x="1676617" y="1"/>
            <a:ext cx="2" cy="2552714"/>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1941697" y="965721"/>
            <a:ext cx="21033938" cy="1564714"/>
          </a:xfrm>
          <a:prstGeom prst="rect">
            <a:avLst/>
          </a:prstGeom>
        </p:spPr>
        <p:txBody>
          <a:bodyPr vert="horz" lIns="91440" tIns="45720" rIns="91440" bIns="0" rtlCol="0" anchor="b" anchorCtr="0">
            <a:noAutofit/>
          </a:bodyPr>
          <a:lstStyle/>
          <a:p>
            <a:r>
              <a:rPr lang="en-US"/>
              <a:t>Click to edit Master title style</a:t>
            </a:r>
            <a:endParaRPr lang="en-GB" dirty="0"/>
          </a:p>
        </p:txBody>
      </p:sp>
    </p:spTree>
    <p:extLst>
      <p:ext uri="{BB962C8B-B14F-4D97-AF65-F5344CB8AC3E}">
        <p14:creationId xmlns:p14="http://schemas.microsoft.com/office/powerpoint/2010/main" val="25476557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and Objec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676614" y="3651251"/>
            <a:ext cx="10657388" cy="7812870"/>
          </a:xfrm>
        </p:spPr>
        <p:txBody>
          <a:bodyPr>
            <a:noAutofit/>
          </a:bodyPr>
          <a:lstStyle>
            <a:lvl1pPr>
              <a:spcAft>
                <a:spcPts val="3600"/>
              </a:spcAft>
              <a:defRPr/>
            </a:lvl1pPr>
            <a:lvl2pPr>
              <a:spcAft>
                <a:spcPts val="3600"/>
              </a:spcAft>
              <a:defRPr/>
            </a:lvl2pPr>
            <a:lvl3pPr>
              <a:spcAft>
                <a:spcPts val="3600"/>
              </a:spcAft>
              <a:defRPr/>
            </a:lvl3pPr>
            <a:lvl4pPr>
              <a:spcAft>
                <a:spcPts val="3600"/>
              </a:spcAft>
              <a:defRPr/>
            </a:lvl4pPr>
            <a:lvl5pPr>
              <a:spcAft>
                <a:spcPts val="3600"/>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p:cNvSpPr>
            <a:spLocks noGrp="1"/>
          </p:cNvSpPr>
          <p:nvPr>
            <p:ph sz="half" idx="2"/>
          </p:nvPr>
        </p:nvSpPr>
        <p:spPr>
          <a:xfrm>
            <a:off x="12806167" y="3651251"/>
            <a:ext cx="10657388" cy="7812870"/>
          </a:xfrm>
          <a:noFill/>
        </p:spPr>
        <p:txBody>
          <a:bodyPr>
            <a:noAutofit/>
          </a:bodyPr>
          <a:lstStyle>
            <a:lvl1pPr marL="0" indent="0">
              <a:buNone/>
              <a:defRPr/>
            </a:lvl1pPr>
          </a:lstStyle>
          <a:p>
            <a:pPr lvl="0"/>
            <a:r>
              <a:rPr lang="en-US"/>
              <a:t>Edit Master text styles</a:t>
            </a:r>
          </a:p>
        </p:txBody>
      </p:sp>
      <p:sp>
        <p:nvSpPr>
          <p:cNvPr id="7" name="Slide Number Placeholder 6"/>
          <p:cNvSpPr>
            <a:spLocks noGrp="1"/>
          </p:cNvSpPr>
          <p:nvPr>
            <p:ph type="sldNum" sz="quarter" idx="12"/>
          </p:nvPr>
        </p:nvSpPr>
        <p:spPr/>
        <p:txBody>
          <a:bodyPr>
            <a:noAutofit/>
          </a:bodyPr>
          <a:lstStyle/>
          <a:p>
            <a:fld id="{F46C79FD-C571-418B-AB0F-5EE936C85276}" type="slidenum">
              <a:rPr lang="en-GB" smtClean="0"/>
              <a:t>‹#›</a:t>
            </a:fld>
            <a:endParaRPr lang="en-GB"/>
          </a:p>
        </p:txBody>
      </p:sp>
      <p:cxnSp>
        <p:nvCxnSpPr>
          <p:cNvPr id="9" name="Straight Connector 8"/>
          <p:cNvCxnSpPr/>
          <p:nvPr userDrawn="1"/>
        </p:nvCxnSpPr>
        <p:spPr>
          <a:xfrm flipH="1">
            <a:off x="1676617" y="1"/>
            <a:ext cx="2" cy="2552714"/>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0" name="Title Placeholder 1"/>
          <p:cNvSpPr>
            <a:spLocks noGrp="1"/>
          </p:cNvSpPr>
          <p:nvPr>
            <p:ph type="title"/>
          </p:nvPr>
        </p:nvSpPr>
        <p:spPr>
          <a:xfrm>
            <a:off x="1941697" y="965721"/>
            <a:ext cx="21033938" cy="1564714"/>
          </a:xfrm>
          <a:prstGeom prst="rect">
            <a:avLst/>
          </a:prstGeom>
        </p:spPr>
        <p:txBody>
          <a:bodyPr vert="horz" lIns="91440" tIns="45720" rIns="91440" bIns="0" rtlCol="0" anchor="b" anchorCtr="0">
            <a:noAutofit/>
          </a:bodyPr>
          <a:lstStyle/>
          <a:p>
            <a:r>
              <a:rPr lang="en-US"/>
              <a:t>Click to edit Master title style</a:t>
            </a:r>
            <a:endParaRPr lang="en-GB" dirty="0"/>
          </a:p>
        </p:txBody>
      </p:sp>
    </p:spTree>
    <p:extLst>
      <p:ext uri="{BB962C8B-B14F-4D97-AF65-F5344CB8AC3E}">
        <p14:creationId xmlns:p14="http://schemas.microsoft.com/office/powerpoint/2010/main" val="5610345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3DC7D65-BC77-21E5-3D0F-649CD7D0E83E}"/>
              </a:ext>
            </a:extLst>
          </p:cNvPr>
          <p:cNvSpPr>
            <a:spLocks noGrp="1"/>
          </p:cNvSpPr>
          <p:nvPr>
            <p:ph type="title"/>
          </p:nvPr>
        </p:nvSpPr>
        <p:spPr/>
        <p:txBody>
          <a:bodyPr>
            <a:normAutofit/>
          </a:bodyPr>
          <a:lstStyle>
            <a:lvl1pPr algn="l">
              <a:defRPr sz="5000" b="1"/>
            </a:lvl1pPr>
          </a:lstStyle>
          <a:p>
            <a:r>
              <a:rPr lang="es-ES"/>
              <a:t>Haga clic para modificar el estilo de título del patrón</a:t>
            </a:r>
          </a:p>
        </p:txBody>
      </p:sp>
    </p:spTree>
    <p:extLst>
      <p:ext uri="{BB962C8B-B14F-4D97-AF65-F5344CB8AC3E}">
        <p14:creationId xmlns:p14="http://schemas.microsoft.com/office/powerpoint/2010/main" val="1645484832"/>
      </p:ext>
    </p:extLst>
  </p:cSld>
  <p:clrMapOvr>
    <a:masterClrMapping/>
  </p:clrMapOvr>
  <p:transition>
    <p:random/>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676614" y="3651251"/>
            <a:ext cx="10657388" cy="7812870"/>
          </a:xfrm>
        </p:spPr>
        <p:txBody>
          <a:bodyPr>
            <a:noAutofit/>
          </a:bodyPr>
          <a:lstStyle>
            <a:lvl3pPr>
              <a:spcBef>
                <a:spcPts val="0"/>
              </a:spcBef>
              <a:defRPr/>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p:cNvSpPr>
            <a:spLocks noGrp="1"/>
          </p:cNvSpPr>
          <p:nvPr>
            <p:ph sz="half" idx="2"/>
          </p:nvPr>
        </p:nvSpPr>
        <p:spPr>
          <a:xfrm>
            <a:off x="12806167" y="3651251"/>
            <a:ext cx="10657388" cy="7812870"/>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Slide Number Placeholder 6"/>
          <p:cNvSpPr>
            <a:spLocks noGrp="1"/>
          </p:cNvSpPr>
          <p:nvPr>
            <p:ph type="sldNum" sz="quarter" idx="12"/>
          </p:nvPr>
        </p:nvSpPr>
        <p:spPr/>
        <p:txBody>
          <a:bodyPr/>
          <a:lstStyle/>
          <a:p>
            <a:fld id="{F46C79FD-C571-418B-AB0F-5EE936C85276}" type="slidenum">
              <a:rPr lang="en-GB" smtClean="0"/>
              <a:t>‹#›</a:t>
            </a:fld>
            <a:endParaRPr lang="en-GB"/>
          </a:p>
        </p:txBody>
      </p:sp>
      <p:cxnSp>
        <p:nvCxnSpPr>
          <p:cNvPr id="10" name="Straight Connector 9"/>
          <p:cNvCxnSpPr/>
          <p:nvPr userDrawn="1"/>
        </p:nvCxnSpPr>
        <p:spPr>
          <a:xfrm flipH="1">
            <a:off x="1676617" y="1"/>
            <a:ext cx="2" cy="2552714"/>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Title Placeholder 1"/>
          <p:cNvSpPr>
            <a:spLocks noGrp="1"/>
          </p:cNvSpPr>
          <p:nvPr>
            <p:ph type="title"/>
          </p:nvPr>
        </p:nvSpPr>
        <p:spPr>
          <a:xfrm>
            <a:off x="1941697" y="965721"/>
            <a:ext cx="21033938" cy="1564714"/>
          </a:xfrm>
          <a:prstGeom prst="rect">
            <a:avLst/>
          </a:prstGeom>
        </p:spPr>
        <p:txBody>
          <a:bodyPr vert="horz" lIns="91440" tIns="45720" rIns="91440" bIns="0" rtlCol="0" anchor="b" anchorCtr="0">
            <a:noAutofit/>
          </a:bodyPr>
          <a:lstStyle/>
          <a:p>
            <a:r>
              <a:rPr lang="en-US"/>
              <a:t>Click to edit Master title style</a:t>
            </a:r>
            <a:endParaRPr lang="en-GB" dirty="0"/>
          </a:p>
        </p:txBody>
      </p:sp>
    </p:spTree>
    <p:extLst>
      <p:ext uri="{BB962C8B-B14F-4D97-AF65-F5344CB8AC3E}">
        <p14:creationId xmlns:p14="http://schemas.microsoft.com/office/powerpoint/2010/main" val="42895414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676615" y="3651252"/>
            <a:ext cx="6717853" cy="7526268"/>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Slide Number Placeholder 6"/>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9" name="Content Placeholder 2"/>
          <p:cNvSpPr>
            <a:spLocks noGrp="1"/>
          </p:cNvSpPr>
          <p:nvPr>
            <p:ph sz="half" idx="13"/>
          </p:nvPr>
        </p:nvSpPr>
        <p:spPr>
          <a:xfrm>
            <a:off x="9211158" y="3651250"/>
            <a:ext cx="6717853" cy="7526268"/>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Content Placeholder 2"/>
          <p:cNvSpPr>
            <a:spLocks noGrp="1"/>
          </p:cNvSpPr>
          <p:nvPr>
            <p:ph sz="half" idx="14"/>
          </p:nvPr>
        </p:nvSpPr>
        <p:spPr>
          <a:xfrm>
            <a:off x="16745703" y="3651250"/>
            <a:ext cx="6717853" cy="7526268"/>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2" name="Straight Connector 11"/>
          <p:cNvCxnSpPr/>
          <p:nvPr userDrawn="1"/>
        </p:nvCxnSpPr>
        <p:spPr>
          <a:xfrm flipH="1">
            <a:off x="1676617" y="1"/>
            <a:ext cx="2" cy="2552714"/>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3" name="Title Placeholder 1"/>
          <p:cNvSpPr>
            <a:spLocks noGrp="1"/>
          </p:cNvSpPr>
          <p:nvPr>
            <p:ph type="title"/>
          </p:nvPr>
        </p:nvSpPr>
        <p:spPr>
          <a:xfrm>
            <a:off x="1941697" y="965721"/>
            <a:ext cx="21033938" cy="1564714"/>
          </a:xfrm>
          <a:prstGeom prst="rect">
            <a:avLst/>
          </a:prstGeom>
        </p:spPr>
        <p:txBody>
          <a:bodyPr vert="horz" lIns="91440" tIns="45720" rIns="91440" bIns="0" rtlCol="0" anchor="b" anchorCtr="0">
            <a:noAutofit/>
          </a:bodyPr>
          <a:lstStyle/>
          <a:p>
            <a:r>
              <a:rPr lang="en-US"/>
              <a:t>Click to edit Master title style</a:t>
            </a:r>
            <a:endParaRPr lang="en-GB" dirty="0"/>
          </a:p>
        </p:txBody>
      </p:sp>
    </p:spTree>
    <p:extLst>
      <p:ext uri="{BB962C8B-B14F-4D97-AF65-F5344CB8AC3E}">
        <p14:creationId xmlns:p14="http://schemas.microsoft.com/office/powerpoint/2010/main" val="36086784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679796" y="3362326"/>
            <a:ext cx="10316917" cy="1647824"/>
          </a:xfrm>
        </p:spPr>
        <p:txBody>
          <a:bodyPr wrap="square" anchor="b">
            <a:noAutofit/>
          </a:bodyPr>
          <a:lstStyle>
            <a:lvl1pPr marL="0" indent="0">
              <a:buNone/>
              <a:defRPr sz="5600" b="1">
                <a:solidFill>
                  <a:schemeClr val="tx2"/>
                </a:solidFill>
              </a:defRPr>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Edit Master text styles</a:t>
            </a:r>
          </a:p>
        </p:txBody>
      </p:sp>
      <p:sp>
        <p:nvSpPr>
          <p:cNvPr id="4" name="Content Placeholder 3"/>
          <p:cNvSpPr>
            <a:spLocks noGrp="1"/>
          </p:cNvSpPr>
          <p:nvPr>
            <p:ph sz="half" idx="2"/>
          </p:nvPr>
        </p:nvSpPr>
        <p:spPr>
          <a:xfrm>
            <a:off x="1679796" y="5010151"/>
            <a:ext cx="10316917" cy="6194662"/>
          </a:xfrm>
        </p:spPr>
        <p:txBody>
          <a:bodyPr wrap="square">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Text Placeholder 4"/>
          <p:cNvSpPr>
            <a:spLocks noGrp="1"/>
          </p:cNvSpPr>
          <p:nvPr>
            <p:ph type="body" sz="quarter" idx="3"/>
          </p:nvPr>
        </p:nvSpPr>
        <p:spPr>
          <a:xfrm>
            <a:off x="12346007" y="3362326"/>
            <a:ext cx="10367726" cy="1647824"/>
          </a:xfrm>
          <a:noFill/>
        </p:spPr>
        <p:txBody>
          <a:bodyPr wrap="square" anchor="b">
            <a:noAutofit/>
          </a:bodyPr>
          <a:lstStyle>
            <a:lvl1pPr marL="0" indent="0">
              <a:buNone/>
              <a:defRPr sz="5600" b="1">
                <a:solidFill>
                  <a:schemeClr val="tx2"/>
                </a:solidFill>
              </a:defRPr>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Edit Master text styles</a:t>
            </a:r>
          </a:p>
        </p:txBody>
      </p:sp>
      <p:sp>
        <p:nvSpPr>
          <p:cNvPr id="6" name="Content Placeholder 5"/>
          <p:cNvSpPr>
            <a:spLocks noGrp="1"/>
          </p:cNvSpPr>
          <p:nvPr>
            <p:ph sz="quarter" idx="4"/>
          </p:nvPr>
        </p:nvSpPr>
        <p:spPr>
          <a:xfrm>
            <a:off x="12346007" y="5010151"/>
            <a:ext cx="10367726" cy="6194662"/>
          </a:xfrm>
        </p:spPr>
        <p:txBody>
          <a:bodyPr wrap="square">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Slide Number Placeholder 8"/>
          <p:cNvSpPr>
            <a:spLocks noGrp="1"/>
          </p:cNvSpPr>
          <p:nvPr>
            <p:ph type="sldNum" sz="quarter" idx="12"/>
          </p:nvPr>
        </p:nvSpPr>
        <p:spPr/>
        <p:txBody>
          <a:bodyPr>
            <a:noAutofit/>
          </a:bodyPr>
          <a:lstStyle/>
          <a:p>
            <a:fld id="{F46C79FD-C571-418B-AB0F-5EE936C85276}" type="slidenum">
              <a:rPr lang="en-GB" smtClean="0"/>
              <a:t>‹#›</a:t>
            </a:fld>
            <a:endParaRPr lang="en-GB"/>
          </a:p>
        </p:txBody>
      </p:sp>
      <p:cxnSp>
        <p:nvCxnSpPr>
          <p:cNvPr id="12" name="Straight Connector 11"/>
          <p:cNvCxnSpPr/>
          <p:nvPr userDrawn="1"/>
        </p:nvCxnSpPr>
        <p:spPr>
          <a:xfrm flipH="1">
            <a:off x="1676617" y="1"/>
            <a:ext cx="2" cy="2552714"/>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3" name="Title Placeholder 1"/>
          <p:cNvSpPr>
            <a:spLocks noGrp="1"/>
          </p:cNvSpPr>
          <p:nvPr>
            <p:ph type="title"/>
          </p:nvPr>
        </p:nvSpPr>
        <p:spPr>
          <a:xfrm>
            <a:off x="1941697" y="965721"/>
            <a:ext cx="21033938" cy="1564714"/>
          </a:xfrm>
          <a:prstGeom prst="rect">
            <a:avLst/>
          </a:prstGeom>
        </p:spPr>
        <p:txBody>
          <a:bodyPr vert="horz" lIns="91440" tIns="45720" rIns="91440" bIns="0" rtlCol="0" anchor="b" anchorCtr="0">
            <a:noAutofit/>
          </a:bodyPr>
          <a:lstStyle/>
          <a:p>
            <a:r>
              <a:rPr lang="en-US"/>
              <a:t>Click to edit Master title style</a:t>
            </a:r>
            <a:endParaRPr lang="en-GB" dirty="0"/>
          </a:p>
        </p:txBody>
      </p:sp>
    </p:spTree>
    <p:extLst>
      <p:ext uri="{BB962C8B-B14F-4D97-AF65-F5344CB8AC3E}">
        <p14:creationId xmlns:p14="http://schemas.microsoft.com/office/powerpoint/2010/main" val="309220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46C79FD-C571-418B-AB0F-5EE936C85276}" type="slidenum">
              <a:rPr lang="en-GB" smtClean="0"/>
              <a:t>‹#›</a:t>
            </a:fld>
            <a:endParaRPr lang="en-GB"/>
          </a:p>
        </p:txBody>
      </p:sp>
      <p:cxnSp>
        <p:nvCxnSpPr>
          <p:cNvPr id="8" name="Straight Connector 7"/>
          <p:cNvCxnSpPr/>
          <p:nvPr userDrawn="1"/>
        </p:nvCxnSpPr>
        <p:spPr>
          <a:xfrm flipH="1">
            <a:off x="1676617" y="1"/>
            <a:ext cx="2" cy="2552714"/>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1941697" y="965721"/>
            <a:ext cx="21033938" cy="1564714"/>
          </a:xfrm>
          <a:prstGeom prst="rect">
            <a:avLst/>
          </a:prstGeom>
        </p:spPr>
        <p:txBody>
          <a:bodyPr vert="horz" lIns="91440" tIns="45720" rIns="91440" bIns="0" rtlCol="0" anchor="b" anchorCtr="0">
            <a:noAutofit/>
          </a:bodyPr>
          <a:lstStyle/>
          <a:p>
            <a:r>
              <a:rPr lang="en-US"/>
              <a:t>Click to edit Master title style</a:t>
            </a:r>
            <a:endParaRPr lang="en-GB" dirty="0"/>
          </a:p>
        </p:txBody>
      </p:sp>
    </p:spTree>
    <p:extLst>
      <p:ext uri="{BB962C8B-B14F-4D97-AF65-F5344CB8AC3E}">
        <p14:creationId xmlns:p14="http://schemas.microsoft.com/office/powerpoint/2010/main" val="7990059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5" name="Picture Placeholder 4"/>
          <p:cNvSpPr>
            <a:spLocks noGrp="1"/>
          </p:cNvSpPr>
          <p:nvPr>
            <p:ph type="pic" sz="quarter" idx="13"/>
          </p:nvPr>
        </p:nvSpPr>
        <p:spPr>
          <a:xfrm>
            <a:off x="-119285" y="-119270"/>
            <a:ext cx="12312873" cy="13967792"/>
          </a:xfrm>
          <a:solidFill>
            <a:schemeClr val="bg2"/>
          </a:solidFill>
          <a:ln w="28575">
            <a:solidFill>
              <a:schemeClr val="accent5"/>
            </a:solidFill>
          </a:ln>
        </p:spPr>
        <p:txBody>
          <a:bodyPr/>
          <a:lstStyle/>
          <a:p>
            <a:r>
              <a:rPr lang="en-US"/>
              <a:t>Click icon to add picture</a:t>
            </a:r>
            <a:endParaRPr lang="en-GB" dirty="0"/>
          </a:p>
        </p:txBody>
      </p:sp>
      <p:sp>
        <p:nvSpPr>
          <p:cNvPr id="10" name="Rectangle 9"/>
          <p:cNvSpPr/>
          <p:nvPr userDrawn="1"/>
        </p:nvSpPr>
        <p:spPr>
          <a:xfrm>
            <a:off x="6428933" y="3985147"/>
            <a:ext cx="17102871" cy="72333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860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441817" y="1487605"/>
            <a:ext cx="1089988" cy="1089846"/>
          </a:xfrm>
          <a:prstGeom prst="rect">
            <a:avLst/>
          </a:prstGeom>
        </p:spPr>
      </p:pic>
      <p:sp>
        <p:nvSpPr>
          <p:cNvPr id="3" name="Content Placeholder 2"/>
          <p:cNvSpPr>
            <a:spLocks noGrp="1"/>
          </p:cNvSpPr>
          <p:nvPr>
            <p:ph idx="1"/>
          </p:nvPr>
        </p:nvSpPr>
        <p:spPr>
          <a:xfrm>
            <a:off x="7077584" y="3985145"/>
            <a:ext cx="16454222" cy="7233314"/>
          </a:xfrm>
          <a:solidFill>
            <a:schemeClr val="bg1"/>
          </a:solidFill>
        </p:spPr>
        <p:txBody>
          <a:bodyPr lIns="360000" tIns="360000" rIns="360000" bIns="360000" anchor="ctr" anchorCtr="0">
            <a:noAutofit/>
          </a:bodyPr>
          <a:lstStyle>
            <a:lvl1pPr marL="0" indent="0">
              <a:buFontTx/>
              <a:buNone/>
              <a:defRPr i="1">
                <a:solidFill>
                  <a:schemeClr val="tx2"/>
                </a:solidFill>
              </a:defRPr>
            </a:lvl1pPr>
          </a:lstStyle>
          <a:p>
            <a:pPr lvl="0"/>
            <a:r>
              <a:rPr lang="en-US"/>
              <a:t>Edit Master text styles</a:t>
            </a:r>
          </a:p>
        </p:txBody>
      </p:sp>
    </p:spTree>
    <p:extLst>
      <p:ext uri="{BB962C8B-B14F-4D97-AF65-F5344CB8AC3E}">
        <p14:creationId xmlns:p14="http://schemas.microsoft.com/office/powerpoint/2010/main" val="16426574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icture and Content (half page)">
    <p:spTree>
      <p:nvGrpSpPr>
        <p:cNvPr id="1" name=""/>
        <p:cNvGrpSpPr/>
        <p:nvPr/>
      </p:nvGrpSpPr>
      <p:grpSpPr>
        <a:xfrm>
          <a:off x="0" y="0"/>
          <a:ext cx="0" cy="0"/>
          <a:chOff x="0" y="0"/>
          <a:chExt cx="0" cy="0"/>
        </a:xfrm>
      </p:grpSpPr>
      <p:sp>
        <p:nvSpPr>
          <p:cNvPr id="3" name="Content Placeholder 2"/>
          <p:cNvSpPr>
            <a:spLocks noGrp="1"/>
          </p:cNvSpPr>
          <p:nvPr>
            <p:ph idx="1"/>
          </p:nvPr>
        </p:nvSpPr>
        <p:spPr>
          <a:xfrm>
            <a:off x="13635888" y="3651251"/>
            <a:ext cx="9854965" cy="7539914"/>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Slide Number Placeholder 5"/>
          <p:cNvSpPr>
            <a:spLocks noGrp="1"/>
          </p:cNvSpPr>
          <p:nvPr>
            <p:ph type="sldNum" sz="quarter" idx="12"/>
          </p:nvPr>
        </p:nvSpPr>
        <p:spPr/>
        <p:txBody>
          <a:bodyPr/>
          <a:lstStyle/>
          <a:p>
            <a:fld id="{F46C79FD-C571-418B-AB0F-5EE936C85276}" type="slidenum">
              <a:rPr lang="en-GB" smtClean="0"/>
              <a:t>‹#›</a:t>
            </a:fld>
            <a:endParaRPr lang="en-GB"/>
          </a:p>
        </p:txBody>
      </p:sp>
      <p:sp>
        <p:nvSpPr>
          <p:cNvPr id="10" name="Title Placeholder 1"/>
          <p:cNvSpPr>
            <a:spLocks noGrp="1"/>
          </p:cNvSpPr>
          <p:nvPr>
            <p:ph type="title"/>
          </p:nvPr>
        </p:nvSpPr>
        <p:spPr>
          <a:xfrm>
            <a:off x="13635887" y="965721"/>
            <a:ext cx="9339748" cy="1564714"/>
          </a:xfrm>
          <a:prstGeom prst="rect">
            <a:avLst/>
          </a:prstGeom>
        </p:spPr>
        <p:txBody>
          <a:bodyPr vert="horz" lIns="91440" tIns="45720" rIns="91440" bIns="0" rtlCol="0" anchor="b" anchorCtr="0">
            <a:noAutofit/>
          </a:bodyPr>
          <a:lstStyle/>
          <a:p>
            <a:r>
              <a:rPr lang="en-US"/>
              <a:t>Click to edit Master title style</a:t>
            </a:r>
            <a:endParaRPr lang="en-GB" dirty="0"/>
          </a:p>
        </p:txBody>
      </p:sp>
      <p:sp>
        <p:nvSpPr>
          <p:cNvPr id="7" name="Picture Placeholder 4"/>
          <p:cNvSpPr>
            <a:spLocks noGrp="1"/>
          </p:cNvSpPr>
          <p:nvPr>
            <p:ph type="pic" sz="quarter" idx="13"/>
          </p:nvPr>
        </p:nvSpPr>
        <p:spPr>
          <a:xfrm>
            <a:off x="-92777" y="-92765"/>
            <a:ext cx="12286366" cy="13928034"/>
          </a:xfrm>
          <a:solidFill>
            <a:schemeClr val="bg2"/>
          </a:solidFill>
          <a:ln w="28575">
            <a:solidFill>
              <a:schemeClr val="accent5"/>
            </a:solidFill>
          </a:ln>
        </p:spPr>
        <p:txBody>
          <a:bodyPr/>
          <a:lstStyle/>
          <a:p>
            <a:r>
              <a:rPr lang="en-US"/>
              <a:t>Click icon to add picture</a:t>
            </a:r>
            <a:endParaRPr lang="en-GB" dirty="0"/>
          </a:p>
        </p:txBody>
      </p:sp>
    </p:spTree>
    <p:extLst>
      <p:ext uri="{BB962C8B-B14F-4D97-AF65-F5344CB8AC3E}">
        <p14:creationId xmlns:p14="http://schemas.microsoft.com/office/powerpoint/2010/main" val="337194284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 images">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46C79FD-C571-418B-AB0F-5EE936C85276}" type="slidenum">
              <a:rPr lang="en-GB" smtClean="0"/>
              <a:t>‹#›</a:t>
            </a:fld>
            <a:endParaRPr lang="en-GB"/>
          </a:p>
        </p:txBody>
      </p:sp>
      <p:cxnSp>
        <p:nvCxnSpPr>
          <p:cNvPr id="8" name="Straight Connector 7"/>
          <p:cNvCxnSpPr/>
          <p:nvPr userDrawn="1"/>
        </p:nvCxnSpPr>
        <p:spPr>
          <a:xfrm flipH="1">
            <a:off x="1676617" y="1"/>
            <a:ext cx="2" cy="2552714"/>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1941697" y="965721"/>
            <a:ext cx="21033938" cy="1564714"/>
          </a:xfrm>
          <a:prstGeom prst="rect">
            <a:avLst/>
          </a:prstGeom>
        </p:spPr>
        <p:txBody>
          <a:bodyPr vert="horz" lIns="91440" tIns="45720" rIns="91440" bIns="0" rtlCol="0" anchor="b" anchorCtr="0">
            <a:noAutofit/>
          </a:bodyPr>
          <a:lstStyle/>
          <a:p>
            <a:r>
              <a:rPr lang="en-US"/>
              <a:t>Click to edit Master title style</a:t>
            </a:r>
            <a:endParaRPr lang="en-GB" dirty="0"/>
          </a:p>
        </p:txBody>
      </p:sp>
      <p:sp>
        <p:nvSpPr>
          <p:cNvPr id="3" name="Picture Placeholder 2"/>
          <p:cNvSpPr>
            <a:spLocks noGrp="1"/>
          </p:cNvSpPr>
          <p:nvPr>
            <p:ph type="pic" sz="quarter" idx="13"/>
          </p:nvPr>
        </p:nvSpPr>
        <p:spPr>
          <a:xfrm>
            <a:off x="1941698" y="4569335"/>
            <a:ext cx="6284144" cy="4181474"/>
          </a:xfrm>
          <a:solidFill>
            <a:schemeClr val="bg2"/>
          </a:solidFill>
        </p:spPr>
        <p:txBody>
          <a:bodyPr/>
          <a:lstStyle/>
          <a:p>
            <a:r>
              <a:rPr lang="en-US"/>
              <a:t>Click icon to add picture</a:t>
            </a:r>
            <a:endParaRPr lang="en-GB"/>
          </a:p>
        </p:txBody>
      </p:sp>
      <p:sp>
        <p:nvSpPr>
          <p:cNvPr id="11" name="Picture Placeholder 2"/>
          <p:cNvSpPr>
            <a:spLocks noGrp="1"/>
          </p:cNvSpPr>
          <p:nvPr>
            <p:ph type="pic" sz="quarter" idx="14"/>
          </p:nvPr>
        </p:nvSpPr>
        <p:spPr>
          <a:xfrm>
            <a:off x="15804961" y="4569337"/>
            <a:ext cx="6284144" cy="4181474"/>
          </a:xfrm>
          <a:solidFill>
            <a:schemeClr val="bg2"/>
          </a:solidFill>
        </p:spPr>
        <p:txBody>
          <a:bodyPr/>
          <a:lstStyle/>
          <a:p>
            <a:r>
              <a:rPr lang="en-US"/>
              <a:t>Click icon to add picture</a:t>
            </a:r>
            <a:endParaRPr lang="en-GB"/>
          </a:p>
        </p:txBody>
      </p:sp>
      <p:sp>
        <p:nvSpPr>
          <p:cNvPr id="12" name="Picture Placeholder 2"/>
          <p:cNvSpPr>
            <a:spLocks noGrp="1"/>
          </p:cNvSpPr>
          <p:nvPr>
            <p:ph type="pic" sz="quarter" idx="15"/>
          </p:nvPr>
        </p:nvSpPr>
        <p:spPr>
          <a:xfrm>
            <a:off x="8873328" y="4569335"/>
            <a:ext cx="6284144" cy="4181474"/>
          </a:xfrm>
          <a:solidFill>
            <a:schemeClr val="bg2"/>
          </a:solidFill>
        </p:spPr>
        <p:txBody>
          <a:bodyPr/>
          <a:lstStyle/>
          <a:p>
            <a:r>
              <a:rPr lang="en-US"/>
              <a:t>Click icon to add picture</a:t>
            </a:r>
            <a:endParaRPr lang="en-GB"/>
          </a:p>
        </p:txBody>
      </p:sp>
      <p:sp>
        <p:nvSpPr>
          <p:cNvPr id="13" name="Text Placeholder 12"/>
          <p:cNvSpPr>
            <a:spLocks noGrp="1"/>
          </p:cNvSpPr>
          <p:nvPr>
            <p:ph type="body" sz="quarter" idx="16"/>
          </p:nvPr>
        </p:nvSpPr>
        <p:spPr>
          <a:xfrm>
            <a:off x="2413862" y="8077369"/>
            <a:ext cx="5339811" cy="3048470"/>
          </a:xfrm>
          <a:solidFill>
            <a:schemeClr val="bg1"/>
          </a:solidFill>
        </p:spPr>
        <p:txBody>
          <a:bodyPr tIns="90000"/>
          <a:lstStyle>
            <a:lvl1pPr marL="0" indent="0" algn="ctr">
              <a:buNone/>
              <a:defRPr sz="4000"/>
            </a:lvl1pPr>
          </a:lstStyle>
          <a:p>
            <a:pPr lvl="0"/>
            <a:r>
              <a:rPr lang="en-US"/>
              <a:t>Edit Master text styles</a:t>
            </a:r>
          </a:p>
        </p:txBody>
      </p:sp>
      <p:sp>
        <p:nvSpPr>
          <p:cNvPr id="15" name="Text Placeholder 12"/>
          <p:cNvSpPr>
            <a:spLocks noGrp="1"/>
          </p:cNvSpPr>
          <p:nvPr>
            <p:ph type="body" sz="quarter" idx="17"/>
          </p:nvPr>
        </p:nvSpPr>
        <p:spPr>
          <a:xfrm>
            <a:off x="9345495" y="8083889"/>
            <a:ext cx="5339811" cy="3048470"/>
          </a:xfrm>
          <a:solidFill>
            <a:schemeClr val="bg1"/>
          </a:solidFill>
        </p:spPr>
        <p:txBody>
          <a:bodyPr tIns="90000"/>
          <a:lstStyle>
            <a:lvl1pPr marL="0" indent="0" algn="ctr">
              <a:buNone/>
              <a:defRPr sz="4000"/>
            </a:lvl1pPr>
          </a:lstStyle>
          <a:p>
            <a:pPr lvl="0"/>
            <a:r>
              <a:rPr lang="en-US"/>
              <a:t>Edit Master text styles</a:t>
            </a:r>
          </a:p>
        </p:txBody>
      </p:sp>
      <p:sp>
        <p:nvSpPr>
          <p:cNvPr id="16" name="Text Placeholder 12"/>
          <p:cNvSpPr>
            <a:spLocks noGrp="1"/>
          </p:cNvSpPr>
          <p:nvPr>
            <p:ph type="body" sz="quarter" idx="18"/>
          </p:nvPr>
        </p:nvSpPr>
        <p:spPr>
          <a:xfrm>
            <a:off x="16277125" y="8074875"/>
            <a:ext cx="5339811" cy="3048470"/>
          </a:xfrm>
          <a:solidFill>
            <a:schemeClr val="bg1"/>
          </a:solidFill>
        </p:spPr>
        <p:txBody>
          <a:bodyPr tIns="90000"/>
          <a:lstStyle>
            <a:lvl1pPr marL="0" indent="0" algn="ctr">
              <a:buNone/>
              <a:defRPr sz="4000"/>
            </a:lvl1pPr>
          </a:lstStyle>
          <a:p>
            <a:pPr lvl="0"/>
            <a:r>
              <a:rPr lang="en-US"/>
              <a:t>Edit Master text styles</a:t>
            </a:r>
          </a:p>
        </p:txBody>
      </p:sp>
    </p:spTree>
    <p:extLst>
      <p:ext uri="{BB962C8B-B14F-4D97-AF65-F5344CB8AC3E}">
        <p14:creationId xmlns:p14="http://schemas.microsoft.com/office/powerpoint/2010/main" val="14872715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 images">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46C79FD-C571-418B-AB0F-5EE936C85276}" type="slidenum">
              <a:rPr lang="en-GB" smtClean="0"/>
              <a:t>‹#›</a:t>
            </a:fld>
            <a:endParaRPr lang="en-GB"/>
          </a:p>
        </p:txBody>
      </p:sp>
      <p:cxnSp>
        <p:nvCxnSpPr>
          <p:cNvPr id="8" name="Straight Connector 7"/>
          <p:cNvCxnSpPr/>
          <p:nvPr userDrawn="1"/>
        </p:nvCxnSpPr>
        <p:spPr>
          <a:xfrm flipH="1">
            <a:off x="1676617" y="1"/>
            <a:ext cx="2" cy="2552714"/>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1941697" y="965721"/>
            <a:ext cx="21033938" cy="1564714"/>
          </a:xfrm>
          <a:prstGeom prst="rect">
            <a:avLst/>
          </a:prstGeom>
        </p:spPr>
        <p:txBody>
          <a:bodyPr vert="horz" lIns="91440" tIns="45720" rIns="91440" bIns="0" rtlCol="0" anchor="b" anchorCtr="0">
            <a:noAutofit/>
          </a:bodyPr>
          <a:lstStyle/>
          <a:p>
            <a:r>
              <a:rPr lang="en-US"/>
              <a:t>Click to edit Master title style</a:t>
            </a:r>
            <a:endParaRPr lang="en-GB" dirty="0"/>
          </a:p>
        </p:txBody>
      </p:sp>
      <p:sp>
        <p:nvSpPr>
          <p:cNvPr id="3" name="Picture Placeholder 2"/>
          <p:cNvSpPr>
            <a:spLocks noGrp="1"/>
          </p:cNvSpPr>
          <p:nvPr>
            <p:ph type="pic" sz="quarter" idx="13"/>
          </p:nvPr>
        </p:nvSpPr>
        <p:spPr>
          <a:xfrm>
            <a:off x="7428706" y="4319914"/>
            <a:ext cx="4923823" cy="3276316"/>
          </a:xfrm>
          <a:solidFill>
            <a:schemeClr val="bg2"/>
          </a:solidFill>
        </p:spPr>
        <p:txBody>
          <a:bodyPr/>
          <a:lstStyle/>
          <a:p>
            <a:r>
              <a:rPr lang="en-US"/>
              <a:t>Click icon to add picture</a:t>
            </a:r>
            <a:endParaRPr lang="en-GB"/>
          </a:p>
        </p:txBody>
      </p:sp>
      <p:sp>
        <p:nvSpPr>
          <p:cNvPr id="11" name="Picture Placeholder 2"/>
          <p:cNvSpPr>
            <a:spLocks noGrp="1"/>
          </p:cNvSpPr>
          <p:nvPr>
            <p:ph type="pic" sz="quarter" idx="14"/>
          </p:nvPr>
        </p:nvSpPr>
        <p:spPr>
          <a:xfrm>
            <a:off x="7428704" y="7937762"/>
            <a:ext cx="4923823" cy="3276316"/>
          </a:xfrm>
          <a:solidFill>
            <a:schemeClr val="bg2"/>
          </a:solidFill>
        </p:spPr>
        <p:txBody>
          <a:bodyPr/>
          <a:lstStyle/>
          <a:p>
            <a:r>
              <a:rPr lang="en-US"/>
              <a:t>Click icon to add picture</a:t>
            </a:r>
            <a:endParaRPr lang="en-GB"/>
          </a:p>
        </p:txBody>
      </p:sp>
      <p:sp>
        <p:nvSpPr>
          <p:cNvPr id="12" name="Picture Placeholder 2"/>
          <p:cNvSpPr>
            <a:spLocks noGrp="1"/>
          </p:cNvSpPr>
          <p:nvPr>
            <p:ph type="pic" sz="quarter" idx="15"/>
          </p:nvPr>
        </p:nvSpPr>
        <p:spPr>
          <a:xfrm>
            <a:off x="12650742" y="4319913"/>
            <a:ext cx="4923827" cy="3276318"/>
          </a:xfrm>
          <a:solidFill>
            <a:schemeClr val="bg2"/>
          </a:solidFill>
        </p:spPr>
        <p:txBody>
          <a:bodyPr/>
          <a:lstStyle/>
          <a:p>
            <a:r>
              <a:rPr lang="en-US"/>
              <a:t>Click icon to add picture</a:t>
            </a:r>
            <a:endParaRPr lang="en-GB"/>
          </a:p>
        </p:txBody>
      </p:sp>
      <p:sp>
        <p:nvSpPr>
          <p:cNvPr id="13" name="Text Placeholder 12"/>
          <p:cNvSpPr>
            <a:spLocks noGrp="1"/>
          </p:cNvSpPr>
          <p:nvPr>
            <p:ph type="body" sz="quarter" idx="16"/>
          </p:nvPr>
        </p:nvSpPr>
        <p:spPr>
          <a:xfrm>
            <a:off x="17872781" y="7937760"/>
            <a:ext cx="5040656" cy="3276316"/>
          </a:xfrm>
          <a:noFill/>
        </p:spPr>
        <p:txBody>
          <a:bodyPr tIns="90000"/>
          <a:lstStyle>
            <a:lvl1pPr marL="0" indent="0" algn="l">
              <a:buNone/>
              <a:defRPr sz="4000"/>
            </a:lvl1pPr>
          </a:lstStyle>
          <a:p>
            <a:pPr lvl="0"/>
            <a:r>
              <a:rPr lang="en-US"/>
              <a:t>Edit Master text styles</a:t>
            </a:r>
          </a:p>
        </p:txBody>
      </p:sp>
      <p:sp>
        <p:nvSpPr>
          <p:cNvPr id="16" name="Text Placeholder 12"/>
          <p:cNvSpPr>
            <a:spLocks noGrp="1"/>
          </p:cNvSpPr>
          <p:nvPr>
            <p:ph type="body" sz="quarter" idx="18"/>
          </p:nvPr>
        </p:nvSpPr>
        <p:spPr>
          <a:xfrm>
            <a:off x="2067503" y="4319915"/>
            <a:ext cx="5040656" cy="3276318"/>
          </a:xfrm>
          <a:noFill/>
        </p:spPr>
        <p:txBody>
          <a:bodyPr tIns="90000"/>
          <a:lstStyle>
            <a:lvl1pPr marL="0" indent="0" algn="r">
              <a:buNone/>
              <a:defRPr sz="4000"/>
            </a:lvl1pPr>
          </a:lstStyle>
          <a:p>
            <a:pPr lvl="0"/>
            <a:r>
              <a:rPr lang="en-US"/>
              <a:t>Edit Master text styles</a:t>
            </a:r>
          </a:p>
        </p:txBody>
      </p:sp>
      <p:sp>
        <p:nvSpPr>
          <p:cNvPr id="14" name="Picture Placeholder 2"/>
          <p:cNvSpPr>
            <a:spLocks noGrp="1"/>
          </p:cNvSpPr>
          <p:nvPr>
            <p:ph type="pic" sz="quarter" idx="19"/>
          </p:nvPr>
        </p:nvSpPr>
        <p:spPr>
          <a:xfrm>
            <a:off x="12650746" y="7937760"/>
            <a:ext cx="4923823" cy="3276316"/>
          </a:xfrm>
          <a:solidFill>
            <a:schemeClr val="bg2"/>
          </a:solidFill>
        </p:spPr>
        <p:txBody>
          <a:bodyPr/>
          <a:lstStyle/>
          <a:p>
            <a:r>
              <a:rPr lang="en-US"/>
              <a:t>Click icon to add picture</a:t>
            </a:r>
            <a:endParaRPr lang="en-GB"/>
          </a:p>
        </p:txBody>
      </p:sp>
      <p:sp>
        <p:nvSpPr>
          <p:cNvPr id="17" name="Text Placeholder 12"/>
          <p:cNvSpPr>
            <a:spLocks noGrp="1"/>
          </p:cNvSpPr>
          <p:nvPr>
            <p:ph type="body" sz="quarter" idx="20"/>
          </p:nvPr>
        </p:nvSpPr>
        <p:spPr>
          <a:xfrm>
            <a:off x="2067503" y="7937762"/>
            <a:ext cx="5040656" cy="3276316"/>
          </a:xfrm>
          <a:noFill/>
        </p:spPr>
        <p:txBody>
          <a:bodyPr tIns="90000"/>
          <a:lstStyle>
            <a:lvl1pPr marL="0" indent="0" algn="r">
              <a:buNone/>
              <a:defRPr sz="4000"/>
            </a:lvl1pPr>
          </a:lstStyle>
          <a:p>
            <a:pPr lvl="0"/>
            <a:r>
              <a:rPr lang="en-US"/>
              <a:t>Edit Master text styles</a:t>
            </a:r>
          </a:p>
        </p:txBody>
      </p:sp>
      <p:sp>
        <p:nvSpPr>
          <p:cNvPr id="18" name="Text Placeholder 12"/>
          <p:cNvSpPr>
            <a:spLocks noGrp="1"/>
          </p:cNvSpPr>
          <p:nvPr>
            <p:ph type="body" sz="quarter" idx="21"/>
          </p:nvPr>
        </p:nvSpPr>
        <p:spPr>
          <a:xfrm>
            <a:off x="17934979" y="4319913"/>
            <a:ext cx="5040656" cy="3276318"/>
          </a:xfrm>
          <a:noFill/>
        </p:spPr>
        <p:txBody>
          <a:bodyPr tIns="90000"/>
          <a:lstStyle>
            <a:lvl1pPr marL="0" indent="0" algn="l">
              <a:buNone/>
              <a:defRPr sz="4000"/>
            </a:lvl1pPr>
          </a:lstStyle>
          <a:p>
            <a:pPr lvl="0"/>
            <a:r>
              <a:rPr lang="en-US"/>
              <a:t>Edit Master text styles</a:t>
            </a:r>
          </a:p>
        </p:txBody>
      </p:sp>
    </p:spTree>
    <p:extLst>
      <p:ext uri="{BB962C8B-B14F-4D97-AF65-F5344CB8AC3E}">
        <p14:creationId xmlns:p14="http://schemas.microsoft.com/office/powerpoint/2010/main" val="111362623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Picture Placeholder 2"/>
          <p:cNvSpPr>
            <a:spLocks noGrp="1"/>
          </p:cNvSpPr>
          <p:nvPr>
            <p:ph type="pic" sz="quarter" idx="13"/>
          </p:nvPr>
        </p:nvSpPr>
        <p:spPr>
          <a:xfrm>
            <a:off x="0" y="0"/>
            <a:ext cx="24387175" cy="6858000"/>
          </a:xfrm>
          <a:solidFill>
            <a:schemeClr val="bg2"/>
          </a:solidFill>
        </p:spPr>
        <p:txBody>
          <a:bodyPr/>
          <a:lstStyle/>
          <a:p>
            <a:r>
              <a:rPr lang="en-US"/>
              <a:t>Click icon to add picture</a:t>
            </a:r>
            <a:endParaRPr lang="en-GB"/>
          </a:p>
        </p:txBody>
      </p:sp>
      <p:sp>
        <p:nvSpPr>
          <p:cNvPr id="2" name="Title 1"/>
          <p:cNvSpPr>
            <a:spLocks noGrp="1"/>
          </p:cNvSpPr>
          <p:nvPr>
            <p:ph type="title"/>
          </p:nvPr>
        </p:nvSpPr>
        <p:spPr>
          <a:xfrm>
            <a:off x="1676619" y="5293287"/>
            <a:ext cx="21033938" cy="1564714"/>
          </a:xfrm>
          <a:solidFill>
            <a:schemeClr val="bg1"/>
          </a:solidFill>
        </p:spPr>
        <p:txBody>
          <a:bodyPr/>
          <a:lstStyle/>
          <a:p>
            <a:r>
              <a:rPr lang="en-US"/>
              <a:t>Click to edit Master title style</a:t>
            </a:r>
            <a:endParaRPr lang="en-GB"/>
          </a:p>
        </p:txBody>
      </p:sp>
      <p:sp>
        <p:nvSpPr>
          <p:cNvPr id="3" name="Slide Number Placeholder 2"/>
          <p:cNvSpPr>
            <a:spLocks noGrp="1"/>
          </p:cNvSpPr>
          <p:nvPr>
            <p:ph type="sldNum" sz="quarter" idx="10"/>
          </p:nvPr>
        </p:nvSpPr>
        <p:spPr/>
        <p:txBody>
          <a:bodyPr/>
          <a:lstStyle/>
          <a:p>
            <a:fld id="{F46C79FD-C571-418B-AB0F-5EE936C85276}" type="slidenum">
              <a:rPr lang="en-GB" smtClean="0"/>
              <a:pPr/>
              <a:t>‹#›</a:t>
            </a:fld>
            <a:endParaRPr lang="en-GB" dirty="0"/>
          </a:p>
        </p:txBody>
      </p:sp>
      <p:sp>
        <p:nvSpPr>
          <p:cNvPr id="6" name="Text Placeholder 5"/>
          <p:cNvSpPr>
            <a:spLocks noGrp="1"/>
          </p:cNvSpPr>
          <p:nvPr>
            <p:ph type="body" sz="quarter" idx="14"/>
          </p:nvPr>
        </p:nvSpPr>
        <p:spPr>
          <a:xfrm>
            <a:off x="1676619" y="7261227"/>
            <a:ext cx="21033938" cy="40703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96868588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46C79FD-C571-418B-AB0F-5EE936C85276}" type="slidenum">
              <a:rPr lang="en-GB" smtClean="0"/>
              <a:t>‹#›</a:t>
            </a:fld>
            <a:endParaRPr lang="en-GB"/>
          </a:p>
        </p:txBody>
      </p:sp>
    </p:spTree>
    <p:extLst>
      <p:ext uri="{BB962C8B-B14F-4D97-AF65-F5344CB8AC3E}">
        <p14:creationId xmlns:p14="http://schemas.microsoft.com/office/powerpoint/2010/main" val="38652768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0D84B6C-BBB2-C93A-080B-284481AAE3B3}"/>
              </a:ext>
            </a:extLst>
          </p:cNvPr>
          <p:cNvSpPr>
            <a:spLocks noGrp="1"/>
          </p:cNvSpPr>
          <p:nvPr>
            <p:ph type="title"/>
          </p:nvPr>
        </p:nvSpPr>
        <p:spPr>
          <a:xfrm>
            <a:off x="1219359" y="549276"/>
            <a:ext cx="21948458" cy="2286000"/>
          </a:xfrm>
          <a:prstGeom prst="rect">
            <a:avLst/>
          </a:prstGeom>
        </p:spPr>
        <p:txBody>
          <a:bodyPr vert="horz" lIns="217728" tIns="108864" rIns="217728" bIns="108864"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E84B115-8C36-90A7-8CDB-B5150EDE90F7}"/>
              </a:ext>
            </a:extLst>
          </p:cNvPr>
          <p:cNvSpPr>
            <a:spLocks noGrp="1"/>
          </p:cNvSpPr>
          <p:nvPr>
            <p:ph idx="1"/>
          </p:nvPr>
        </p:nvSpPr>
        <p:spPr>
          <a:xfrm>
            <a:off x="1219359" y="3200401"/>
            <a:ext cx="21948458" cy="9051926"/>
          </a:xfrm>
          <a:prstGeom prst="rect">
            <a:avLst/>
          </a:prstGeom>
        </p:spPr>
        <p:txBody>
          <a:bodyPr vert="horz" lIns="217728" tIns="108864" rIns="217728" bIns="10886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06108637"/>
      </p:ext>
    </p:extLst>
  </p:cSld>
  <p:clrMapOvr>
    <a:masterClrMapping/>
  </p:clrMapOvr>
  <p:transition>
    <p:random/>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1124288" y="781760"/>
            <a:ext cx="7286741" cy="531668"/>
          </a:xfrm>
          <a:prstGeom prst="rect">
            <a:avLst/>
          </a:prstGeom>
        </p:spPr>
        <p:txBody>
          <a:bodyPr/>
          <a:lstStyle>
            <a:lvl1pPr marL="0" indent="0">
              <a:buNone/>
              <a:defRPr sz="2200" b="1">
                <a:solidFill>
                  <a:schemeClr val="bg1"/>
                </a:solidFill>
                <a:latin typeface="Calibri" panose="020F0502020204030204" pitchFamily="34" charset="0"/>
                <a:cs typeface="Calibri" panose="020F0502020204030204" pitchFamily="34" charset="0"/>
              </a:defRPr>
            </a:lvl1pPr>
          </a:lstStyle>
          <a:p>
            <a:pPr lvl="0"/>
            <a:r>
              <a:rPr lang="en-US"/>
              <a:t>Click to edit Master text styles</a:t>
            </a:r>
          </a:p>
        </p:txBody>
      </p:sp>
      <p:sp>
        <p:nvSpPr>
          <p:cNvPr id="4" name="Text Placeholder 3"/>
          <p:cNvSpPr>
            <a:spLocks noGrp="1"/>
          </p:cNvSpPr>
          <p:nvPr>
            <p:ph type="body" sz="quarter" idx="11"/>
          </p:nvPr>
        </p:nvSpPr>
        <p:spPr>
          <a:xfrm>
            <a:off x="1124287" y="1828818"/>
            <a:ext cx="22076940" cy="2926080"/>
          </a:xfrm>
          <a:prstGeom prst="rect">
            <a:avLst/>
          </a:prstGeom>
        </p:spPr>
        <p:txBody>
          <a:bodyPr/>
          <a:lstStyle>
            <a:lvl1pPr marL="0" indent="0" algn="r">
              <a:buNone/>
              <a:defRPr sz="8000" b="1">
                <a:solidFill>
                  <a:schemeClr val="bg1"/>
                </a:solidFill>
                <a:latin typeface="Calibri" panose="020F0502020204030204" pitchFamily="34" charset="0"/>
                <a:cs typeface="Calibri" panose="020F050202020403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0707189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42" name="Slide Title"/>
          <p:cNvSpPr txBox="1">
            <a:spLocks noGrp="1"/>
          </p:cNvSpPr>
          <p:nvPr>
            <p:ph type="title" hasCustomPrompt="1"/>
          </p:nvPr>
        </p:nvSpPr>
        <p:spPr>
          <a:prstGeom prst="rect">
            <a:avLst/>
          </a:prstGeom>
        </p:spPr>
        <p:txBody>
          <a:bodyPr/>
          <a:lstStyle/>
          <a:p>
            <a:r>
              <a:t>Slide Title</a:t>
            </a:r>
          </a:p>
        </p:txBody>
      </p:sp>
      <p:sp>
        <p:nvSpPr>
          <p:cNvPr id="43" name="Slide Subtitle"/>
          <p:cNvSpPr txBox="1">
            <a:spLocks noGrp="1"/>
          </p:cNvSpPr>
          <p:nvPr>
            <p:ph type="body" sz="quarter" idx="21" hasCustomPrompt="1"/>
          </p:nvPr>
        </p:nvSpPr>
        <p:spPr>
          <a:xfrm>
            <a:off x="1206659" y="2372962"/>
            <a:ext cx="21973861" cy="934780"/>
          </a:xfrm>
          <a:prstGeom prst="rect">
            <a:avLst/>
          </a:prstGeom>
        </p:spPr>
        <p:txBody>
          <a:bodyPr lIns="45719" tIns="45719" rIns="45719" bIns="45719"/>
          <a:lstStyle>
            <a:lvl1pPr marL="0" indent="0" defTabSz="619126">
              <a:lnSpc>
                <a:spcPct val="100000"/>
              </a:lnSpc>
              <a:spcBef>
                <a:spcPts val="0"/>
              </a:spcBef>
              <a:buSzTx/>
              <a:buNone/>
              <a:defRPr sz="4126" b="1"/>
            </a:lvl1pPr>
          </a:lstStyle>
          <a:p>
            <a:r>
              <a:t>Slide Subtitle</a:t>
            </a:r>
          </a:p>
        </p:txBody>
      </p:sp>
      <p:sp>
        <p:nvSpPr>
          <p:cNvPr id="44" name="Body Level One…"/>
          <p:cNvSpPr txBox="1">
            <a:spLocks noGrp="1"/>
          </p:cNvSpPr>
          <p:nvPr>
            <p:ph type="body" idx="1" hasCustomPrompt="1"/>
          </p:nvPr>
        </p:nvSpPr>
        <p:spPr>
          <a:prstGeom prst="rect">
            <a:avLst/>
          </a:prstGeom>
        </p:spPr>
        <p:txBody>
          <a:bodyPr/>
          <a:lstStyle/>
          <a:p>
            <a:r>
              <a:t>Slide bullet text</a:t>
            </a:r>
          </a:p>
          <a:p>
            <a:pPr lvl="1"/>
            <a:endParaRPr/>
          </a:p>
          <a:p>
            <a:pPr lvl="2"/>
            <a:endParaRPr/>
          </a:p>
          <a:p>
            <a:pPr lvl="3"/>
            <a:endParaRPr/>
          </a:p>
          <a:p>
            <a:pPr lvl="4"/>
            <a:endParaRPr/>
          </a:p>
        </p:txBody>
      </p:sp>
      <p:sp>
        <p:nvSpPr>
          <p:cNvPr id="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885448237"/>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5F470E2-76CA-AA8C-E53C-3D6735196368}"/>
              </a:ext>
            </a:extLst>
          </p:cNvPr>
          <p:cNvSpPr>
            <a:spLocks noGrp="1"/>
          </p:cNvSpPr>
          <p:nvPr>
            <p:ph type="ctrTitle"/>
          </p:nvPr>
        </p:nvSpPr>
        <p:spPr>
          <a:xfrm>
            <a:off x="3048397" y="2244726"/>
            <a:ext cx="18290381" cy="4775200"/>
          </a:xfrm>
        </p:spPr>
        <p:txBody>
          <a:bodyPr anchor="b"/>
          <a:lstStyle>
            <a:lvl1pPr algn="ctr">
              <a:defRPr sz="12000"/>
            </a:lvl1pPr>
          </a:lstStyle>
          <a:p>
            <a:r>
              <a:rPr lang="fr-FR"/>
              <a:t>Modifiez le style du titre</a:t>
            </a:r>
          </a:p>
        </p:txBody>
      </p:sp>
      <p:sp>
        <p:nvSpPr>
          <p:cNvPr id="3" name="Sous-titre 2">
            <a:extLst>
              <a:ext uri="{FF2B5EF4-FFF2-40B4-BE49-F238E27FC236}">
                <a16:creationId xmlns:a16="http://schemas.microsoft.com/office/drawing/2014/main" id="{FA5428A7-1F3B-08B0-BF77-555483464D29}"/>
              </a:ext>
            </a:extLst>
          </p:cNvPr>
          <p:cNvSpPr>
            <a:spLocks noGrp="1"/>
          </p:cNvSpPr>
          <p:nvPr>
            <p:ph type="subTitle" idx="1"/>
          </p:nvPr>
        </p:nvSpPr>
        <p:spPr>
          <a:xfrm>
            <a:off x="3048397" y="7204076"/>
            <a:ext cx="18290381" cy="3311524"/>
          </a:xfrm>
        </p:spPr>
        <p:txBody>
          <a:bodyPr/>
          <a:lstStyle>
            <a:lvl1pPr marL="0" indent="0" algn="ctr">
              <a:buNone/>
              <a:defRPr sz="480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71D4E85C-E5E7-D914-2E1B-29A4D03E5E56}"/>
              </a:ext>
            </a:extLst>
          </p:cNvPr>
          <p:cNvSpPr>
            <a:spLocks noGrp="1"/>
          </p:cNvSpPr>
          <p:nvPr>
            <p:ph type="dt" sz="half" idx="10"/>
          </p:nvPr>
        </p:nvSpPr>
        <p:spPr/>
        <p:txBody>
          <a:bodyPr/>
          <a:lstStyle/>
          <a:p>
            <a:fld id="{DCA2F642-2A74-4B87-AD5F-8ED13A096E6E}" type="datetimeFigureOut">
              <a:rPr lang="fr-FR" smtClean="0"/>
              <a:t>27/05/2024</a:t>
            </a:fld>
            <a:endParaRPr lang="fr-FR"/>
          </a:p>
        </p:txBody>
      </p:sp>
      <p:sp>
        <p:nvSpPr>
          <p:cNvPr id="5" name="Espace réservé du pied de page 4">
            <a:extLst>
              <a:ext uri="{FF2B5EF4-FFF2-40B4-BE49-F238E27FC236}">
                <a16:creationId xmlns:a16="http://schemas.microsoft.com/office/drawing/2014/main" id="{01B01305-5BEB-477B-89DE-B5838F2B2332}"/>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02436296-56F2-D6B8-61ED-2267D19D12BB}"/>
              </a:ext>
            </a:extLst>
          </p:cNvPr>
          <p:cNvSpPr>
            <a:spLocks noGrp="1"/>
          </p:cNvSpPr>
          <p:nvPr>
            <p:ph type="sldNum" sz="quarter" idx="12"/>
          </p:nvPr>
        </p:nvSpPr>
        <p:spPr/>
        <p:txBody>
          <a:bodyPr/>
          <a:lstStyle/>
          <a:p>
            <a:fld id="{5178B13C-0ED4-49FE-8418-234872BCE2DD}" type="slidenum">
              <a:rPr lang="fr-FR" smtClean="0"/>
              <a:t>‹#›</a:t>
            </a:fld>
            <a:endParaRPr lang="fr-FR"/>
          </a:p>
        </p:txBody>
      </p:sp>
    </p:spTree>
    <p:extLst>
      <p:ext uri="{BB962C8B-B14F-4D97-AF65-F5344CB8AC3E}">
        <p14:creationId xmlns:p14="http://schemas.microsoft.com/office/powerpoint/2010/main" val="142176918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9674C17-9E84-8325-F351-3EFD6AF1651D}"/>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AF5BE19E-805C-3A8F-D276-7DBAE74CBC2D}"/>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06CD5B38-D910-1662-4F54-D9119D8C206F}"/>
              </a:ext>
            </a:extLst>
          </p:cNvPr>
          <p:cNvSpPr>
            <a:spLocks noGrp="1"/>
          </p:cNvSpPr>
          <p:nvPr>
            <p:ph type="dt" sz="half" idx="10"/>
          </p:nvPr>
        </p:nvSpPr>
        <p:spPr/>
        <p:txBody>
          <a:bodyPr/>
          <a:lstStyle/>
          <a:p>
            <a:fld id="{DCA2F642-2A74-4B87-AD5F-8ED13A096E6E}" type="datetimeFigureOut">
              <a:rPr lang="fr-FR" smtClean="0"/>
              <a:t>27/05/2024</a:t>
            </a:fld>
            <a:endParaRPr lang="fr-FR"/>
          </a:p>
        </p:txBody>
      </p:sp>
      <p:sp>
        <p:nvSpPr>
          <p:cNvPr id="5" name="Espace réservé du pied de page 4">
            <a:extLst>
              <a:ext uri="{FF2B5EF4-FFF2-40B4-BE49-F238E27FC236}">
                <a16:creationId xmlns:a16="http://schemas.microsoft.com/office/drawing/2014/main" id="{A3415685-735B-620D-667A-537189815578}"/>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FBC21965-FDB8-F909-88EC-0579DB7FDDEE}"/>
              </a:ext>
            </a:extLst>
          </p:cNvPr>
          <p:cNvSpPr>
            <a:spLocks noGrp="1"/>
          </p:cNvSpPr>
          <p:nvPr>
            <p:ph type="sldNum" sz="quarter" idx="12"/>
          </p:nvPr>
        </p:nvSpPr>
        <p:spPr/>
        <p:txBody>
          <a:bodyPr/>
          <a:lstStyle/>
          <a:p>
            <a:fld id="{5178B13C-0ED4-49FE-8418-234872BCE2DD}" type="slidenum">
              <a:rPr lang="fr-FR" smtClean="0"/>
              <a:t>‹#›</a:t>
            </a:fld>
            <a:endParaRPr lang="fr-FR"/>
          </a:p>
        </p:txBody>
      </p:sp>
    </p:spTree>
    <p:extLst>
      <p:ext uri="{BB962C8B-B14F-4D97-AF65-F5344CB8AC3E}">
        <p14:creationId xmlns:p14="http://schemas.microsoft.com/office/powerpoint/2010/main" val="19381727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99DEC30-D210-07C6-D95C-46B1BAA921E1}"/>
              </a:ext>
            </a:extLst>
          </p:cNvPr>
          <p:cNvSpPr>
            <a:spLocks noGrp="1"/>
          </p:cNvSpPr>
          <p:nvPr>
            <p:ph type="title"/>
          </p:nvPr>
        </p:nvSpPr>
        <p:spPr>
          <a:xfrm>
            <a:off x="1663917" y="3419477"/>
            <a:ext cx="21033938" cy="5705474"/>
          </a:xfrm>
        </p:spPr>
        <p:txBody>
          <a:bodyPr anchor="b"/>
          <a:lstStyle>
            <a:lvl1pPr>
              <a:defRPr sz="12000"/>
            </a:lvl1pPr>
          </a:lstStyle>
          <a:p>
            <a:r>
              <a:rPr lang="fr-FR"/>
              <a:t>Modifiez le style du titre</a:t>
            </a:r>
          </a:p>
        </p:txBody>
      </p:sp>
      <p:sp>
        <p:nvSpPr>
          <p:cNvPr id="3" name="Espace réservé du texte 2">
            <a:extLst>
              <a:ext uri="{FF2B5EF4-FFF2-40B4-BE49-F238E27FC236}">
                <a16:creationId xmlns:a16="http://schemas.microsoft.com/office/drawing/2014/main" id="{5553E698-2F1E-C49B-519C-C53A1D3218BD}"/>
              </a:ext>
            </a:extLst>
          </p:cNvPr>
          <p:cNvSpPr>
            <a:spLocks noGrp="1"/>
          </p:cNvSpPr>
          <p:nvPr>
            <p:ph type="body" idx="1"/>
          </p:nvPr>
        </p:nvSpPr>
        <p:spPr>
          <a:xfrm>
            <a:off x="1663917" y="9178927"/>
            <a:ext cx="21033938" cy="3000374"/>
          </a:xfrm>
        </p:spPr>
        <p:txBody>
          <a:bodyPr/>
          <a:lstStyle>
            <a:lvl1pPr marL="0" indent="0">
              <a:buNone/>
              <a:defRPr sz="4800">
                <a:solidFill>
                  <a:schemeClr val="tx1">
                    <a:tint val="75000"/>
                  </a:schemeClr>
                </a:solidFill>
              </a:defRPr>
            </a:lvl1pPr>
            <a:lvl2pPr marL="914400" indent="0">
              <a:buNone/>
              <a:defRPr sz="4000">
                <a:solidFill>
                  <a:schemeClr val="tx1">
                    <a:tint val="75000"/>
                  </a:schemeClr>
                </a:solidFill>
              </a:defRPr>
            </a:lvl2pPr>
            <a:lvl3pPr marL="1828800" indent="0">
              <a:buNone/>
              <a:defRPr sz="3600">
                <a:solidFill>
                  <a:schemeClr val="tx1">
                    <a:tint val="75000"/>
                  </a:schemeClr>
                </a:solidFill>
              </a:defRPr>
            </a:lvl3pPr>
            <a:lvl4pPr marL="2743200" indent="0">
              <a:buNone/>
              <a:defRPr sz="3200">
                <a:solidFill>
                  <a:schemeClr val="tx1">
                    <a:tint val="75000"/>
                  </a:schemeClr>
                </a:solidFill>
              </a:defRPr>
            </a:lvl4pPr>
            <a:lvl5pPr marL="3657600" indent="0">
              <a:buNone/>
              <a:defRPr sz="3200">
                <a:solidFill>
                  <a:schemeClr val="tx1">
                    <a:tint val="75000"/>
                  </a:schemeClr>
                </a:solidFill>
              </a:defRPr>
            </a:lvl5pPr>
            <a:lvl6pPr marL="4572000" indent="0">
              <a:buNone/>
              <a:defRPr sz="3200">
                <a:solidFill>
                  <a:schemeClr val="tx1">
                    <a:tint val="75000"/>
                  </a:schemeClr>
                </a:solidFill>
              </a:defRPr>
            </a:lvl6pPr>
            <a:lvl7pPr marL="5486400" indent="0">
              <a:buNone/>
              <a:defRPr sz="3200">
                <a:solidFill>
                  <a:schemeClr val="tx1">
                    <a:tint val="75000"/>
                  </a:schemeClr>
                </a:solidFill>
              </a:defRPr>
            </a:lvl7pPr>
            <a:lvl8pPr marL="6400800" indent="0">
              <a:buNone/>
              <a:defRPr sz="3200">
                <a:solidFill>
                  <a:schemeClr val="tx1">
                    <a:tint val="75000"/>
                  </a:schemeClr>
                </a:solidFill>
              </a:defRPr>
            </a:lvl8pPr>
            <a:lvl9pPr marL="7315200" indent="0">
              <a:buNone/>
              <a:defRPr sz="32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DE8375EF-0D28-3E33-72F0-37449ACDD949}"/>
              </a:ext>
            </a:extLst>
          </p:cNvPr>
          <p:cNvSpPr>
            <a:spLocks noGrp="1"/>
          </p:cNvSpPr>
          <p:nvPr>
            <p:ph type="dt" sz="half" idx="10"/>
          </p:nvPr>
        </p:nvSpPr>
        <p:spPr/>
        <p:txBody>
          <a:bodyPr/>
          <a:lstStyle/>
          <a:p>
            <a:fld id="{DCA2F642-2A74-4B87-AD5F-8ED13A096E6E}" type="datetimeFigureOut">
              <a:rPr lang="fr-FR" smtClean="0"/>
              <a:t>27/05/2024</a:t>
            </a:fld>
            <a:endParaRPr lang="fr-FR"/>
          </a:p>
        </p:txBody>
      </p:sp>
      <p:sp>
        <p:nvSpPr>
          <p:cNvPr id="5" name="Espace réservé du pied de page 4">
            <a:extLst>
              <a:ext uri="{FF2B5EF4-FFF2-40B4-BE49-F238E27FC236}">
                <a16:creationId xmlns:a16="http://schemas.microsoft.com/office/drawing/2014/main" id="{7E3CF437-A6E5-E306-6362-1B73D6D12721}"/>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D3A251B5-6C59-3910-F573-330DD453D97C}"/>
              </a:ext>
            </a:extLst>
          </p:cNvPr>
          <p:cNvSpPr>
            <a:spLocks noGrp="1"/>
          </p:cNvSpPr>
          <p:nvPr>
            <p:ph type="sldNum" sz="quarter" idx="12"/>
          </p:nvPr>
        </p:nvSpPr>
        <p:spPr/>
        <p:txBody>
          <a:bodyPr/>
          <a:lstStyle/>
          <a:p>
            <a:fld id="{5178B13C-0ED4-49FE-8418-234872BCE2DD}" type="slidenum">
              <a:rPr lang="fr-FR" smtClean="0"/>
              <a:t>‹#›</a:t>
            </a:fld>
            <a:endParaRPr lang="fr-FR"/>
          </a:p>
        </p:txBody>
      </p:sp>
    </p:spTree>
    <p:extLst>
      <p:ext uri="{BB962C8B-B14F-4D97-AF65-F5344CB8AC3E}">
        <p14:creationId xmlns:p14="http://schemas.microsoft.com/office/powerpoint/2010/main" val="195726090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5F4BBDE-650A-C28F-1BBB-791A2C90112C}"/>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695FCDF7-9115-B15B-C028-3972CD637325}"/>
              </a:ext>
            </a:extLst>
          </p:cNvPr>
          <p:cNvSpPr>
            <a:spLocks noGrp="1"/>
          </p:cNvSpPr>
          <p:nvPr>
            <p:ph sz="half" idx="1"/>
          </p:nvPr>
        </p:nvSpPr>
        <p:spPr>
          <a:xfrm>
            <a:off x="1676618" y="3651250"/>
            <a:ext cx="10364549" cy="8702676"/>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201B9086-7094-07FF-DC4F-195334605C9A}"/>
              </a:ext>
            </a:extLst>
          </p:cNvPr>
          <p:cNvSpPr>
            <a:spLocks noGrp="1"/>
          </p:cNvSpPr>
          <p:nvPr>
            <p:ph sz="half" idx="2"/>
          </p:nvPr>
        </p:nvSpPr>
        <p:spPr>
          <a:xfrm>
            <a:off x="12346008" y="3651250"/>
            <a:ext cx="10364549" cy="8702676"/>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6ED6DAF5-6376-354A-3B01-79A39032A112}"/>
              </a:ext>
            </a:extLst>
          </p:cNvPr>
          <p:cNvSpPr>
            <a:spLocks noGrp="1"/>
          </p:cNvSpPr>
          <p:nvPr>
            <p:ph type="dt" sz="half" idx="10"/>
          </p:nvPr>
        </p:nvSpPr>
        <p:spPr/>
        <p:txBody>
          <a:bodyPr/>
          <a:lstStyle/>
          <a:p>
            <a:fld id="{DCA2F642-2A74-4B87-AD5F-8ED13A096E6E}" type="datetimeFigureOut">
              <a:rPr lang="fr-FR" smtClean="0"/>
              <a:t>27/05/2024</a:t>
            </a:fld>
            <a:endParaRPr lang="fr-FR"/>
          </a:p>
        </p:txBody>
      </p:sp>
      <p:sp>
        <p:nvSpPr>
          <p:cNvPr id="6" name="Espace réservé du pied de page 5">
            <a:extLst>
              <a:ext uri="{FF2B5EF4-FFF2-40B4-BE49-F238E27FC236}">
                <a16:creationId xmlns:a16="http://schemas.microsoft.com/office/drawing/2014/main" id="{B6D1E058-F923-E863-BFB8-EE106B1B8355}"/>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5AAAE146-F476-1A3D-12A8-2329248D6DE6}"/>
              </a:ext>
            </a:extLst>
          </p:cNvPr>
          <p:cNvSpPr>
            <a:spLocks noGrp="1"/>
          </p:cNvSpPr>
          <p:nvPr>
            <p:ph type="sldNum" sz="quarter" idx="12"/>
          </p:nvPr>
        </p:nvSpPr>
        <p:spPr/>
        <p:txBody>
          <a:bodyPr/>
          <a:lstStyle/>
          <a:p>
            <a:fld id="{5178B13C-0ED4-49FE-8418-234872BCE2DD}" type="slidenum">
              <a:rPr lang="fr-FR" smtClean="0"/>
              <a:t>‹#›</a:t>
            </a:fld>
            <a:endParaRPr lang="fr-FR"/>
          </a:p>
        </p:txBody>
      </p:sp>
    </p:spTree>
    <p:extLst>
      <p:ext uri="{BB962C8B-B14F-4D97-AF65-F5344CB8AC3E}">
        <p14:creationId xmlns:p14="http://schemas.microsoft.com/office/powerpoint/2010/main" val="226580236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4CA5961-9521-6C5C-AF0A-071419F023A1}"/>
              </a:ext>
            </a:extLst>
          </p:cNvPr>
          <p:cNvSpPr>
            <a:spLocks noGrp="1"/>
          </p:cNvSpPr>
          <p:nvPr>
            <p:ph type="title"/>
          </p:nvPr>
        </p:nvSpPr>
        <p:spPr>
          <a:xfrm>
            <a:off x="1679795" y="730251"/>
            <a:ext cx="21033938" cy="2651126"/>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81215065-269F-751D-B5F2-84D9BC1AB795}"/>
              </a:ext>
            </a:extLst>
          </p:cNvPr>
          <p:cNvSpPr>
            <a:spLocks noGrp="1"/>
          </p:cNvSpPr>
          <p:nvPr>
            <p:ph type="body" idx="1"/>
          </p:nvPr>
        </p:nvSpPr>
        <p:spPr>
          <a:xfrm>
            <a:off x="1679796" y="3362326"/>
            <a:ext cx="10316917"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DA554626-8302-A1ED-6F52-288965A50D37}"/>
              </a:ext>
            </a:extLst>
          </p:cNvPr>
          <p:cNvSpPr>
            <a:spLocks noGrp="1"/>
          </p:cNvSpPr>
          <p:nvPr>
            <p:ph sz="half" idx="2"/>
          </p:nvPr>
        </p:nvSpPr>
        <p:spPr>
          <a:xfrm>
            <a:off x="1679796" y="5010150"/>
            <a:ext cx="10316917" cy="7369176"/>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E40111FE-8FDE-8E8B-34C8-824F84CB4871}"/>
              </a:ext>
            </a:extLst>
          </p:cNvPr>
          <p:cNvSpPr>
            <a:spLocks noGrp="1"/>
          </p:cNvSpPr>
          <p:nvPr>
            <p:ph type="body" sz="quarter" idx="3"/>
          </p:nvPr>
        </p:nvSpPr>
        <p:spPr>
          <a:xfrm>
            <a:off x="12346007" y="3362326"/>
            <a:ext cx="10367726"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438B2151-A0D9-3A8B-826A-D42F1307D940}"/>
              </a:ext>
            </a:extLst>
          </p:cNvPr>
          <p:cNvSpPr>
            <a:spLocks noGrp="1"/>
          </p:cNvSpPr>
          <p:nvPr>
            <p:ph sz="quarter" idx="4"/>
          </p:nvPr>
        </p:nvSpPr>
        <p:spPr>
          <a:xfrm>
            <a:off x="12346007" y="5010150"/>
            <a:ext cx="10367726" cy="7369176"/>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DCB34C38-CF7F-CD77-F491-ACBBC48578D3}"/>
              </a:ext>
            </a:extLst>
          </p:cNvPr>
          <p:cNvSpPr>
            <a:spLocks noGrp="1"/>
          </p:cNvSpPr>
          <p:nvPr>
            <p:ph type="dt" sz="half" idx="10"/>
          </p:nvPr>
        </p:nvSpPr>
        <p:spPr/>
        <p:txBody>
          <a:bodyPr/>
          <a:lstStyle/>
          <a:p>
            <a:fld id="{DCA2F642-2A74-4B87-AD5F-8ED13A096E6E}" type="datetimeFigureOut">
              <a:rPr lang="fr-FR" smtClean="0"/>
              <a:t>27/05/2024</a:t>
            </a:fld>
            <a:endParaRPr lang="fr-FR"/>
          </a:p>
        </p:txBody>
      </p:sp>
      <p:sp>
        <p:nvSpPr>
          <p:cNvPr id="8" name="Espace réservé du pied de page 7">
            <a:extLst>
              <a:ext uri="{FF2B5EF4-FFF2-40B4-BE49-F238E27FC236}">
                <a16:creationId xmlns:a16="http://schemas.microsoft.com/office/drawing/2014/main" id="{71C328E0-8B0D-5B13-C5D7-C53E5B7E4245}"/>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5DDFE2D2-A132-31CB-A496-83240C0E62DD}"/>
              </a:ext>
            </a:extLst>
          </p:cNvPr>
          <p:cNvSpPr>
            <a:spLocks noGrp="1"/>
          </p:cNvSpPr>
          <p:nvPr>
            <p:ph type="sldNum" sz="quarter" idx="12"/>
          </p:nvPr>
        </p:nvSpPr>
        <p:spPr/>
        <p:txBody>
          <a:bodyPr/>
          <a:lstStyle/>
          <a:p>
            <a:fld id="{5178B13C-0ED4-49FE-8418-234872BCE2DD}" type="slidenum">
              <a:rPr lang="fr-FR" smtClean="0"/>
              <a:t>‹#›</a:t>
            </a:fld>
            <a:endParaRPr lang="fr-FR"/>
          </a:p>
        </p:txBody>
      </p:sp>
    </p:spTree>
    <p:extLst>
      <p:ext uri="{BB962C8B-B14F-4D97-AF65-F5344CB8AC3E}">
        <p14:creationId xmlns:p14="http://schemas.microsoft.com/office/powerpoint/2010/main" val="99615517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24AB2D5-C5C0-6C6C-769B-9B6A5BEAAC4B}"/>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31A43680-0488-4594-83F5-96BB448F385C}"/>
              </a:ext>
            </a:extLst>
          </p:cNvPr>
          <p:cNvSpPr>
            <a:spLocks noGrp="1"/>
          </p:cNvSpPr>
          <p:nvPr>
            <p:ph type="dt" sz="half" idx="10"/>
          </p:nvPr>
        </p:nvSpPr>
        <p:spPr/>
        <p:txBody>
          <a:bodyPr/>
          <a:lstStyle/>
          <a:p>
            <a:fld id="{DCA2F642-2A74-4B87-AD5F-8ED13A096E6E}" type="datetimeFigureOut">
              <a:rPr lang="fr-FR" smtClean="0"/>
              <a:t>27/05/2024</a:t>
            </a:fld>
            <a:endParaRPr lang="fr-FR"/>
          </a:p>
        </p:txBody>
      </p:sp>
      <p:sp>
        <p:nvSpPr>
          <p:cNvPr id="4" name="Espace réservé du pied de page 3">
            <a:extLst>
              <a:ext uri="{FF2B5EF4-FFF2-40B4-BE49-F238E27FC236}">
                <a16:creationId xmlns:a16="http://schemas.microsoft.com/office/drawing/2014/main" id="{13070D57-A1F2-2E13-14CB-7773DA3B7501}"/>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3609BCDB-EC37-653B-EEF1-614B9164D8CB}"/>
              </a:ext>
            </a:extLst>
          </p:cNvPr>
          <p:cNvSpPr>
            <a:spLocks noGrp="1"/>
          </p:cNvSpPr>
          <p:nvPr>
            <p:ph type="sldNum" sz="quarter" idx="12"/>
          </p:nvPr>
        </p:nvSpPr>
        <p:spPr/>
        <p:txBody>
          <a:bodyPr/>
          <a:lstStyle/>
          <a:p>
            <a:fld id="{5178B13C-0ED4-49FE-8418-234872BCE2DD}" type="slidenum">
              <a:rPr lang="fr-FR" smtClean="0"/>
              <a:t>‹#›</a:t>
            </a:fld>
            <a:endParaRPr lang="fr-FR"/>
          </a:p>
        </p:txBody>
      </p:sp>
    </p:spTree>
    <p:extLst>
      <p:ext uri="{BB962C8B-B14F-4D97-AF65-F5344CB8AC3E}">
        <p14:creationId xmlns:p14="http://schemas.microsoft.com/office/powerpoint/2010/main" val="309198441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4C6C7F17-C717-883A-CC76-05AED7FEEBB7}"/>
              </a:ext>
            </a:extLst>
          </p:cNvPr>
          <p:cNvSpPr>
            <a:spLocks noGrp="1"/>
          </p:cNvSpPr>
          <p:nvPr>
            <p:ph type="dt" sz="half" idx="10"/>
          </p:nvPr>
        </p:nvSpPr>
        <p:spPr/>
        <p:txBody>
          <a:bodyPr/>
          <a:lstStyle/>
          <a:p>
            <a:fld id="{DCA2F642-2A74-4B87-AD5F-8ED13A096E6E}" type="datetimeFigureOut">
              <a:rPr lang="fr-FR" smtClean="0"/>
              <a:t>27/05/2024</a:t>
            </a:fld>
            <a:endParaRPr lang="fr-FR"/>
          </a:p>
        </p:txBody>
      </p:sp>
      <p:sp>
        <p:nvSpPr>
          <p:cNvPr id="3" name="Espace réservé du pied de page 2">
            <a:extLst>
              <a:ext uri="{FF2B5EF4-FFF2-40B4-BE49-F238E27FC236}">
                <a16:creationId xmlns:a16="http://schemas.microsoft.com/office/drawing/2014/main" id="{6E761AE6-18CA-987B-4B27-2F117DEF17E3}"/>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96D2EE22-F160-43EE-A68F-798480E49DB5}"/>
              </a:ext>
            </a:extLst>
          </p:cNvPr>
          <p:cNvSpPr>
            <a:spLocks noGrp="1"/>
          </p:cNvSpPr>
          <p:nvPr>
            <p:ph type="sldNum" sz="quarter" idx="12"/>
          </p:nvPr>
        </p:nvSpPr>
        <p:spPr/>
        <p:txBody>
          <a:bodyPr/>
          <a:lstStyle/>
          <a:p>
            <a:fld id="{5178B13C-0ED4-49FE-8418-234872BCE2DD}" type="slidenum">
              <a:rPr lang="fr-FR" smtClean="0"/>
              <a:t>‹#›</a:t>
            </a:fld>
            <a:endParaRPr lang="fr-FR"/>
          </a:p>
        </p:txBody>
      </p:sp>
    </p:spTree>
    <p:extLst>
      <p:ext uri="{BB962C8B-B14F-4D97-AF65-F5344CB8AC3E}">
        <p14:creationId xmlns:p14="http://schemas.microsoft.com/office/powerpoint/2010/main" val="387820312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01F2163-5155-F2D3-588C-8B3C58539FAA}"/>
              </a:ext>
            </a:extLst>
          </p:cNvPr>
          <p:cNvSpPr>
            <a:spLocks noGrp="1"/>
          </p:cNvSpPr>
          <p:nvPr>
            <p:ph type="title"/>
          </p:nvPr>
        </p:nvSpPr>
        <p:spPr>
          <a:xfrm>
            <a:off x="1679796" y="914400"/>
            <a:ext cx="7865498" cy="3200400"/>
          </a:xfrm>
        </p:spPr>
        <p:txBody>
          <a:bodyPr anchor="b"/>
          <a:lstStyle>
            <a:lvl1pPr>
              <a:defRPr sz="6400"/>
            </a:lvl1pPr>
          </a:lstStyle>
          <a:p>
            <a:r>
              <a:rPr lang="fr-FR"/>
              <a:t>Modifiez le style du titre</a:t>
            </a:r>
          </a:p>
        </p:txBody>
      </p:sp>
      <p:sp>
        <p:nvSpPr>
          <p:cNvPr id="3" name="Espace réservé du contenu 2">
            <a:extLst>
              <a:ext uri="{FF2B5EF4-FFF2-40B4-BE49-F238E27FC236}">
                <a16:creationId xmlns:a16="http://schemas.microsoft.com/office/drawing/2014/main" id="{C3619E8F-2790-72F0-CC34-9CEC15806BA7}"/>
              </a:ext>
            </a:extLst>
          </p:cNvPr>
          <p:cNvSpPr>
            <a:spLocks noGrp="1"/>
          </p:cNvSpPr>
          <p:nvPr>
            <p:ph idx="1"/>
          </p:nvPr>
        </p:nvSpPr>
        <p:spPr>
          <a:xfrm>
            <a:off x="10367726" y="1974851"/>
            <a:ext cx="12346007" cy="9747250"/>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DAB555A7-C765-3ED4-1A3A-C664F4AB09FB}"/>
              </a:ext>
            </a:extLst>
          </p:cNvPr>
          <p:cNvSpPr>
            <a:spLocks noGrp="1"/>
          </p:cNvSpPr>
          <p:nvPr>
            <p:ph type="body" sz="half" idx="2"/>
          </p:nvPr>
        </p:nvSpPr>
        <p:spPr>
          <a:xfrm>
            <a:off x="1679796" y="4114800"/>
            <a:ext cx="7865498"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3EBB51F2-77AF-346D-01EF-C1CD462A2A07}"/>
              </a:ext>
            </a:extLst>
          </p:cNvPr>
          <p:cNvSpPr>
            <a:spLocks noGrp="1"/>
          </p:cNvSpPr>
          <p:nvPr>
            <p:ph type="dt" sz="half" idx="10"/>
          </p:nvPr>
        </p:nvSpPr>
        <p:spPr/>
        <p:txBody>
          <a:bodyPr/>
          <a:lstStyle/>
          <a:p>
            <a:fld id="{DCA2F642-2A74-4B87-AD5F-8ED13A096E6E}" type="datetimeFigureOut">
              <a:rPr lang="fr-FR" smtClean="0"/>
              <a:t>27/05/2024</a:t>
            </a:fld>
            <a:endParaRPr lang="fr-FR"/>
          </a:p>
        </p:txBody>
      </p:sp>
      <p:sp>
        <p:nvSpPr>
          <p:cNvPr id="6" name="Espace réservé du pied de page 5">
            <a:extLst>
              <a:ext uri="{FF2B5EF4-FFF2-40B4-BE49-F238E27FC236}">
                <a16:creationId xmlns:a16="http://schemas.microsoft.com/office/drawing/2014/main" id="{B2C261B8-DE76-C757-DE36-7C642C2822ED}"/>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FF80F432-73BB-CE12-0A7D-DAF33C00F667}"/>
              </a:ext>
            </a:extLst>
          </p:cNvPr>
          <p:cNvSpPr>
            <a:spLocks noGrp="1"/>
          </p:cNvSpPr>
          <p:nvPr>
            <p:ph type="sldNum" sz="quarter" idx="12"/>
          </p:nvPr>
        </p:nvSpPr>
        <p:spPr/>
        <p:txBody>
          <a:bodyPr/>
          <a:lstStyle/>
          <a:p>
            <a:fld id="{5178B13C-0ED4-49FE-8418-234872BCE2DD}" type="slidenum">
              <a:rPr lang="fr-FR" smtClean="0"/>
              <a:t>‹#›</a:t>
            </a:fld>
            <a:endParaRPr lang="fr-FR"/>
          </a:p>
        </p:txBody>
      </p:sp>
    </p:spTree>
    <p:extLst>
      <p:ext uri="{BB962C8B-B14F-4D97-AF65-F5344CB8AC3E}">
        <p14:creationId xmlns:p14="http://schemas.microsoft.com/office/powerpoint/2010/main" val="13225911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ULL">
    <p:spTree>
      <p:nvGrpSpPr>
        <p:cNvPr id="1" name=""/>
        <p:cNvGrpSpPr/>
        <p:nvPr/>
      </p:nvGrpSpPr>
      <p:grpSpPr>
        <a:xfrm>
          <a:off x="0" y="0"/>
          <a:ext cx="0" cy="0"/>
          <a:chOff x="0" y="0"/>
          <a:chExt cx="0" cy="0"/>
        </a:xfrm>
      </p:grpSpPr>
    </p:spTree>
  </p:cSld>
  <p:clrMapOvr>
    <a:masterClrMapping/>
  </p:clrMapOvr>
  <p:transition>
    <p:random/>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688288D-6688-8784-6177-A7147C2E4D9E}"/>
              </a:ext>
            </a:extLst>
          </p:cNvPr>
          <p:cNvSpPr>
            <a:spLocks noGrp="1"/>
          </p:cNvSpPr>
          <p:nvPr>
            <p:ph type="title"/>
          </p:nvPr>
        </p:nvSpPr>
        <p:spPr>
          <a:xfrm>
            <a:off x="1679796" y="914400"/>
            <a:ext cx="7865498" cy="3200400"/>
          </a:xfrm>
        </p:spPr>
        <p:txBody>
          <a:bodyPr anchor="b"/>
          <a:lstStyle>
            <a:lvl1pPr>
              <a:defRPr sz="6400"/>
            </a:lvl1pPr>
          </a:lstStyle>
          <a:p>
            <a:r>
              <a:rPr lang="fr-FR"/>
              <a:t>Modifiez le style du titre</a:t>
            </a:r>
          </a:p>
        </p:txBody>
      </p:sp>
      <p:sp>
        <p:nvSpPr>
          <p:cNvPr id="3" name="Espace réservé pour une image  2">
            <a:extLst>
              <a:ext uri="{FF2B5EF4-FFF2-40B4-BE49-F238E27FC236}">
                <a16:creationId xmlns:a16="http://schemas.microsoft.com/office/drawing/2014/main" id="{F1BD79D0-2AF6-1923-0BAF-CE547BD9D2AC}"/>
              </a:ext>
            </a:extLst>
          </p:cNvPr>
          <p:cNvSpPr>
            <a:spLocks noGrp="1"/>
          </p:cNvSpPr>
          <p:nvPr>
            <p:ph type="pic" idx="1"/>
          </p:nvPr>
        </p:nvSpPr>
        <p:spPr>
          <a:xfrm>
            <a:off x="10367726" y="1974851"/>
            <a:ext cx="12346007" cy="9747250"/>
          </a:xfrm>
        </p:spPr>
        <p:txBody>
          <a:bodyPr/>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endParaRPr lang="fr-FR"/>
          </a:p>
        </p:txBody>
      </p:sp>
      <p:sp>
        <p:nvSpPr>
          <p:cNvPr id="4" name="Espace réservé du texte 3">
            <a:extLst>
              <a:ext uri="{FF2B5EF4-FFF2-40B4-BE49-F238E27FC236}">
                <a16:creationId xmlns:a16="http://schemas.microsoft.com/office/drawing/2014/main" id="{62D73A1E-304E-0287-04B1-658DC58C2D61}"/>
              </a:ext>
            </a:extLst>
          </p:cNvPr>
          <p:cNvSpPr>
            <a:spLocks noGrp="1"/>
          </p:cNvSpPr>
          <p:nvPr>
            <p:ph type="body" sz="half" idx="2"/>
          </p:nvPr>
        </p:nvSpPr>
        <p:spPr>
          <a:xfrm>
            <a:off x="1679796" y="4114800"/>
            <a:ext cx="7865498"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2A4BE8FB-9A52-100F-5308-9047D4269773}"/>
              </a:ext>
            </a:extLst>
          </p:cNvPr>
          <p:cNvSpPr>
            <a:spLocks noGrp="1"/>
          </p:cNvSpPr>
          <p:nvPr>
            <p:ph type="dt" sz="half" idx="10"/>
          </p:nvPr>
        </p:nvSpPr>
        <p:spPr/>
        <p:txBody>
          <a:bodyPr/>
          <a:lstStyle/>
          <a:p>
            <a:fld id="{DCA2F642-2A74-4B87-AD5F-8ED13A096E6E}" type="datetimeFigureOut">
              <a:rPr lang="fr-FR" smtClean="0"/>
              <a:t>27/05/2024</a:t>
            </a:fld>
            <a:endParaRPr lang="fr-FR"/>
          </a:p>
        </p:txBody>
      </p:sp>
      <p:sp>
        <p:nvSpPr>
          <p:cNvPr id="6" name="Espace réservé du pied de page 5">
            <a:extLst>
              <a:ext uri="{FF2B5EF4-FFF2-40B4-BE49-F238E27FC236}">
                <a16:creationId xmlns:a16="http://schemas.microsoft.com/office/drawing/2014/main" id="{CC507EE8-DB3C-1E96-6489-744CC1108D32}"/>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FF54E754-45C0-0FAC-3C99-A706183849F9}"/>
              </a:ext>
            </a:extLst>
          </p:cNvPr>
          <p:cNvSpPr>
            <a:spLocks noGrp="1"/>
          </p:cNvSpPr>
          <p:nvPr>
            <p:ph type="sldNum" sz="quarter" idx="12"/>
          </p:nvPr>
        </p:nvSpPr>
        <p:spPr/>
        <p:txBody>
          <a:bodyPr/>
          <a:lstStyle/>
          <a:p>
            <a:fld id="{5178B13C-0ED4-49FE-8418-234872BCE2DD}" type="slidenum">
              <a:rPr lang="fr-FR" smtClean="0"/>
              <a:t>‹#›</a:t>
            </a:fld>
            <a:endParaRPr lang="fr-FR"/>
          </a:p>
        </p:txBody>
      </p:sp>
    </p:spTree>
    <p:extLst>
      <p:ext uri="{BB962C8B-B14F-4D97-AF65-F5344CB8AC3E}">
        <p14:creationId xmlns:p14="http://schemas.microsoft.com/office/powerpoint/2010/main" val="382060348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321CBB4-C37D-1B8F-16A3-20AF5BCC1E73}"/>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EFBB4EC9-3433-43AE-5FBE-96179DA5E47F}"/>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41EDA9CE-23CB-FF69-3E3A-2371B586836C}"/>
              </a:ext>
            </a:extLst>
          </p:cNvPr>
          <p:cNvSpPr>
            <a:spLocks noGrp="1"/>
          </p:cNvSpPr>
          <p:nvPr>
            <p:ph type="dt" sz="half" idx="10"/>
          </p:nvPr>
        </p:nvSpPr>
        <p:spPr/>
        <p:txBody>
          <a:bodyPr/>
          <a:lstStyle/>
          <a:p>
            <a:fld id="{DCA2F642-2A74-4B87-AD5F-8ED13A096E6E}" type="datetimeFigureOut">
              <a:rPr lang="fr-FR" smtClean="0"/>
              <a:t>27/05/2024</a:t>
            </a:fld>
            <a:endParaRPr lang="fr-FR"/>
          </a:p>
        </p:txBody>
      </p:sp>
      <p:sp>
        <p:nvSpPr>
          <p:cNvPr id="5" name="Espace réservé du pied de page 4">
            <a:extLst>
              <a:ext uri="{FF2B5EF4-FFF2-40B4-BE49-F238E27FC236}">
                <a16:creationId xmlns:a16="http://schemas.microsoft.com/office/drawing/2014/main" id="{393AD95C-1343-59DD-D4BE-FFF5F7439CD8}"/>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8C0BC936-18EB-EA86-CCD0-BB0F44FA9FDB}"/>
              </a:ext>
            </a:extLst>
          </p:cNvPr>
          <p:cNvSpPr>
            <a:spLocks noGrp="1"/>
          </p:cNvSpPr>
          <p:nvPr>
            <p:ph type="sldNum" sz="quarter" idx="12"/>
          </p:nvPr>
        </p:nvSpPr>
        <p:spPr/>
        <p:txBody>
          <a:bodyPr/>
          <a:lstStyle/>
          <a:p>
            <a:fld id="{5178B13C-0ED4-49FE-8418-234872BCE2DD}" type="slidenum">
              <a:rPr lang="fr-FR" smtClean="0"/>
              <a:t>‹#›</a:t>
            </a:fld>
            <a:endParaRPr lang="fr-FR"/>
          </a:p>
        </p:txBody>
      </p:sp>
    </p:spTree>
    <p:extLst>
      <p:ext uri="{BB962C8B-B14F-4D97-AF65-F5344CB8AC3E}">
        <p14:creationId xmlns:p14="http://schemas.microsoft.com/office/powerpoint/2010/main" val="140296335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F1D3F3B5-3E5D-7994-52A7-AC4969242AC6}"/>
              </a:ext>
            </a:extLst>
          </p:cNvPr>
          <p:cNvSpPr>
            <a:spLocks noGrp="1"/>
          </p:cNvSpPr>
          <p:nvPr>
            <p:ph type="title" orient="vert"/>
          </p:nvPr>
        </p:nvSpPr>
        <p:spPr>
          <a:xfrm>
            <a:off x="17452072" y="730250"/>
            <a:ext cx="5258485" cy="11623676"/>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1BEF5E80-55D1-F98A-FCE5-FE1E4B136901}"/>
              </a:ext>
            </a:extLst>
          </p:cNvPr>
          <p:cNvSpPr>
            <a:spLocks noGrp="1"/>
          </p:cNvSpPr>
          <p:nvPr>
            <p:ph type="body" orient="vert" idx="1"/>
          </p:nvPr>
        </p:nvSpPr>
        <p:spPr>
          <a:xfrm>
            <a:off x="1676618" y="730250"/>
            <a:ext cx="15470614" cy="11623676"/>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13A99C07-B1E9-5785-369A-E7B973E73025}"/>
              </a:ext>
            </a:extLst>
          </p:cNvPr>
          <p:cNvSpPr>
            <a:spLocks noGrp="1"/>
          </p:cNvSpPr>
          <p:nvPr>
            <p:ph type="dt" sz="half" idx="10"/>
          </p:nvPr>
        </p:nvSpPr>
        <p:spPr/>
        <p:txBody>
          <a:bodyPr/>
          <a:lstStyle/>
          <a:p>
            <a:fld id="{DCA2F642-2A74-4B87-AD5F-8ED13A096E6E}" type="datetimeFigureOut">
              <a:rPr lang="fr-FR" smtClean="0"/>
              <a:t>27/05/2024</a:t>
            </a:fld>
            <a:endParaRPr lang="fr-FR"/>
          </a:p>
        </p:txBody>
      </p:sp>
      <p:sp>
        <p:nvSpPr>
          <p:cNvPr id="5" name="Espace réservé du pied de page 4">
            <a:extLst>
              <a:ext uri="{FF2B5EF4-FFF2-40B4-BE49-F238E27FC236}">
                <a16:creationId xmlns:a16="http://schemas.microsoft.com/office/drawing/2014/main" id="{A75FEFB8-CC87-1149-3386-F18733E4A56D}"/>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56084738-3B93-BDDC-0FD9-5291BFEA3A45}"/>
              </a:ext>
            </a:extLst>
          </p:cNvPr>
          <p:cNvSpPr>
            <a:spLocks noGrp="1"/>
          </p:cNvSpPr>
          <p:nvPr>
            <p:ph type="sldNum" sz="quarter" idx="12"/>
          </p:nvPr>
        </p:nvSpPr>
        <p:spPr/>
        <p:txBody>
          <a:bodyPr/>
          <a:lstStyle/>
          <a:p>
            <a:fld id="{5178B13C-0ED4-49FE-8418-234872BCE2DD}" type="slidenum">
              <a:rPr lang="fr-FR" smtClean="0"/>
              <a:t>‹#›</a:t>
            </a:fld>
            <a:endParaRPr lang="fr-FR"/>
          </a:p>
        </p:txBody>
      </p:sp>
    </p:spTree>
    <p:extLst>
      <p:ext uri="{BB962C8B-B14F-4D97-AF65-F5344CB8AC3E}">
        <p14:creationId xmlns:p14="http://schemas.microsoft.com/office/powerpoint/2010/main" val="83246586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_Title Slide">
    <p:bg>
      <p:bgPr>
        <a:solidFill>
          <a:srgbClr val="164194"/>
        </a:solidFill>
        <a:effectLst/>
      </p:bgPr>
    </p: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C54C124A-D389-491D-9F45-681D201636E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7564" y="159076"/>
            <a:ext cx="12488444" cy="2575288"/>
          </a:xfrm>
          <a:prstGeom prst="rect">
            <a:avLst/>
          </a:prstGeom>
        </p:spPr>
      </p:pic>
      <p:pic>
        <p:nvPicPr>
          <p:cNvPr id="3" name="Image 2">
            <a:extLst>
              <a:ext uri="{FF2B5EF4-FFF2-40B4-BE49-F238E27FC236}">
                <a16:creationId xmlns:a16="http://schemas.microsoft.com/office/drawing/2014/main" id="{CB143E86-4183-4654-A1FF-A6C4C87F8988}"/>
              </a:ext>
            </a:extLst>
          </p:cNvPr>
          <p:cNvPicPr>
            <a:picLocks noChangeAspect="1"/>
          </p:cNvPicPr>
          <p:nvPr userDrawn="1"/>
        </p:nvPicPr>
        <p:blipFill>
          <a:blip r:embed="rId3"/>
          <a:stretch>
            <a:fillRect/>
          </a:stretch>
        </p:blipFill>
        <p:spPr>
          <a:xfrm rot="15279980">
            <a:off x="13869935" y="-7772837"/>
            <a:ext cx="17681248" cy="21138954"/>
          </a:xfrm>
          <a:prstGeom prst="rect">
            <a:avLst/>
          </a:prstGeom>
        </p:spPr>
      </p:pic>
      <p:pic>
        <p:nvPicPr>
          <p:cNvPr id="4" name="Image 3">
            <a:extLst>
              <a:ext uri="{FF2B5EF4-FFF2-40B4-BE49-F238E27FC236}">
                <a16:creationId xmlns:a16="http://schemas.microsoft.com/office/drawing/2014/main" id="{3906CCD3-A841-47E4-80CA-431F584B621F}"/>
              </a:ext>
            </a:extLst>
          </p:cNvPr>
          <p:cNvPicPr>
            <a:picLocks noChangeAspect="1"/>
          </p:cNvPicPr>
          <p:nvPr userDrawn="1"/>
        </p:nvPicPr>
        <p:blipFill>
          <a:blip r:embed="rId3"/>
          <a:stretch>
            <a:fillRect/>
          </a:stretch>
        </p:blipFill>
        <p:spPr>
          <a:xfrm rot="21056068" flipH="1">
            <a:off x="-9103502" y="-1790029"/>
            <a:ext cx="18207004" cy="21136202"/>
          </a:xfrm>
          <a:prstGeom prst="rect">
            <a:avLst/>
          </a:prstGeom>
        </p:spPr>
      </p:pic>
      <p:pic>
        <p:nvPicPr>
          <p:cNvPr id="5" name="Image 4">
            <a:extLst>
              <a:ext uri="{FF2B5EF4-FFF2-40B4-BE49-F238E27FC236}">
                <a16:creationId xmlns:a16="http://schemas.microsoft.com/office/drawing/2014/main" id="{1F75B06C-36BB-45D7-ADDC-6EE3CF67388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10800000">
            <a:off x="0" y="11887200"/>
            <a:ext cx="24387175" cy="1828800"/>
          </a:xfrm>
          <a:prstGeom prst="rect">
            <a:avLst/>
          </a:prstGeom>
        </p:spPr>
      </p:pic>
      <p:sp>
        <p:nvSpPr>
          <p:cNvPr id="6" name="Titre 5">
            <a:extLst>
              <a:ext uri="{FF2B5EF4-FFF2-40B4-BE49-F238E27FC236}">
                <a16:creationId xmlns:a16="http://schemas.microsoft.com/office/drawing/2014/main" id="{8005DFFD-326A-4ED1-8A83-3E711F03A58A}"/>
              </a:ext>
            </a:extLst>
          </p:cNvPr>
          <p:cNvSpPr>
            <a:spLocks noGrp="1"/>
          </p:cNvSpPr>
          <p:nvPr>
            <p:ph type="title"/>
          </p:nvPr>
        </p:nvSpPr>
        <p:spPr>
          <a:xfrm>
            <a:off x="1676619" y="5532437"/>
            <a:ext cx="21033938" cy="2651126"/>
          </a:xfrm>
        </p:spPr>
        <p:txBody>
          <a:bodyPr/>
          <a:lstStyle>
            <a:lvl1pPr algn="ctr">
              <a:defRPr>
                <a:solidFill>
                  <a:schemeClr val="bg1"/>
                </a:solidFill>
                <a:latin typeface="Montserrat SemiBold" pitchFamily="2" charset="0"/>
              </a:defRPr>
            </a:lvl1pPr>
          </a:lstStyle>
          <a:p>
            <a:r>
              <a:rPr lang="fr-FR"/>
              <a:t>Modifiez le style du titre</a:t>
            </a:r>
          </a:p>
        </p:txBody>
      </p:sp>
    </p:spTree>
    <p:extLst>
      <p:ext uri="{BB962C8B-B14F-4D97-AF65-F5344CB8AC3E}">
        <p14:creationId xmlns:p14="http://schemas.microsoft.com/office/powerpoint/2010/main" val="48145999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27_Title Slide">
    <p:bg>
      <p:bgPr>
        <a:solidFill>
          <a:srgbClr val="F4F4F4"/>
        </a:solidFill>
        <a:effectLst/>
      </p:bgPr>
    </p:bg>
    <p:spTree>
      <p:nvGrpSpPr>
        <p:cNvPr id="1" name=""/>
        <p:cNvGrpSpPr/>
        <p:nvPr/>
      </p:nvGrpSpPr>
      <p:grpSpPr>
        <a:xfrm>
          <a:off x="0" y="0"/>
          <a:ext cx="0" cy="0"/>
          <a:chOff x="0" y="0"/>
          <a:chExt cx="0" cy="0"/>
        </a:xfrm>
      </p:grpSpPr>
      <p:grpSp>
        <p:nvGrpSpPr>
          <p:cNvPr id="7" name="Group 2">
            <a:extLst>
              <a:ext uri="{FF2B5EF4-FFF2-40B4-BE49-F238E27FC236}">
                <a16:creationId xmlns:a16="http://schemas.microsoft.com/office/drawing/2014/main" id="{AD968A82-CADD-4F4D-A8A0-7F395D6284C2}"/>
              </a:ext>
            </a:extLst>
          </p:cNvPr>
          <p:cNvGrpSpPr/>
          <p:nvPr userDrawn="1"/>
        </p:nvGrpSpPr>
        <p:grpSpPr>
          <a:xfrm>
            <a:off x="0" y="15423"/>
            <a:ext cx="24387175" cy="943790"/>
            <a:chOff x="0" y="0"/>
            <a:chExt cx="12192000" cy="486591"/>
          </a:xfrm>
          <a:solidFill>
            <a:srgbClr val="81C1D3"/>
          </a:solidFill>
        </p:grpSpPr>
        <p:sp>
          <p:nvSpPr>
            <p:cNvPr id="8" name="Rectangle 7">
              <a:extLst>
                <a:ext uri="{FF2B5EF4-FFF2-40B4-BE49-F238E27FC236}">
                  <a16:creationId xmlns:a16="http://schemas.microsoft.com/office/drawing/2014/main" id="{28E35888-DFDC-194E-9444-32F0C7E67ECE}"/>
                </a:ext>
              </a:extLst>
            </p:cNvPr>
            <p:cNvSpPr/>
            <p:nvPr/>
          </p:nvSpPr>
          <p:spPr>
            <a:xfrm>
              <a:off x="0" y="0"/>
              <a:ext cx="12192000" cy="24492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00"/>
            </a:p>
          </p:txBody>
        </p:sp>
        <p:sp>
          <p:nvSpPr>
            <p:cNvPr id="9" name="Rectangle 8">
              <a:extLst>
                <a:ext uri="{FF2B5EF4-FFF2-40B4-BE49-F238E27FC236}">
                  <a16:creationId xmlns:a16="http://schemas.microsoft.com/office/drawing/2014/main" id="{6E75D3B7-3EBE-504B-AEA9-0313B14D34F6}"/>
                </a:ext>
              </a:extLst>
            </p:cNvPr>
            <p:cNvSpPr/>
            <p:nvPr/>
          </p:nvSpPr>
          <p:spPr>
            <a:xfrm>
              <a:off x="0" y="241662"/>
              <a:ext cx="12192000" cy="24492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00"/>
            </a:p>
          </p:txBody>
        </p:sp>
      </p:grpSp>
      <p:sp>
        <p:nvSpPr>
          <p:cNvPr id="10" name="Rectangle 9">
            <a:extLst>
              <a:ext uri="{FF2B5EF4-FFF2-40B4-BE49-F238E27FC236}">
                <a16:creationId xmlns:a16="http://schemas.microsoft.com/office/drawing/2014/main" id="{65364AF2-2244-4F69-897C-4D15B6D716F7}"/>
              </a:ext>
            </a:extLst>
          </p:cNvPr>
          <p:cNvSpPr/>
          <p:nvPr userDrawn="1"/>
        </p:nvSpPr>
        <p:spPr>
          <a:xfrm>
            <a:off x="0" y="11693236"/>
            <a:ext cx="24387175" cy="20227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00"/>
          </a:p>
        </p:txBody>
      </p:sp>
      <p:pic>
        <p:nvPicPr>
          <p:cNvPr id="12" name="Image 11">
            <a:extLst>
              <a:ext uri="{FF2B5EF4-FFF2-40B4-BE49-F238E27FC236}">
                <a16:creationId xmlns:a16="http://schemas.microsoft.com/office/drawing/2014/main" id="{22314A26-CE07-4AE9-9874-305038824F4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8141" y="11918759"/>
            <a:ext cx="7569589" cy="1571718"/>
          </a:xfrm>
          <a:prstGeom prst="rect">
            <a:avLst/>
          </a:prstGeom>
        </p:spPr>
      </p:pic>
    </p:spTree>
    <p:extLst>
      <p:ext uri="{BB962C8B-B14F-4D97-AF65-F5344CB8AC3E}">
        <p14:creationId xmlns:p14="http://schemas.microsoft.com/office/powerpoint/2010/main" val="1586828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Diseño personaliza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5391625-2105-BA04-69DD-ACBF39EA049B}"/>
              </a:ext>
            </a:extLst>
          </p:cNvPr>
          <p:cNvSpPr>
            <a:spLocks noGrp="1"/>
          </p:cNvSpPr>
          <p:nvPr>
            <p:ph type="title"/>
          </p:nvPr>
        </p:nvSpPr>
        <p:spPr/>
        <p:txBody>
          <a:bodyPr/>
          <a:lstStyle/>
          <a:p>
            <a:r>
              <a:rPr lang="es-ES"/>
              <a:t>Haga clic para modificar el estilo de título del patrón</a:t>
            </a:r>
          </a:p>
        </p:txBody>
      </p:sp>
      <p:sp>
        <p:nvSpPr>
          <p:cNvPr id="3" name="Marcador de número de diapositiva 2">
            <a:extLst>
              <a:ext uri="{FF2B5EF4-FFF2-40B4-BE49-F238E27FC236}">
                <a16:creationId xmlns:a16="http://schemas.microsoft.com/office/drawing/2014/main" id="{F3B1E0A6-5D2B-4C99-6ED7-7D8019AAA7F1}"/>
              </a:ext>
            </a:extLst>
          </p:cNvPr>
          <p:cNvSpPr>
            <a:spLocks noGrp="1"/>
          </p:cNvSpPr>
          <p:nvPr>
            <p:ph type="sldNum" sz="quarter" idx="10"/>
          </p:nvPr>
        </p:nvSpPr>
        <p:spPr>
          <a:xfrm>
            <a:off x="1219360" y="11887200"/>
            <a:ext cx="4954428" cy="730250"/>
          </a:xfrm>
          <a:prstGeom prst="rect">
            <a:avLst/>
          </a:prstGeom>
        </p:spPr>
        <p:txBody>
          <a:bodyPr/>
          <a:lstStyle/>
          <a:p>
            <a:fld id="{5452F71B-A09D-430C-AADD-3A4BC47C09FC}" type="slidenum">
              <a:rPr lang="en-US" smtClean="0"/>
              <a:pPr/>
              <a:t>‹#›</a:t>
            </a:fld>
            <a:endParaRPr lang="en-US"/>
          </a:p>
        </p:txBody>
      </p:sp>
      <p:sp>
        <p:nvSpPr>
          <p:cNvPr id="4" name="Rectángulo 3">
            <a:extLst>
              <a:ext uri="{FF2B5EF4-FFF2-40B4-BE49-F238E27FC236}">
                <a16:creationId xmlns:a16="http://schemas.microsoft.com/office/drawing/2014/main" id="{07F7FCB1-5C92-86C2-CA7D-58A08505E562}"/>
              </a:ext>
            </a:extLst>
          </p:cNvPr>
          <p:cNvSpPr/>
          <p:nvPr userDrawn="1"/>
        </p:nvSpPr>
        <p:spPr>
          <a:xfrm>
            <a:off x="0" y="0"/>
            <a:ext cx="24387175" cy="13716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182901496"/>
      </p:ext>
    </p:extLst>
  </p:cSld>
  <p:clrMapOvr>
    <a:masterClrMapping/>
  </p:clrMapOvr>
  <p:transition>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ítol">
    <p:spTree>
      <p:nvGrpSpPr>
        <p:cNvPr id="1" name=""/>
        <p:cNvGrpSpPr/>
        <p:nvPr/>
      </p:nvGrpSpPr>
      <p:grpSpPr>
        <a:xfrm>
          <a:off x="0" y="0"/>
          <a:ext cx="0" cy="0"/>
          <a:chOff x="0" y="0"/>
          <a:chExt cx="0" cy="0"/>
        </a:xfrm>
      </p:grpSpPr>
      <p:sp>
        <p:nvSpPr>
          <p:cNvPr id="2" name="Títol 1"/>
          <p:cNvSpPr>
            <a:spLocks noGrp="1"/>
          </p:cNvSpPr>
          <p:nvPr>
            <p:ph type="title"/>
          </p:nvPr>
        </p:nvSpPr>
        <p:spPr/>
        <p:txBody>
          <a:bodyPr/>
          <a:lstStyle>
            <a:lvl1pPr>
              <a:defRPr>
                <a:solidFill>
                  <a:schemeClr val="accent6"/>
                </a:solidFill>
              </a:defRPr>
            </a:lvl1pPr>
          </a:lstStyle>
          <a:p>
            <a:r>
              <a:rPr lang="ca-ES" dirty="0"/>
              <a:t>Feu clic aquí per editar l'estil</a:t>
            </a:r>
          </a:p>
        </p:txBody>
      </p:sp>
      <p:sp>
        <p:nvSpPr>
          <p:cNvPr id="3" name="Contenidor de número de diapositiva 5">
            <a:extLst>
              <a:ext uri="{FF2B5EF4-FFF2-40B4-BE49-F238E27FC236}">
                <a16:creationId xmlns:a16="http://schemas.microsoft.com/office/drawing/2014/main" id="{609E2EB4-B139-93A7-0AEB-5B3A0A94D3C5}"/>
              </a:ext>
            </a:extLst>
          </p:cNvPr>
          <p:cNvSpPr>
            <a:spLocks noGrp="1"/>
          </p:cNvSpPr>
          <p:nvPr>
            <p:ph type="sldNum" sz="quarter" idx="10"/>
          </p:nvPr>
        </p:nvSpPr>
        <p:spPr>
          <a:xfrm>
            <a:off x="1219359" y="12752635"/>
            <a:ext cx="4954428" cy="730250"/>
          </a:xfrm>
          <a:prstGeom prst="rect">
            <a:avLst/>
          </a:prstGeom>
        </p:spPr>
        <p:txBody>
          <a:bodyPr/>
          <a:lstStyle>
            <a:lvl1pPr>
              <a:defRPr/>
            </a:lvl1pPr>
          </a:lstStyle>
          <a:p>
            <a:fld id="{A0726A9D-2FE3-4766-91A9-5F37B1362719}" type="slidenum">
              <a:rPr lang="ca-ES" altLang="en-US"/>
              <a:pPr/>
              <a:t>‹#›</a:t>
            </a:fld>
            <a:endParaRPr lang="ca-ES" altLang="en-US"/>
          </a:p>
        </p:txBody>
      </p:sp>
    </p:spTree>
    <p:extLst>
      <p:ext uri="{BB962C8B-B14F-4D97-AF65-F5344CB8AC3E}">
        <p14:creationId xmlns:p14="http://schemas.microsoft.com/office/powerpoint/2010/main" val="6097644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ítol i objectes">
    <p:spTree>
      <p:nvGrpSpPr>
        <p:cNvPr id="1" name=""/>
        <p:cNvGrpSpPr/>
        <p:nvPr/>
      </p:nvGrpSpPr>
      <p:grpSpPr>
        <a:xfrm>
          <a:off x="0" y="0"/>
          <a:ext cx="0" cy="0"/>
          <a:chOff x="0" y="0"/>
          <a:chExt cx="0" cy="0"/>
        </a:xfrm>
      </p:grpSpPr>
      <p:sp>
        <p:nvSpPr>
          <p:cNvPr id="2" name="Títol 1"/>
          <p:cNvSpPr>
            <a:spLocks noGrp="1"/>
          </p:cNvSpPr>
          <p:nvPr>
            <p:ph type="title"/>
          </p:nvPr>
        </p:nvSpPr>
        <p:spPr/>
        <p:txBody>
          <a:bodyPr/>
          <a:lstStyle>
            <a:lvl1pPr>
              <a:defRPr>
                <a:solidFill>
                  <a:schemeClr val="accent6"/>
                </a:solidFill>
              </a:defRPr>
            </a:lvl1pPr>
          </a:lstStyle>
          <a:p>
            <a:r>
              <a:rPr lang="ca-ES" dirty="0"/>
              <a:t>Feu clic aquí per editar l'estil</a:t>
            </a:r>
          </a:p>
        </p:txBody>
      </p:sp>
      <p:sp>
        <p:nvSpPr>
          <p:cNvPr id="3" name="Contenidor de contingut 2"/>
          <p:cNvSpPr>
            <a:spLocks noGrp="1"/>
          </p:cNvSpPr>
          <p:nvPr>
            <p:ph idx="1"/>
          </p:nvPr>
        </p:nvSpPr>
        <p:spPr>
          <a:xfrm>
            <a:off x="950525" y="4118402"/>
            <a:ext cx="22573797" cy="7348112"/>
          </a:xfrm>
        </p:spPr>
        <p:txBody>
          <a:bodyPr/>
          <a:lstStyle/>
          <a:p>
            <a:pPr lvl="0"/>
            <a:r>
              <a:rPr lang="ca-ES" dirty="0"/>
              <a:t>Feu clic aquí per editar estils</a:t>
            </a:r>
          </a:p>
          <a:p>
            <a:pPr lvl="1"/>
            <a:r>
              <a:rPr lang="ca-ES" dirty="0"/>
              <a:t>Segon nivell</a:t>
            </a:r>
          </a:p>
          <a:p>
            <a:pPr lvl="2"/>
            <a:r>
              <a:rPr lang="ca-ES" dirty="0"/>
              <a:t>Tercer nivell</a:t>
            </a:r>
          </a:p>
          <a:p>
            <a:pPr lvl="3"/>
            <a:r>
              <a:rPr lang="ca-ES" dirty="0"/>
              <a:t>Quart nivell</a:t>
            </a:r>
          </a:p>
          <a:p>
            <a:pPr lvl="4"/>
            <a:r>
              <a:rPr lang="ca-ES" dirty="0"/>
              <a:t>Cinquè nivell</a:t>
            </a:r>
          </a:p>
        </p:txBody>
      </p:sp>
      <p:sp>
        <p:nvSpPr>
          <p:cNvPr id="5" name="Contenidor de text 4"/>
          <p:cNvSpPr>
            <a:spLocks noGrp="1"/>
          </p:cNvSpPr>
          <p:nvPr>
            <p:ph type="body" sz="quarter" idx="13"/>
          </p:nvPr>
        </p:nvSpPr>
        <p:spPr>
          <a:xfrm>
            <a:off x="950522" y="2536826"/>
            <a:ext cx="22860576" cy="856800"/>
          </a:xfrm>
        </p:spPr>
        <p:txBody>
          <a:bodyPr>
            <a:normAutofit/>
          </a:bodyPr>
          <a:lstStyle>
            <a:lvl1pPr marL="0" indent="0">
              <a:buFontTx/>
              <a:buNone/>
              <a:defRPr sz="4400" b="1"/>
            </a:lvl1pPr>
          </a:lstStyle>
          <a:p>
            <a:pPr lvl="0"/>
            <a:r>
              <a:rPr lang="ca-ES" dirty="0"/>
              <a:t>Feu clic aquí per editar estils</a:t>
            </a:r>
          </a:p>
        </p:txBody>
      </p:sp>
    </p:spTree>
    <p:extLst>
      <p:ext uri="{BB962C8B-B14F-4D97-AF65-F5344CB8AC3E}">
        <p14:creationId xmlns:p14="http://schemas.microsoft.com/office/powerpoint/2010/main" val="23926259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Presentació personalitzada">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E8A9E65-34A2-1894-BA2D-659C1C8B8323}"/>
              </a:ext>
            </a:extLst>
          </p:cNvPr>
          <p:cNvSpPr/>
          <p:nvPr userDrawn="1"/>
        </p:nvSpPr>
        <p:spPr>
          <a:xfrm>
            <a:off x="670014" y="8674100"/>
            <a:ext cx="23717162" cy="50419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a-ES" sz="8600"/>
          </a:p>
        </p:txBody>
      </p:sp>
    </p:spTree>
    <p:extLst>
      <p:ext uri="{BB962C8B-B14F-4D97-AF65-F5344CB8AC3E}">
        <p14:creationId xmlns:p14="http://schemas.microsoft.com/office/powerpoint/2010/main" val="26561273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2_Diseño personaliza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3DC7D65-BC77-21E5-3D0F-649CD7D0E83E}"/>
              </a:ext>
            </a:extLst>
          </p:cNvPr>
          <p:cNvSpPr>
            <a:spLocks noGrp="1"/>
          </p:cNvSpPr>
          <p:nvPr>
            <p:ph type="title"/>
          </p:nvPr>
        </p:nvSpPr>
        <p:spPr/>
        <p:txBody>
          <a:bodyPr>
            <a:normAutofit/>
          </a:bodyPr>
          <a:lstStyle>
            <a:lvl1pPr algn="l">
              <a:defRPr sz="4400" b="1"/>
            </a:lvl1pPr>
          </a:lstStyle>
          <a:p>
            <a:r>
              <a:rPr lang="es-ES" dirty="0"/>
              <a:t>Haga clic para modificar el estilo de título del patrón</a:t>
            </a:r>
          </a:p>
        </p:txBody>
      </p:sp>
      <p:sp>
        <p:nvSpPr>
          <p:cNvPr id="3" name="Contenidor de contingut 2">
            <a:extLst>
              <a:ext uri="{FF2B5EF4-FFF2-40B4-BE49-F238E27FC236}">
                <a16:creationId xmlns:a16="http://schemas.microsoft.com/office/drawing/2014/main" id="{AF6F9BF4-C63A-571C-7340-1E813B2C7FA6}"/>
              </a:ext>
            </a:extLst>
          </p:cNvPr>
          <p:cNvSpPr>
            <a:spLocks noGrp="1"/>
          </p:cNvSpPr>
          <p:nvPr>
            <p:ph idx="1" hasCustomPrompt="1"/>
          </p:nvPr>
        </p:nvSpPr>
        <p:spPr>
          <a:xfrm>
            <a:off x="950525" y="4118402"/>
            <a:ext cx="22573797" cy="7348112"/>
          </a:xfrm>
        </p:spPr>
        <p:txBody>
          <a:bodyPr/>
          <a:lstStyle>
            <a:lvl1pPr>
              <a:defRPr sz="3600"/>
            </a:lvl1pPr>
            <a:lvl2pPr>
              <a:defRPr sz="2800"/>
            </a:lvl2pPr>
            <a:lvl3pPr>
              <a:defRPr sz="2000"/>
            </a:lvl3pPr>
          </a:lstStyle>
          <a:p>
            <a:pPr lvl="0"/>
            <a:r>
              <a:rPr lang="ca-ES" dirty="0"/>
              <a:t>Feu clic aquí per editar estils</a:t>
            </a:r>
          </a:p>
          <a:p>
            <a:pPr lvl="1"/>
            <a:r>
              <a:rPr lang="ca-ES" dirty="0"/>
              <a:t>Segon nivell</a:t>
            </a:r>
          </a:p>
          <a:p>
            <a:pPr lvl="2"/>
            <a:r>
              <a:rPr lang="ca-ES" dirty="0"/>
              <a:t>Tercer nivell</a:t>
            </a:r>
          </a:p>
        </p:txBody>
      </p:sp>
    </p:spTree>
    <p:extLst>
      <p:ext uri="{BB962C8B-B14F-4D97-AF65-F5344CB8AC3E}">
        <p14:creationId xmlns:p14="http://schemas.microsoft.com/office/powerpoint/2010/main" val="2215723200"/>
      </p:ext>
    </p:extLst>
  </p:cSld>
  <p:clrMapOvr>
    <a:masterClrMapping/>
  </p:clrMapOvr>
  <p:transition>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18" Type="http://schemas.openxmlformats.org/officeDocument/2006/relationships/slideLayout" Target="../slideLayouts/slideLayout28.xml"/><Relationship Id="rId3" Type="http://schemas.openxmlformats.org/officeDocument/2006/relationships/slideLayout" Target="../slideLayouts/slideLayout13.xml"/><Relationship Id="rId21" Type="http://schemas.openxmlformats.org/officeDocument/2006/relationships/slideLayout" Target="../slideLayouts/slideLayout31.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17" Type="http://schemas.openxmlformats.org/officeDocument/2006/relationships/slideLayout" Target="../slideLayouts/slideLayout27.xml"/><Relationship Id="rId2" Type="http://schemas.openxmlformats.org/officeDocument/2006/relationships/slideLayout" Target="../slideLayouts/slideLayout12.xml"/><Relationship Id="rId16" Type="http://schemas.openxmlformats.org/officeDocument/2006/relationships/slideLayout" Target="../slideLayouts/slideLayout26.xml"/><Relationship Id="rId20" Type="http://schemas.openxmlformats.org/officeDocument/2006/relationships/slideLayout" Target="../slideLayouts/slideLayout30.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5" Type="http://schemas.openxmlformats.org/officeDocument/2006/relationships/slideLayout" Target="../slideLayouts/slideLayout25.xml"/><Relationship Id="rId23" Type="http://schemas.openxmlformats.org/officeDocument/2006/relationships/image" Target="../media/image2.png"/><Relationship Id="rId10" Type="http://schemas.openxmlformats.org/officeDocument/2006/relationships/slideLayout" Target="../slideLayouts/slideLayout20.xml"/><Relationship Id="rId19" Type="http://schemas.openxmlformats.org/officeDocument/2006/relationships/slideLayout" Target="../slideLayouts/slideLayout29.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slideLayout" Target="../slideLayouts/slideLayout24.xml"/><Relationship Id="rId2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19359" y="549276"/>
            <a:ext cx="21948458" cy="2286000"/>
          </a:xfrm>
          <a:prstGeom prst="rect">
            <a:avLst/>
          </a:prstGeom>
        </p:spPr>
        <p:txBody>
          <a:bodyPr vert="horz" lIns="217728" tIns="108864" rIns="217728" bIns="108864" rtlCol="0" anchor="ctr">
            <a:normAutofit/>
          </a:bodyPr>
          <a:lstStyle/>
          <a:p>
            <a:r>
              <a:rPr lang="en-US"/>
              <a:t>Click to edit Master title style</a:t>
            </a:r>
          </a:p>
        </p:txBody>
      </p:sp>
      <p:sp>
        <p:nvSpPr>
          <p:cNvPr id="3" name="Text Placeholder 2"/>
          <p:cNvSpPr>
            <a:spLocks noGrp="1"/>
          </p:cNvSpPr>
          <p:nvPr>
            <p:ph type="body" idx="1"/>
          </p:nvPr>
        </p:nvSpPr>
        <p:spPr>
          <a:xfrm>
            <a:off x="1219359" y="3200401"/>
            <a:ext cx="21948458" cy="8077199"/>
          </a:xfrm>
          <a:prstGeom prst="rect">
            <a:avLst/>
          </a:prstGeom>
        </p:spPr>
        <p:txBody>
          <a:bodyPr vert="horz" lIns="217728" tIns="108864" rIns="217728" bIns="10886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Imagen 6">
            <a:extLst>
              <a:ext uri="{FF2B5EF4-FFF2-40B4-BE49-F238E27FC236}">
                <a16:creationId xmlns:a16="http://schemas.microsoft.com/office/drawing/2014/main" id="{9BF35BBD-EBDA-5D41-5310-17A397232B61}"/>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5179040" y="12307959"/>
            <a:ext cx="8638434" cy="1010737"/>
          </a:xfrm>
          <a:prstGeom prst="rect">
            <a:avLst/>
          </a:prstGeom>
        </p:spPr>
      </p:pic>
    </p:spTree>
  </p:cSld>
  <p:clrMap bg1="lt1" tx1="dk1" bg2="lt2" tx2="dk2" accent1="accent1" accent2="accent2" accent3="accent3" accent4="accent4" accent5="accent5" accent6="accent6" hlink="hlink" folHlink="folHlink"/>
  <p:sldLayoutIdLst>
    <p:sldLayoutId id="2147483650" r:id="rId1"/>
    <p:sldLayoutId id="2147483684" r:id="rId2"/>
    <p:sldLayoutId id="2147483685" r:id="rId3"/>
    <p:sldLayoutId id="2147483651" r:id="rId4"/>
    <p:sldLayoutId id="2147483687" r:id="rId5"/>
    <p:sldLayoutId id="2147483724" r:id="rId6"/>
    <p:sldLayoutId id="2147483725" r:id="rId7"/>
    <p:sldLayoutId id="2147483726" r:id="rId8"/>
    <p:sldLayoutId id="2147483727" r:id="rId9"/>
    <p:sldLayoutId id="2147483728" r:id="rId10"/>
  </p:sldLayoutIdLst>
  <p:transition>
    <p:random/>
  </p:transition>
  <p:hf hdr="0" dt="0"/>
  <p:txStyles>
    <p:titleStyle>
      <a:lvl1pPr algn="l" defTabSz="2177278" rtl="0" eaLnBrk="1" latinLnBrk="0" hangingPunct="1">
        <a:spcBef>
          <a:spcPct val="0"/>
        </a:spcBef>
        <a:buNone/>
        <a:defRPr sz="5000" b="1" kern="1200">
          <a:solidFill>
            <a:schemeClr val="tx1"/>
          </a:solidFill>
          <a:latin typeface="Arial" panose="020B0604020202020204" pitchFamily="34" charset="0"/>
          <a:ea typeface="+mj-ea"/>
          <a:cs typeface="Arial" panose="020B0604020202020204" pitchFamily="34" charset="0"/>
        </a:defRPr>
      </a:lvl1pPr>
    </p:titleStyle>
    <p:bodyStyle>
      <a:lvl1pPr marL="816479" indent="-816479" algn="l" defTabSz="2177278" rtl="0" eaLnBrk="1" latinLnBrk="0" hangingPunct="1">
        <a:spcBef>
          <a:spcPct val="20000"/>
        </a:spcBef>
        <a:buFont typeface="Arial" pitchFamily="34" charset="0"/>
        <a:buChar char="•"/>
        <a:defRPr sz="7600" kern="1200">
          <a:solidFill>
            <a:schemeClr val="tx1"/>
          </a:solidFill>
          <a:latin typeface="Arial" panose="020B0604020202020204" pitchFamily="34" charset="0"/>
          <a:ea typeface="+mn-ea"/>
          <a:cs typeface="Arial" panose="020B0604020202020204" pitchFamily="34" charset="0"/>
        </a:defRPr>
      </a:lvl1pPr>
      <a:lvl2pPr marL="1769038" indent="-680399" algn="l" defTabSz="2177278" rtl="0" eaLnBrk="1" latinLnBrk="0" hangingPunct="1">
        <a:spcBef>
          <a:spcPct val="20000"/>
        </a:spcBef>
        <a:buFont typeface="Arial" pitchFamily="34" charset="0"/>
        <a:buChar char="–"/>
        <a:defRPr sz="6700" kern="1200">
          <a:solidFill>
            <a:schemeClr val="tx1"/>
          </a:solidFill>
          <a:latin typeface="Arial" panose="020B0604020202020204" pitchFamily="34" charset="0"/>
          <a:ea typeface="+mn-ea"/>
          <a:cs typeface="Arial" panose="020B0604020202020204" pitchFamily="34" charset="0"/>
        </a:defRPr>
      </a:lvl2pPr>
      <a:lvl3pPr marL="2721597" indent="-544319" algn="l" defTabSz="2177278" rtl="0" eaLnBrk="1" latinLnBrk="0" hangingPunct="1">
        <a:spcBef>
          <a:spcPct val="20000"/>
        </a:spcBef>
        <a:buFont typeface="Arial" pitchFamily="34" charset="0"/>
        <a:buChar char="•"/>
        <a:defRPr sz="5700" kern="1200">
          <a:solidFill>
            <a:schemeClr val="tx1"/>
          </a:solidFill>
          <a:latin typeface="Arial" panose="020B0604020202020204" pitchFamily="34" charset="0"/>
          <a:ea typeface="+mn-ea"/>
          <a:cs typeface="Arial" panose="020B0604020202020204" pitchFamily="34" charset="0"/>
        </a:defRPr>
      </a:lvl3pPr>
      <a:lvl4pPr marL="3810236" indent="-544319" algn="l" defTabSz="2177278" rtl="0" eaLnBrk="1" latinLnBrk="0" hangingPunct="1">
        <a:spcBef>
          <a:spcPct val="20000"/>
        </a:spcBef>
        <a:buFont typeface="Arial" pitchFamily="34" charset="0"/>
        <a:buChar char="–"/>
        <a:defRPr sz="4800" kern="1200">
          <a:solidFill>
            <a:schemeClr val="tx1"/>
          </a:solidFill>
          <a:latin typeface="Arial" panose="020B0604020202020204" pitchFamily="34" charset="0"/>
          <a:ea typeface="+mn-ea"/>
          <a:cs typeface="Arial" panose="020B0604020202020204" pitchFamily="34" charset="0"/>
        </a:defRPr>
      </a:lvl4pPr>
      <a:lvl5pPr marL="4898875" indent="-544319" algn="l" defTabSz="2177278" rtl="0" eaLnBrk="1" latinLnBrk="0" hangingPunct="1">
        <a:spcBef>
          <a:spcPct val="20000"/>
        </a:spcBef>
        <a:buFont typeface="Arial" pitchFamily="34" charset="0"/>
        <a:buChar char="»"/>
        <a:defRPr sz="4800" kern="1200">
          <a:solidFill>
            <a:schemeClr val="tx1"/>
          </a:solidFill>
          <a:latin typeface="Arial" panose="020B0604020202020204" pitchFamily="34" charset="0"/>
          <a:ea typeface="+mn-ea"/>
          <a:cs typeface="Arial" panose="020B0604020202020204" pitchFamily="34" charset="0"/>
        </a:defRPr>
      </a:lvl5pPr>
      <a:lvl6pPr marL="5987514" indent="-544319" algn="l" defTabSz="2177278" rtl="0" eaLnBrk="1" latinLnBrk="0" hangingPunct="1">
        <a:spcBef>
          <a:spcPct val="20000"/>
        </a:spcBef>
        <a:buFont typeface="Arial" pitchFamily="34" charset="0"/>
        <a:buChar char="•"/>
        <a:defRPr sz="4800" kern="1200">
          <a:solidFill>
            <a:schemeClr val="tx1"/>
          </a:solidFill>
          <a:latin typeface="+mn-lt"/>
          <a:ea typeface="+mn-ea"/>
          <a:cs typeface="+mn-cs"/>
        </a:defRPr>
      </a:lvl6pPr>
      <a:lvl7pPr marL="7076153" indent="-544319" algn="l" defTabSz="2177278" rtl="0" eaLnBrk="1" latinLnBrk="0" hangingPunct="1">
        <a:spcBef>
          <a:spcPct val="20000"/>
        </a:spcBef>
        <a:buFont typeface="Arial" pitchFamily="34" charset="0"/>
        <a:buChar char="•"/>
        <a:defRPr sz="4800" kern="1200">
          <a:solidFill>
            <a:schemeClr val="tx1"/>
          </a:solidFill>
          <a:latin typeface="+mn-lt"/>
          <a:ea typeface="+mn-ea"/>
          <a:cs typeface="+mn-cs"/>
        </a:defRPr>
      </a:lvl7pPr>
      <a:lvl8pPr marL="8164792" indent="-544319" algn="l" defTabSz="2177278" rtl="0" eaLnBrk="1" latinLnBrk="0" hangingPunct="1">
        <a:spcBef>
          <a:spcPct val="20000"/>
        </a:spcBef>
        <a:buFont typeface="Arial" pitchFamily="34" charset="0"/>
        <a:buChar char="•"/>
        <a:defRPr sz="4800" kern="1200">
          <a:solidFill>
            <a:schemeClr val="tx1"/>
          </a:solidFill>
          <a:latin typeface="+mn-lt"/>
          <a:ea typeface="+mn-ea"/>
          <a:cs typeface="+mn-cs"/>
        </a:defRPr>
      </a:lvl8pPr>
      <a:lvl9pPr marL="9253431" indent="-544319" algn="l" defTabSz="2177278" rtl="0" eaLnBrk="1" latinLnBrk="0" hangingPunct="1">
        <a:spcBef>
          <a:spcPct val="20000"/>
        </a:spcBef>
        <a:buFont typeface="Arial" pitchFamily="34" charset="0"/>
        <a:buChar char="•"/>
        <a:defRPr sz="4800" kern="1200">
          <a:solidFill>
            <a:schemeClr val="tx1"/>
          </a:solidFill>
          <a:latin typeface="+mn-lt"/>
          <a:ea typeface="+mn-ea"/>
          <a:cs typeface="+mn-cs"/>
        </a:defRPr>
      </a:lvl9pPr>
    </p:bodyStyle>
    <p:otherStyle>
      <a:defPPr>
        <a:defRPr lang="en-US"/>
      </a:defPPr>
      <a:lvl1pPr marL="0" algn="l" defTabSz="2177278" rtl="0" eaLnBrk="1" latinLnBrk="0" hangingPunct="1">
        <a:defRPr sz="4300" kern="1200">
          <a:solidFill>
            <a:schemeClr val="tx1"/>
          </a:solidFill>
          <a:latin typeface="+mn-lt"/>
          <a:ea typeface="+mn-ea"/>
          <a:cs typeface="+mn-cs"/>
        </a:defRPr>
      </a:lvl1pPr>
      <a:lvl2pPr marL="1088639" algn="l" defTabSz="2177278" rtl="0" eaLnBrk="1" latinLnBrk="0" hangingPunct="1">
        <a:defRPr sz="4300" kern="1200">
          <a:solidFill>
            <a:schemeClr val="tx1"/>
          </a:solidFill>
          <a:latin typeface="+mn-lt"/>
          <a:ea typeface="+mn-ea"/>
          <a:cs typeface="+mn-cs"/>
        </a:defRPr>
      </a:lvl2pPr>
      <a:lvl3pPr marL="2177278" algn="l" defTabSz="2177278" rtl="0" eaLnBrk="1" latinLnBrk="0" hangingPunct="1">
        <a:defRPr sz="4300" kern="1200">
          <a:solidFill>
            <a:schemeClr val="tx1"/>
          </a:solidFill>
          <a:latin typeface="+mn-lt"/>
          <a:ea typeface="+mn-ea"/>
          <a:cs typeface="+mn-cs"/>
        </a:defRPr>
      </a:lvl3pPr>
      <a:lvl4pPr marL="3265917" algn="l" defTabSz="2177278" rtl="0" eaLnBrk="1" latinLnBrk="0" hangingPunct="1">
        <a:defRPr sz="4300" kern="1200">
          <a:solidFill>
            <a:schemeClr val="tx1"/>
          </a:solidFill>
          <a:latin typeface="+mn-lt"/>
          <a:ea typeface="+mn-ea"/>
          <a:cs typeface="+mn-cs"/>
        </a:defRPr>
      </a:lvl4pPr>
      <a:lvl5pPr marL="4354556" algn="l" defTabSz="2177278" rtl="0" eaLnBrk="1" latinLnBrk="0" hangingPunct="1">
        <a:defRPr sz="4300" kern="1200">
          <a:solidFill>
            <a:schemeClr val="tx1"/>
          </a:solidFill>
          <a:latin typeface="+mn-lt"/>
          <a:ea typeface="+mn-ea"/>
          <a:cs typeface="+mn-cs"/>
        </a:defRPr>
      </a:lvl5pPr>
      <a:lvl6pPr marL="5443195" algn="l" defTabSz="2177278" rtl="0" eaLnBrk="1" latinLnBrk="0" hangingPunct="1">
        <a:defRPr sz="4300" kern="1200">
          <a:solidFill>
            <a:schemeClr val="tx1"/>
          </a:solidFill>
          <a:latin typeface="+mn-lt"/>
          <a:ea typeface="+mn-ea"/>
          <a:cs typeface="+mn-cs"/>
        </a:defRPr>
      </a:lvl6pPr>
      <a:lvl7pPr marL="6531834" algn="l" defTabSz="2177278" rtl="0" eaLnBrk="1" latinLnBrk="0" hangingPunct="1">
        <a:defRPr sz="4300" kern="1200">
          <a:solidFill>
            <a:schemeClr val="tx1"/>
          </a:solidFill>
          <a:latin typeface="+mn-lt"/>
          <a:ea typeface="+mn-ea"/>
          <a:cs typeface="+mn-cs"/>
        </a:defRPr>
      </a:lvl7pPr>
      <a:lvl8pPr marL="7620472" algn="l" defTabSz="2177278" rtl="0" eaLnBrk="1" latinLnBrk="0" hangingPunct="1">
        <a:defRPr sz="4300" kern="1200">
          <a:solidFill>
            <a:schemeClr val="tx1"/>
          </a:solidFill>
          <a:latin typeface="+mn-lt"/>
          <a:ea typeface="+mn-ea"/>
          <a:cs typeface="+mn-cs"/>
        </a:defRPr>
      </a:lvl8pPr>
      <a:lvl9pPr marL="8709111" algn="l" defTabSz="2177278" rtl="0" eaLnBrk="1" latinLnBrk="0" hangingPunct="1">
        <a:defRPr sz="43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76619" y="965721"/>
            <a:ext cx="21033938" cy="1564714"/>
          </a:xfrm>
          <a:prstGeom prst="rect">
            <a:avLst/>
          </a:prstGeom>
        </p:spPr>
        <p:txBody>
          <a:bodyPr vert="horz" lIns="91440" tIns="45720" rIns="91440" bIns="0" rtlCol="0" anchor="b" anchorCtr="0">
            <a:noAutofit/>
          </a:bodyPr>
          <a:lstStyle/>
          <a:p>
            <a:r>
              <a:rPr lang="en-US"/>
              <a:t>Click to edit Master title style</a:t>
            </a:r>
            <a:endParaRPr lang="en-GB" dirty="0"/>
          </a:p>
        </p:txBody>
      </p:sp>
      <p:sp>
        <p:nvSpPr>
          <p:cNvPr id="3" name="Text Placeholder 2"/>
          <p:cNvSpPr>
            <a:spLocks noGrp="1"/>
          </p:cNvSpPr>
          <p:nvPr>
            <p:ph type="body" idx="1"/>
          </p:nvPr>
        </p:nvSpPr>
        <p:spPr>
          <a:xfrm>
            <a:off x="1676619" y="3651250"/>
            <a:ext cx="21033938" cy="7763808"/>
          </a:xfrm>
          <a:prstGeom prst="rect">
            <a:avLst/>
          </a:prstGeom>
        </p:spPr>
        <p:txBody>
          <a:bodyPr vert="horz" lIns="91440" tIns="45720" rIns="91440" bIns="4572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p:cNvSpPr>
            <a:spLocks noGrp="1"/>
          </p:cNvSpPr>
          <p:nvPr>
            <p:ph type="sldNum" sz="quarter" idx="4"/>
          </p:nvPr>
        </p:nvSpPr>
        <p:spPr>
          <a:xfrm>
            <a:off x="1676618" y="12262573"/>
            <a:ext cx="5487114" cy="730250"/>
          </a:xfrm>
          <a:prstGeom prst="rect">
            <a:avLst/>
          </a:prstGeom>
        </p:spPr>
        <p:txBody>
          <a:bodyPr vert="horz" lIns="91440" tIns="45720" rIns="91440" bIns="45720" rtlCol="0" anchor="ctr">
            <a:noAutofit/>
          </a:bodyPr>
          <a:lstStyle>
            <a:lvl1pPr algn="l">
              <a:defRPr sz="2400">
                <a:solidFill>
                  <a:schemeClr val="tx1">
                    <a:tint val="75000"/>
                  </a:schemeClr>
                </a:solidFill>
              </a:defRPr>
            </a:lvl1pPr>
          </a:lstStyle>
          <a:p>
            <a:fld id="{F46C79FD-C571-418B-AB0F-5EE936C85276}" type="slidenum">
              <a:rPr lang="en-GB" smtClean="0"/>
              <a:pPr/>
              <a:t>‹#›</a:t>
            </a:fld>
            <a:endParaRPr lang="en-GB" dirty="0"/>
          </a:p>
        </p:txBody>
      </p:sp>
      <p:pic>
        <p:nvPicPr>
          <p:cNvPr id="7" name="Picture 6"/>
          <p:cNvPicPr>
            <a:picLocks noChangeAspect="1"/>
          </p:cNvPicPr>
          <p:nvPr userDrawn="1"/>
        </p:nvPicPr>
        <p:blipFill>
          <a:blip r:embed="rId23" cstate="print">
            <a:extLst>
              <a:ext uri="{28A0092B-C50C-407E-A947-70E740481C1C}">
                <a14:useLocalDpi xmlns:a14="http://schemas.microsoft.com/office/drawing/2010/main"/>
              </a:ext>
            </a:extLst>
          </a:blip>
          <a:stretch>
            <a:fillRect/>
          </a:stretch>
        </p:blipFill>
        <p:spPr>
          <a:xfrm>
            <a:off x="20070318" y="12091977"/>
            <a:ext cx="3431913" cy="900846"/>
          </a:xfrm>
          <a:prstGeom prst="rect">
            <a:avLst/>
          </a:prstGeom>
        </p:spPr>
      </p:pic>
    </p:spTree>
    <p:extLst>
      <p:ext uri="{BB962C8B-B14F-4D97-AF65-F5344CB8AC3E}">
        <p14:creationId xmlns:p14="http://schemas.microsoft.com/office/powerpoint/2010/main" val="3762309061"/>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 id="2147483702" r:id="rId14"/>
    <p:sldLayoutId id="2147483703" r:id="rId15"/>
    <p:sldLayoutId id="2147483704" r:id="rId16"/>
    <p:sldLayoutId id="2147483705" r:id="rId17"/>
    <p:sldLayoutId id="2147483706" r:id="rId18"/>
    <p:sldLayoutId id="2147483707" r:id="rId19"/>
    <p:sldLayoutId id="2147483708" r:id="rId20"/>
    <p:sldLayoutId id="2147483709" r:id="rId21"/>
  </p:sldLayoutIdLst>
  <p:hf sldNum="0" hdr="0" ftr="0" dt="0"/>
  <p:txStyles>
    <p:titleStyle>
      <a:lvl1pPr algn="l" defTabSz="1828800" rtl="0" eaLnBrk="1" latinLnBrk="0" hangingPunct="1">
        <a:lnSpc>
          <a:spcPct val="90000"/>
        </a:lnSpc>
        <a:spcBef>
          <a:spcPct val="0"/>
        </a:spcBef>
        <a:buNone/>
        <a:defRPr sz="8000" kern="1200">
          <a:solidFill>
            <a:schemeClr val="tx2"/>
          </a:solidFill>
          <a:latin typeface="+mj-lt"/>
          <a:ea typeface="+mj-ea"/>
          <a:cs typeface="+mj-cs"/>
        </a:defRPr>
      </a:lvl1pPr>
    </p:titleStyle>
    <p:bodyStyle>
      <a:lvl1pPr marL="457200" indent="-457200" algn="l" defTabSz="1828800" rtl="0" eaLnBrk="1" latinLnBrk="0" hangingPunct="1">
        <a:lnSpc>
          <a:spcPct val="100000"/>
        </a:lnSpc>
        <a:spcBef>
          <a:spcPts val="0"/>
        </a:spcBef>
        <a:spcAft>
          <a:spcPts val="3600"/>
        </a:spcAft>
        <a:buClr>
          <a:schemeClr val="tx2"/>
        </a:buClr>
        <a:buFont typeface="Arial" panose="020B0604020202020204" pitchFamily="34" charset="0"/>
        <a:buChar char="•"/>
        <a:defRPr sz="4800" kern="1200">
          <a:solidFill>
            <a:schemeClr val="tx1"/>
          </a:solidFill>
          <a:latin typeface="+mn-lt"/>
          <a:ea typeface="+mn-ea"/>
          <a:cs typeface="+mn-cs"/>
        </a:defRPr>
      </a:lvl1pPr>
      <a:lvl2pPr marL="1371600" indent="-457200" algn="l" defTabSz="1828800" rtl="0" eaLnBrk="1" latinLnBrk="0" hangingPunct="1">
        <a:lnSpc>
          <a:spcPct val="100000"/>
        </a:lnSpc>
        <a:spcBef>
          <a:spcPts val="1000"/>
        </a:spcBef>
        <a:spcAft>
          <a:spcPts val="3600"/>
        </a:spcAft>
        <a:buClr>
          <a:schemeClr val="tx2"/>
        </a:buClr>
        <a:buFont typeface="Arial" panose="020B0604020202020204" pitchFamily="34" charset="0"/>
        <a:buChar char="•"/>
        <a:defRPr sz="4000" kern="1200">
          <a:solidFill>
            <a:schemeClr val="tx1"/>
          </a:solidFill>
          <a:latin typeface="+mn-lt"/>
          <a:ea typeface="+mn-ea"/>
          <a:cs typeface="+mn-cs"/>
        </a:defRPr>
      </a:lvl2pPr>
      <a:lvl3pPr marL="2286000" indent="-457200" algn="l" defTabSz="1828800" rtl="0" eaLnBrk="1" latinLnBrk="0" hangingPunct="1">
        <a:lnSpc>
          <a:spcPct val="100000"/>
        </a:lnSpc>
        <a:spcBef>
          <a:spcPts val="1000"/>
        </a:spcBef>
        <a:spcAft>
          <a:spcPts val="3600"/>
        </a:spcAft>
        <a:buClr>
          <a:schemeClr val="tx2"/>
        </a:buClr>
        <a:buFont typeface="Arial" panose="020B0604020202020204" pitchFamily="34" charset="0"/>
        <a:buChar char="•"/>
        <a:defRPr sz="3600" kern="1200">
          <a:solidFill>
            <a:schemeClr val="tx1"/>
          </a:solidFill>
          <a:latin typeface="+mn-lt"/>
          <a:ea typeface="+mn-ea"/>
          <a:cs typeface="+mn-cs"/>
        </a:defRPr>
      </a:lvl3pPr>
      <a:lvl4pPr marL="3200400" indent="-457200" algn="l" defTabSz="1828800" rtl="0" eaLnBrk="1" latinLnBrk="0" hangingPunct="1">
        <a:lnSpc>
          <a:spcPct val="100000"/>
        </a:lnSpc>
        <a:spcBef>
          <a:spcPts val="1000"/>
        </a:spcBef>
        <a:spcAft>
          <a:spcPts val="3600"/>
        </a:spcAft>
        <a:buClr>
          <a:schemeClr val="tx2"/>
        </a:buClr>
        <a:buFont typeface="Arial" panose="020B0604020202020204" pitchFamily="34" charset="0"/>
        <a:buChar char="•"/>
        <a:defRPr sz="3200" kern="1200">
          <a:solidFill>
            <a:schemeClr val="tx1"/>
          </a:solidFill>
          <a:latin typeface="+mn-lt"/>
          <a:ea typeface="+mn-ea"/>
          <a:cs typeface="+mn-cs"/>
        </a:defRPr>
      </a:lvl4pPr>
      <a:lvl5pPr marL="4114800" indent="-457200" algn="l" defTabSz="1828800" rtl="0" eaLnBrk="1" latinLnBrk="0" hangingPunct="1">
        <a:lnSpc>
          <a:spcPct val="100000"/>
        </a:lnSpc>
        <a:spcBef>
          <a:spcPts val="1000"/>
        </a:spcBef>
        <a:spcAft>
          <a:spcPts val="3600"/>
        </a:spcAft>
        <a:buClr>
          <a:schemeClr val="tx2"/>
        </a:buClr>
        <a:buFont typeface="Arial" panose="020B0604020202020204" pitchFamily="34" charset="0"/>
        <a:buChar char="•"/>
        <a:defRPr sz="32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53694136-E313-9AA0-CAF5-9AD8C7219769}"/>
              </a:ext>
            </a:extLst>
          </p:cNvPr>
          <p:cNvSpPr>
            <a:spLocks noGrp="1"/>
          </p:cNvSpPr>
          <p:nvPr>
            <p:ph type="title"/>
          </p:nvPr>
        </p:nvSpPr>
        <p:spPr>
          <a:xfrm>
            <a:off x="1676619" y="730251"/>
            <a:ext cx="21033938" cy="2651126"/>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8596CC15-1B82-4DEE-3F5C-986C3AB5F9C1}"/>
              </a:ext>
            </a:extLst>
          </p:cNvPr>
          <p:cNvSpPr>
            <a:spLocks noGrp="1"/>
          </p:cNvSpPr>
          <p:nvPr>
            <p:ph type="body" idx="1"/>
          </p:nvPr>
        </p:nvSpPr>
        <p:spPr>
          <a:xfrm>
            <a:off x="1676619" y="3651250"/>
            <a:ext cx="21033938" cy="8702676"/>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97E34805-AD3E-34AB-AB9A-783242EE4FAD}"/>
              </a:ext>
            </a:extLst>
          </p:cNvPr>
          <p:cNvSpPr>
            <a:spLocks noGrp="1"/>
          </p:cNvSpPr>
          <p:nvPr>
            <p:ph type="dt" sz="half" idx="2"/>
          </p:nvPr>
        </p:nvSpPr>
        <p:spPr>
          <a:xfrm>
            <a:off x="1676618" y="12712701"/>
            <a:ext cx="5487114" cy="730250"/>
          </a:xfrm>
          <a:prstGeom prst="rect">
            <a:avLst/>
          </a:prstGeom>
        </p:spPr>
        <p:txBody>
          <a:bodyPr vert="horz" lIns="91440" tIns="45720" rIns="91440" bIns="45720" rtlCol="0" anchor="ctr"/>
          <a:lstStyle>
            <a:lvl1pPr algn="l">
              <a:defRPr sz="2400">
                <a:solidFill>
                  <a:schemeClr val="tx1">
                    <a:tint val="75000"/>
                  </a:schemeClr>
                </a:solidFill>
              </a:defRPr>
            </a:lvl1pPr>
          </a:lstStyle>
          <a:p>
            <a:fld id="{DCA2F642-2A74-4B87-AD5F-8ED13A096E6E}" type="datetimeFigureOut">
              <a:rPr lang="fr-FR" smtClean="0"/>
              <a:t>27/05/2024</a:t>
            </a:fld>
            <a:endParaRPr lang="fr-FR"/>
          </a:p>
        </p:txBody>
      </p:sp>
      <p:sp>
        <p:nvSpPr>
          <p:cNvPr id="5" name="Espace réservé du pied de page 4">
            <a:extLst>
              <a:ext uri="{FF2B5EF4-FFF2-40B4-BE49-F238E27FC236}">
                <a16:creationId xmlns:a16="http://schemas.microsoft.com/office/drawing/2014/main" id="{CB161DB2-E6B0-1411-5DC3-2016B30EC7EF}"/>
              </a:ext>
            </a:extLst>
          </p:cNvPr>
          <p:cNvSpPr>
            <a:spLocks noGrp="1"/>
          </p:cNvSpPr>
          <p:nvPr>
            <p:ph type="ftr" sz="quarter" idx="3"/>
          </p:nvPr>
        </p:nvSpPr>
        <p:spPr>
          <a:xfrm>
            <a:off x="8078252" y="12712701"/>
            <a:ext cx="8230672" cy="730250"/>
          </a:xfrm>
          <a:prstGeom prst="rect">
            <a:avLst/>
          </a:prstGeom>
        </p:spPr>
        <p:txBody>
          <a:bodyPr vert="horz" lIns="91440" tIns="45720" rIns="91440" bIns="45720" rtlCol="0" anchor="ctr"/>
          <a:lstStyle>
            <a:lvl1pPr algn="ctr">
              <a:defRPr sz="24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78BFD581-DA0F-FF4C-B600-C66D6C2C8D05}"/>
              </a:ext>
            </a:extLst>
          </p:cNvPr>
          <p:cNvSpPr>
            <a:spLocks noGrp="1"/>
          </p:cNvSpPr>
          <p:nvPr>
            <p:ph type="sldNum" sz="quarter" idx="4"/>
          </p:nvPr>
        </p:nvSpPr>
        <p:spPr>
          <a:xfrm>
            <a:off x="17223443" y="12712701"/>
            <a:ext cx="5487114" cy="730250"/>
          </a:xfrm>
          <a:prstGeom prst="rect">
            <a:avLst/>
          </a:prstGeom>
        </p:spPr>
        <p:txBody>
          <a:bodyPr vert="horz" lIns="91440" tIns="45720" rIns="91440" bIns="45720" rtlCol="0" anchor="ctr"/>
          <a:lstStyle>
            <a:lvl1pPr algn="r">
              <a:defRPr sz="2400">
                <a:solidFill>
                  <a:schemeClr val="tx1">
                    <a:tint val="75000"/>
                  </a:schemeClr>
                </a:solidFill>
              </a:defRPr>
            </a:lvl1pPr>
          </a:lstStyle>
          <a:p>
            <a:fld id="{5178B13C-0ED4-49FE-8418-234872BCE2DD}" type="slidenum">
              <a:rPr lang="fr-FR" smtClean="0"/>
              <a:t>‹#›</a:t>
            </a:fld>
            <a:endParaRPr lang="fr-FR"/>
          </a:p>
        </p:txBody>
      </p:sp>
    </p:spTree>
    <p:extLst>
      <p:ext uri="{BB962C8B-B14F-4D97-AF65-F5344CB8AC3E}">
        <p14:creationId xmlns:p14="http://schemas.microsoft.com/office/powerpoint/2010/main" val="2029905452"/>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Lst>
  <p:txStyles>
    <p:titleStyle>
      <a:lvl1pPr algn="l" defTabSz="1828800"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fr-FR"/>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9.emf"/><Relationship Id="rId5" Type="http://schemas.openxmlformats.org/officeDocument/2006/relationships/image" Target="../media/image14.png"/><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7.png"/><Relationship Id="rId7" Type="http://schemas.openxmlformats.org/officeDocument/2006/relationships/image" Target="../media/image50.jpeg"/><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hyperlink" Target="https://www.artsfwd.org/systems-thinking/" TargetMode="External"/><Relationship Id="rId5" Type="http://schemas.openxmlformats.org/officeDocument/2006/relationships/image" Target="../media/image49.jpeg"/><Relationship Id="rId10" Type="http://schemas.openxmlformats.org/officeDocument/2006/relationships/hyperlink" Target="https://www.systemsinnovation.io/post/two-loops-guide" TargetMode="External"/><Relationship Id="rId4" Type="http://schemas.openxmlformats.org/officeDocument/2006/relationships/image" Target="../media/image48.jpeg"/><Relationship Id="rId9" Type="http://schemas.openxmlformats.org/officeDocument/2006/relationships/image" Target="../media/image52.png"/></Relationships>
</file>

<file path=ppt/slides/_rels/slide1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54.png"/></Relationships>
</file>

<file path=ppt/slides/_rels/slide1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57.png"/><Relationship Id="rId4" Type="http://schemas.openxmlformats.org/officeDocument/2006/relationships/image" Target="../media/image56.png"/></Relationships>
</file>

<file path=ppt/slides/_rels/slide1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6.xml"/><Relationship Id="rId1" Type="http://schemas.openxmlformats.org/officeDocument/2006/relationships/slideLayout" Target="../slideLayouts/slideLayout8.xml"/><Relationship Id="rId4" Type="http://schemas.openxmlformats.org/officeDocument/2006/relationships/image" Target="../media/image59.png"/></Relationships>
</file>

<file path=ppt/slides/_rels/slide1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61.png"/></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6.xml"/><Relationship Id="rId5" Type="http://schemas.openxmlformats.org/officeDocument/2006/relationships/image" Target="../media/image68.png"/><Relationship Id="rId4" Type="http://schemas.openxmlformats.org/officeDocument/2006/relationships/image" Target="../media/image67.png"/></Relationships>
</file>

<file path=ppt/slides/_rels/slide2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6.xml"/><Relationship Id="rId4" Type="http://schemas.openxmlformats.org/officeDocument/2006/relationships/image" Target="../media/image71.png"/></Relationships>
</file>

<file path=ppt/slides/_rels/slide2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jpeg"/><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3.xml"/></Relationships>
</file>

<file path=ppt/slides/_rels/slide3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3.xml"/><Relationship Id="rId4" Type="http://schemas.openxmlformats.org/officeDocument/2006/relationships/image" Target="../media/image80.png"/></Relationships>
</file>

<file path=ppt/slides/_rels/slide3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3.xml"/><Relationship Id="rId1" Type="http://schemas.openxmlformats.org/officeDocument/2006/relationships/slideLayout" Target="../slideLayouts/slideLayout18.xml"/><Relationship Id="rId4" Type="http://schemas.openxmlformats.org/officeDocument/2006/relationships/image" Target="../media/image82.png"/></Relationships>
</file>

<file path=ppt/slides/_rels/slide3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18.xml"/><Relationship Id="rId4" Type="http://schemas.openxmlformats.org/officeDocument/2006/relationships/image" Target="../media/image85.png"/></Relationships>
</file>

<file path=ppt/slides/_rels/slide36.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5.xml"/><Relationship Id="rId1" Type="http://schemas.openxmlformats.org/officeDocument/2006/relationships/slideLayout" Target="../slideLayouts/slideLayout18.xml"/><Relationship Id="rId4" Type="http://schemas.openxmlformats.org/officeDocument/2006/relationships/image" Target="../media/image88.png"/></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18" Type="http://schemas.openxmlformats.org/officeDocument/2006/relationships/image" Target="../media/image28.svg"/><Relationship Id="rId3" Type="http://schemas.openxmlformats.org/officeDocument/2006/relationships/image" Target="../media/image15.png"/><Relationship Id="rId7" Type="http://schemas.openxmlformats.org/officeDocument/2006/relationships/image" Target="../media/image17.png"/><Relationship Id="rId12" Type="http://schemas.openxmlformats.org/officeDocument/2006/relationships/image" Target="../media/image22.jpeg"/><Relationship Id="rId17" Type="http://schemas.openxmlformats.org/officeDocument/2006/relationships/image" Target="../media/image27.png"/><Relationship Id="rId2" Type="http://schemas.openxmlformats.org/officeDocument/2006/relationships/notesSlide" Target="../notesSlides/notesSlide4.xml"/><Relationship Id="rId16" Type="http://schemas.openxmlformats.org/officeDocument/2006/relationships/image" Target="../media/image26.svg"/><Relationship Id="rId20" Type="http://schemas.openxmlformats.org/officeDocument/2006/relationships/image" Target="../media/image30.svg"/><Relationship Id="rId1" Type="http://schemas.openxmlformats.org/officeDocument/2006/relationships/slideLayout" Target="../slideLayouts/slideLayout44.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customXml" Target="../ink/ink1.xml"/><Relationship Id="rId15" Type="http://schemas.openxmlformats.org/officeDocument/2006/relationships/image" Target="../media/image25.png"/><Relationship Id="rId10" Type="http://schemas.openxmlformats.org/officeDocument/2006/relationships/image" Target="../media/image20.png"/><Relationship Id="rId19" Type="http://schemas.openxmlformats.org/officeDocument/2006/relationships/image" Target="../media/image29.png"/><Relationship Id="rId4" Type="http://schemas.microsoft.com/office/2007/relationships/hdphoto" Target="../media/hdphoto1.wdp"/><Relationship Id="rId9" Type="http://schemas.openxmlformats.org/officeDocument/2006/relationships/image" Target="../media/image19.png"/><Relationship Id="rId14" Type="http://schemas.openxmlformats.org/officeDocument/2006/relationships/image" Target="../media/image24.sv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9.xml"/><Relationship Id="rId1" Type="http://schemas.openxmlformats.org/officeDocument/2006/relationships/slideLayout" Target="../slideLayouts/slideLayout18.xml"/><Relationship Id="rId4" Type="http://schemas.openxmlformats.org/officeDocument/2006/relationships/image" Target="../media/image91.png"/></Relationships>
</file>

<file path=ppt/slides/_rels/slide47.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18.xml"/><Relationship Id="rId5" Type="http://schemas.openxmlformats.org/officeDocument/2006/relationships/image" Target="../media/image90.png"/><Relationship Id="rId4" Type="http://schemas.openxmlformats.org/officeDocument/2006/relationships/image" Target="../media/image94.png"/></Relationships>
</file>

<file path=ppt/slides/_rels/slide4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90.png"/><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44.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91.png"/><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1.png"/><Relationship Id="rId1" Type="http://schemas.openxmlformats.org/officeDocument/2006/relationships/slideLayout" Target="../slideLayouts/slideLayout29.xml"/></Relationships>
</file>

<file path=ppt/slides/_rels/slide5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1.png"/><Relationship Id="rId1" Type="http://schemas.openxmlformats.org/officeDocument/2006/relationships/slideLayout" Target="../slideLayouts/slideLayout29.xml"/></Relationships>
</file>

<file path=ppt/slides/_rels/slide5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30.xml"/><Relationship Id="rId1" Type="http://schemas.openxmlformats.org/officeDocument/2006/relationships/slideLayout" Target="../slideLayouts/slideLayout18.xml"/><Relationship Id="rId6" Type="http://schemas.openxmlformats.org/officeDocument/2006/relationships/image" Target="../media/image98.png"/><Relationship Id="rId5" Type="http://schemas.openxmlformats.org/officeDocument/2006/relationships/image" Target="../media/image88.png"/><Relationship Id="rId4" Type="http://schemas.openxmlformats.org/officeDocument/2006/relationships/hyperlink" Target="https://s3platform.jrc.ec.europa.eu/pri-map" TargetMode="Externa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33.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1.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99.emf"/><Relationship Id="rId7" Type="http://schemas.openxmlformats.org/officeDocument/2006/relationships/image" Target="../media/image98.png"/><Relationship Id="rId2" Type="http://schemas.openxmlformats.org/officeDocument/2006/relationships/image" Target="../media/image87.png"/><Relationship Id="rId1" Type="http://schemas.openxmlformats.org/officeDocument/2006/relationships/slideLayout" Target="../slideLayouts/slideLayout23.xml"/><Relationship Id="rId6" Type="http://schemas.openxmlformats.org/officeDocument/2006/relationships/image" Target="../media/image88.png"/><Relationship Id="rId5" Type="http://schemas.openxmlformats.org/officeDocument/2006/relationships/image" Target="../media/image91.png"/><Relationship Id="rId4" Type="http://schemas.openxmlformats.org/officeDocument/2006/relationships/image" Target="../media/image90.png"/><Relationship Id="rId9" Type="http://schemas.openxmlformats.org/officeDocument/2006/relationships/image" Target="../media/image101.png"/></Relationships>
</file>

<file path=ppt/slides/_rels/slide62.xml.rels><?xml version="1.0" encoding="UTF-8" standalone="yes"?>
<Relationships xmlns="http://schemas.openxmlformats.org/package/2006/relationships"><Relationship Id="rId3" Type="http://schemas.openxmlformats.org/officeDocument/2006/relationships/hyperlink" Target="https://creativecommons.org/licenses/by/4.0/" TargetMode="External"/><Relationship Id="rId2" Type="http://schemas.openxmlformats.org/officeDocument/2006/relationships/notesSlide" Target="../notesSlides/notesSlide31.xml"/><Relationship Id="rId1" Type="http://schemas.openxmlformats.org/officeDocument/2006/relationships/slideLayout" Target="../slideLayouts/slideLayout17.xml"/><Relationship Id="rId4" Type="http://schemas.openxmlformats.org/officeDocument/2006/relationships/image" Target="../media/image102.png"/></Relationships>
</file>

<file path=ppt/slides/_rels/slide63.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32.xml"/><Relationship Id="rId1" Type="http://schemas.openxmlformats.org/officeDocument/2006/relationships/slideLayout" Target="../slideLayouts/slideLayout4.xml"/><Relationship Id="rId4" Type="http://schemas.openxmlformats.org/officeDocument/2006/relationships/image" Target="../media/image104.sv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4.xml"/><Relationship Id="rId1" Type="http://schemas.openxmlformats.org/officeDocument/2006/relationships/slideLayout" Target="../slideLayouts/slideLayout8.xml"/><Relationship Id="rId4" Type="http://schemas.openxmlformats.org/officeDocument/2006/relationships/image" Target="../media/image105.png"/></Relationships>
</file>

<file path=ppt/slides/_rels/slide6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106.pn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57.png"/><Relationship Id="rId1" Type="http://schemas.openxmlformats.org/officeDocument/2006/relationships/slideLayout" Target="../slideLayouts/slideLayout6.xml"/><Relationship Id="rId4" Type="http://schemas.openxmlformats.org/officeDocument/2006/relationships/image" Target="../media/image107.png"/></Relationships>
</file>

<file path=ppt/slides/_rels/slide6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35.xml"/><Relationship Id="rId1" Type="http://schemas.openxmlformats.org/officeDocument/2006/relationships/slideLayout" Target="../slideLayouts/slideLayout4.xml"/><Relationship Id="rId4" Type="http://schemas.openxmlformats.org/officeDocument/2006/relationships/image" Target="../media/image104.svg"/></Relationships>
</file>

<file path=ppt/slides/_rels/slide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44.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7.xml"/><Relationship Id="rId1" Type="http://schemas.openxmlformats.org/officeDocument/2006/relationships/slideLayout" Target="../slideLayouts/slideLayout8.xml"/><Relationship Id="rId4" Type="http://schemas.openxmlformats.org/officeDocument/2006/relationships/image" Target="../media/image105.png"/></Relationships>
</file>

<file path=ppt/slides/_rels/slide7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106.pn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57.png"/><Relationship Id="rId1" Type="http://schemas.openxmlformats.org/officeDocument/2006/relationships/slideLayout" Target="../slideLayouts/slideLayout6.xml"/><Relationship Id="rId4" Type="http://schemas.openxmlformats.org/officeDocument/2006/relationships/image" Target="../media/image107.png"/></Relationships>
</file>

<file path=ppt/slides/_rels/slide7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1.xml"/><Relationship Id="rId1" Type="http://schemas.openxmlformats.org/officeDocument/2006/relationships/slideLayout" Target="../slideLayouts/slideLayout4.xml"/><Relationship Id="rId6" Type="http://schemas.openxmlformats.org/officeDocument/2006/relationships/image" Target="../media/image9.emf"/><Relationship Id="rId5" Type="http://schemas.openxmlformats.org/officeDocument/2006/relationships/image" Target="../media/image14.png"/><Relationship Id="rId4" Type="http://schemas.openxmlformats.org/officeDocument/2006/relationships/image" Target="../media/image13.png"/></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44.xml"/><Relationship Id="rId6" Type="http://schemas.openxmlformats.org/officeDocument/2006/relationships/image" Target="../media/image43.png"/><Relationship Id="rId5" Type="http://schemas.openxmlformats.org/officeDocument/2006/relationships/image" Target="../media/image33.png"/><Relationship Id="rId4" Type="http://schemas.openxmlformats.org/officeDocument/2006/relationships/image" Target="../media/image31.pn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46.png"/><Relationship Id="rId1" Type="http://schemas.openxmlformats.org/officeDocument/2006/relationships/slideLayout" Target="../slideLayouts/slideLayout10.xml"/></Relationships>
</file>

<file path=ppt/slides/_rels/slide8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6.xml"/><Relationship Id="rId4" Type="http://schemas.openxmlformats.org/officeDocument/2006/relationships/image" Target="../media/image71.png"/></Relationships>
</file>

<file path=ppt/slides/_rels/slide8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4.xml"/><Relationship Id="rId1" Type="http://schemas.openxmlformats.org/officeDocument/2006/relationships/slideLayout" Target="../slideLayouts/slideLayout5.xml"/><Relationship Id="rId6" Type="http://schemas.openxmlformats.org/officeDocument/2006/relationships/image" Target="../media/image108.png"/><Relationship Id="rId5" Type="http://schemas.openxmlformats.org/officeDocument/2006/relationships/image" Target="../media/image55.png"/><Relationship Id="rId4" Type="http://schemas.openxmlformats.org/officeDocument/2006/relationships/image" Target="../media/image68.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n 20" descr="Imagen que contiene flor&#10;&#10;Descripción generada automáticamente">
            <a:extLst>
              <a:ext uri="{FF2B5EF4-FFF2-40B4-BE49-F238E27FC236}">
                <a16:creationId xmlns:a16="http://schemas.microsoft.com/office/drawing/2014/main" id="{0B7ADF9D-6346-BF68-9CCE-1D04FE0480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0"/>
            <a:ext cx="24397276" cy="13899954"/>
          </a:xfrm>
          <a:prstGeom prst="rect">
            <a:avLst/>
          </a:prstGeom>
        </p:spPr>
      </p:pic>
      <p:sp>
        <p:nvSpPr>
          <p:cNvPr id="24" name="Documento 23">
            <a:extLst>
              <a:ext uri="{FF2B5EF4-FFF2-40B4-BE49-F238E27FC236}">
                <a16:creationId xmlns:a16="http://schemas.microsoft.com/office/drawing/2014/main" id="{90A1309B-7F66-D5D0-BBC1-1DBF1C820277}"/>
              </a:ext>
            </a:extLst>
          </p:cNvPr>
          <p:cNvSpPr/>
          <p:nvPr/>
        </p:nvSpPr>
        <p:spPr>
          <a:xfrm rot="10800000" flipH="1">
            <a:off x="4761" y="9690200"/>
            <a:ext cx="24392515" cy="4204853"/>
          </a:xfrm>
          <a:prstGeom prst="flowChartDocumen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13" name="Grupo 12">
            <a:extLst>
              <a:ext uri="{FF2B5EF4-FFF2-40B4-BE49-F238E27FC236}">
                <a16:creationId xmlns:a16="http://schemas.microsoft.com/office/drawing/2014/main" id="{DD0D378A-3752-A740-CFCC-CCC334BFE5DF}"/>
              </a:ext>
            </a:extLst>
          </p:cNvPr>
          <p:cNvGrpSpPr/>
          <p:nvPr/>
        </p:nvGrpSpPr>
        <p:grpSpPr>
          <a:xfrm>
            <a:off x="1220787" y="2471982"/>
            <a:ext cx="22740649" cy="7386638"/>
            <a:chOff x="1416337" y="2971800"/>
            <a:chExt cx="11663651" cy="10525168"/>
          </a:xfrm>
        </p:grpSpPr>
        <p:sp>
          <p:nvSpPr>
            <p:cNvPr id="14" name="Rectangle 61">
              <a:extLst>
                <a:ext uri="{FF2B5EF4-FFF2-40B4-BE49-F238E27FC236}">
                  <a16:creationId xmlns:a16="http://schemas.microsoft.com/office/drawing/2014/main" id="{9DB95B07-938F-0896-A868-13A0DC6AA7D9}"/>
                </a:ext>
              </a:extLst>
            </p:cNvPr>
            <p:cNvSpPr>
              <a:spLocks noChangeArrowheads="1"/>
            </p:cNvSpPr>
            <p:nvPr/>
          </p:nvSpPr>
          <p:spPr bwMode="auto">
            <a:xfrm>
              <a:off x="1416338" y="5105399"/>
              <a:ext cx="10744200" cy="1538883"/>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endParaRPr kumimoji="0" lang="en-US" sz="10000" i="0" u="none" strike="noStrike" cap="none" normalizeH="0" baseline="0">
                <a:ln>
                  <a:noFill/>
                </a:ln>
                <a:solidFill>
                  <a:schemeClr val="tx2"/>
                </a:solidFill>
                <a:effectLst/>
                <a:latin typeface="+mj-lt"/>
                <a:cs typeface="Arial" pitchFamily="34" charset="0"/>
              </a:endParaRPr>
            </a:p>
          </p:txBody>
        </p:sp>
        <p:sp>
          <p:nvSpPr>
            <p:cNvPr id="15" name="Rectangle 61">
              <a:extLst>
                <a:ext uri="{FF2B5EF4-FFF2-40B4-BE49-F238E27FC236}">
                  <a16:creationId xmlns:a16="http://schemas.microsoft.com/office/drawing/2014/main" id="{7EC4CDDC-3996-2933-8813-55D89F06BAD7}"/>
                </a:ext>
              </a:extLst>
            </p:cNvPr>
            <p:cNvSpPr>
              <a:spLocks noChangeArrowheads="1"/>
            </p:cNvSpPr>
            <p:nvPr/>
          </p:nvSpPr>
          <p:spPr bwMode="auto">
            <a:xfrm>
              <a:off x="1416337" y="2971800"/>
              <a:ext cx="11663651" cy="10525168"/>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en-US" sz="80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Welcome to the Innovative Sustainable </a:t>
              </a:r>
              <a:r>
                <a:rPr lang="en-US" sz="8000" b="1" dirty="0">
                  <a:solidFill>
                    <a:schemeClr val="bg1"/>
                  </a:solidFill>
                  <a:latin typeface="Arial" panose="020B0604020202020204" pitchFamily="34" charset="0"/>
                  <a:cs typeface="Arial" panose="020B0604020202020204" pitchFamily="34" charset="0"/>
                </a:rPr>
                <a:t>E</a:t>
              </a:r>
              <a:r>
                <a:rPr kumimoji="0" lang="en-US" sz="80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conomy Mission</a:t>
              </a:r>
            </a:p>
            <a:p>
              <a:pPr marL="0" marR="0" lvl="0" indent="0" defTabSz="914400" rtl="0" eaLnBrk="1" fontAlgn="base" latinLnBrk="0" hangingPunct="1">
                <a:lnSpc>
                  <a:spcPct val="100000"/>
                </a:lnSpc>
                <a:spcBef>
                  <a:spcPct val="0"/>
                </a:spcBef>
                <a:spcAft>
                  <a:spcPct val="0"/>
                </a:spcAft>
                <a:buClrTx/>
                <a:buSzTx/>
                <a:buFontTx/>
                <a:buNone/>
                <a:tabLst/>
              </a:pPr>
              <a:endParaRPr kumimoji="0" lang="en-US" sz="80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p>
              <a:pPr marL="0" marR="0" lvl="0" indent="0" defTabSz="914400" rtl="0" eaLnBrk="1" fontAlgn="base" latinLnBrk="0" hangingPunct="1">
                <a:lnSpc>
                  <a:spcPct val="100000"/>
                </a:lnSpc>
                <a:spcBef>
                  <a:spcPct val="0"/>
                </a:spcBef>
                <a:spcAft>
                  <a:spcPct val="0"/>
                </a:spcAft>
                <a:buClrTx/>
                <a:buSzTx/>
                <a:buFontTx/>
                <a:buNone/>
                <a:tabLst/>
              </a:pPr>
              <a:r>
                <a:rPr lang="en-US" sz="8000" b="1" dirty="0">
                  <a:solidFill>
                    <a:schemeClr val="bg1"/>
                  </a:solidFill>
                  <a:latin typeface="Arial" panose="020B0604020202020204" pitchFamily="34" charset="0"/>
                  <a:cs typeface="Arial" panose="020B0604020202020204" pitchFamily="34" charset="0"/>
                </a:rPr>
                <a:t>2nd Innovation Camp</a:t>
              </a:r>
            </a:p>
            <a:p>
              <a:pPr marL="0" marR="0" lvl="0" indent="0" defTabSz="914400" rtl="0" eaLnBrk="1" fontAlgn="base" latinLnBrk="0" hangingPunct="1">
                <a:lnSpc>
                  <a:spcPct val="100000"/>
                </a:lnSpc>
                <a:spcBef>
                  <a:spcPct val="0"/>
                </a:spcBef>
                <a:spcAft>
                  <a:spcPct val="0"/>
                </a:spcAft>
                <a:buClrTx/>
                <a:buSzTx/>
                <a:buFontTx/>
                <a:buNone/>
                <a:tabLst/>
              </a:pPr>
              <a:endParaRPr lang="en-US" sz="8000" b="1" dirty="0">
                <a:solidFill>
                  <a:schemeClr val="bg1"/>
                </a:solidFill>
                <a:latin typeface="Arial" panose="020B0604020202020204" pitchFamily="34" charset="0"/>
                <a:cs typeface="Arial" panose="020B0604020202020204" pitchFamily="34" charset="0"/>
              </a:endParaRPr>
            </a:p>
            <a:p>
              <a:pPr marL="0" marR="0" lvl="0" indent="0" defTabSz="914400" rtl="0" eaLnBrk="1" fontAlgn="base" latinLnBrk="0" hangingPunct="1">
                <a:lnSpc>
                  <a:spcPct val="100000"/>
                </a:lnSpc>
                <a:spcBef>
                  <a:spcPct val="0"/>
                </a:spcBef>
                <a:spcAft>
                  <a:spcPct val="0"/>
                </a:spcAft>
                <a:buClrTx/>
                <a:buSzTx/>
                <a:buFontTx/>
                <a:buNone/>
                <a:tabLst/>
              </a:pPr>
              <a:r>
                <a:rPr lang="en-US" sz="8000" b="1" dirty="0">
                  <a:solidFill>
                    <a:schemeClr val="bg1"/>
                  </a:solidFill>
                  <a:latin typeface="Arial" panose="020B0604020202020204" pitchFamily="34" charset="0"/>
                  <a:cs typeface="Arial" panose="020B0604020202020204" pitchFamily="34" charset="0"/>
                </a:rPr>
                <a:t>BARCELONA 28-29 May 2024</a:t>
              </a:r>
            </a:p>
          </p:txBody>
        </p:sp>
        <p:sp>
          <p:nvSpPr>
            <p:cNvPr id="17" name="Rectangle 61">
              <a:extLst>
                <a:ext uri="{FF2B5EF4-FFF2-40B4-BE49-F238E27FC236}">
                  <a16:creationId xmlns:a16="http://schemas.microsoft.com/office/drawing/2014/main" id="{CA0CCDD3-9254-40EE-F5B5-5D0DB265C01A}"/>
                </a:ext>
              </a:extLst>
            </p:cNvPr>
            <p:cNvSpPr>
              <a:spLocks noChangeArrowheads="1"/>
            </p:cNvSpPr>
            <p:nvPr/>
          </p:nvSpPr>
          <p:spPr bwMode="auto">
            <a:xfrm>
              <a:off x="1461074" y="5944912"/>
              <a:ext cx="10105304" cy="738664"/>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endParaRPr kumimoji="0" lang="en-US" sz="4800" i="0" u="none" strike="noStrike" cap="none" normalizeH="0" baseline="0">
                <a:ln>
                  <a:noFill/>
                </a:ln>
                <a:solidFill>
                  <a:schemeClr val="bg1"/>
                </a:solidFill>
                <a:effectLst/>
                <a:latin typeface="+mj-lt"/>
                <a:cs typeface="Arial" pitchFamily="34" charset="0"/>
              </a:endParaRPr>
            </a:p>
          </p:txBody>
        </p:sp>
      </p:grpSp>
      <p:pic>
        <p:nvPicPr>
          <p:cNvPr id="23" name="Imagen 22">
            <a:extLst>
              <a:ext uri="{FF2B5EF4-FFF2-40B4-BE49-F238E27FC236}">
                <a16:creationId xmlns:a16="http://schemas.microsoft.com/office/drawing/2014/main" id="{1D4640E0-B2CE-940E-4110-944964F7D6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076754" y="11614141"/>
            <a:ext cx="11546833" cy="1351033"/>
          </a:xfrm>
          <a:prstGeom prst="rect">
            <a:avLst/>
          </a:prstGeom>
        </p:spPr>
      </p:pic>
      <p:pic>
        <p:nvPicPr>
          <p:cNvPr id="3" name="Imagen 2" descr="Texto&#10;&#10;Descripción generada automáticamente">
            <a:extLst>
              <a:ext uri="{FF2B5EF4-FFF2-40B4-BE49-F238E27FC236}">
                <a16:creationId xmlns:a16="http://schemas.microsoft.com/office/drawing/2014/main" id="{F17A95BF-8CF2-09F1-F83C-9F0A372AE97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20787" y="327134"/>
            <a:ext cx="4140721" cy="1725052"/>
          </a:xfrm>
          <a:prstGeom prst="rect">
            <a:avLst/>
          </a:prstGeom>
        </p:spPr>
      </p:pic>
      <p:pic>
        <p:nvPicPr>
          <p:cNvPr id="2" name="Imagen 1">
            <a:extLst>
              <a:ext uri="{FF2B5EF4-FFF2-40B4-BE49-F238E27FC236}">
                <a16:creationId xmlns:a16="http://schemas.microsoft.com/office/drawing/2014/main" id="{EB24E4D2-BFAF-3066-91EB-9E63D922CD22}"/>
              </a:ext>
            </a:extLst>
          </p:cNvPr>
          <p:cNvPicPr>
            <a:picLocks noChangeAspect="1"/>
          </p:cNvPicPr>
          <p:nvPr/>
        </p:nvPicPr>
        <p:blipFill rotWithShape="1">
          <a:blip r:embed="rId6">
            <a:extLst>
              <a:ext uri="{28A0092B-C50C-407E-A947-70E740481C1C}">
                <a14:useLocalDpi xmlns:a14="http://schemas.microsoft.com/office/drawing/2010/main" val="0"/>
              </a:ext>
            </a:extLst>
          </a:blip>
          <a:srcRect l="23516" t="25892" r="29790" b="13682"/>
          <a:stretch/>
        </p:blipFill>
        <p:spPr>
          <a:xfrm rot="249262">
            <a:off x="-804792" y="9373955"/>
            <a:ext cx="3028779" cy="4687035"/>
          </a:xfrm>
          <a:prstGeom prst="rect">
            <a:avLst/>
          </a:prstGeom>
        </p:spPr>
      </p:pic>
      <p:grpSp>
        <p:nvGrpSpPr>
          <p:cNvPr id="11" name="Grupo 12">
            <a:extLst>
              <a:ext uri="{FF2B5EF4-FFF2-40B4-BE49-F238E27FC236}">
                <a16:creationId xmlns:a16="http://schemas.microsoft.com/office/drawing/2014/main" id="{DD0D378A-3752-A740-CFCC-CCC334BFE5DF}"/>
              </a:ext>
            </a:extLst>
          </p:cNvPr>
          <p:cNvGrpSpPr/>
          <p:nvPr/>
        </p:nvGrpSpPr>
        <p:grpSpPr>
          <a:xfrm>
            <a:off x="1220787" y="6553696"/>
            <a:ext cx="22947889" cy="1632164"/>
            <a:chOff x="1371600" y="4357917"/>
            <a:chExt cx="11663651" cy="2325659"/>
          </a:xfrm>
        </p:grpSpPr>
        <p:sp>
          <p:nvSpPr>
            <p:cNvPr id="12" name="Rectangle 61">
              <a:extLst>
                <a:ext uri="{FF2B5EF4-FFF2-40B4-BE49-F238E27FC236}">
                  <a16:creationId xmlns:a16="http://schemas.microsoft.com/office/drawing/2014/main" id="{9DB95B07-938F-0896-A868-13A0DC6AA7D9}"/>
                </a:ext>
              </a:extLst>
            </p:cNvPr>
            <p:cNvSpPr>
              <a:spLocks noChangeArrowheads="1"/>
            </p:cNvSpPr>
            <p:nvPr/>
          </p:nvSpPr>
          <p:spPr bwMode="auto">
            <a:xfrm>
              <a:off x="1416338" y="5105399"/>
              <a:ext cx="10744200" cy="1538883"/>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endParaRPr kumimoji="0" lang="en-US" sz="10000" i="0" u="none" strike="noStrike" cap="none" normalizeH="0" baseline="0">
                <a:ln>
                  <a:noFill/>
                </a:ln>
                <a:solidFill>
                  <a:schemeClr val="tx2"/>
                </a:solidFill>
                <a:effectLst/>
                <a:latin typeface="+mj-lt"/>
                <a:cs typeface="Arial" pitchFamily="34" charset="0"/>
              </a:endParaRPr>
            </a:p>
          </p:txBody>
        </p:sp>
        <p:sp>
          <p:nvSpPr>
            <p:cNvPr id="16" name="Rectangle 61">
              <a:extLst>
                <a:ext uri="{FF2B5EF4-FFF2-40B4-BE49-F238E27FC236}">
                  <a16:creationId xmlns:a16="http://schemas.microsoft.com/office/drawing/2014/main" id="{7EC4CDDC-3996-2933-8813-55D89F06BAD7}"/>
                </a:ext>
              </a:extLst>
            </p:cNvPr>
            <p:cNvSpPr>
              <a:spLocks noChangeArrowheads="1"/>
            </p:cNvSpPr>
            <p:nvPr/>
          </p:nvSpPr>
          <p:spPr bwMode="auto">
            <a:xfrm>
              <a:off x="1371600" y="4357917"/>
              <a:ext cx="11663651" cy="1754194"/>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endParaRPr lang="en-US" sz="8000" b="1" dirty="0">
                <a:solidFill>
                  <a:schemeClr val="bg1"/>
                </a:solidFill>
                <a:latin typeface="Arial" panose="020B0604020202020204" pitchFamily="34" charset="0"/>
                <a:cs typeface="Arial" panose="020B0604020202020204" pitchFamily="34" charset="0"/>
              </a:endParaRPr>
            </a:p>
          </p:txBody>
        </p:sp>
        <p:sp>
          <p:nvSpPr>
            <p:cNvPr id="18" name="Rectangle 61">
              <a:extLst>
                <a:ext uri="{FF2B5EF4-FFF2-40B4-BE49-F238E27FC236}">
                  <a16:creationId xmlns:a16="http://schemas.microsoft.com/office/drawing/2014/main" id="{CA0CCDD3-9254-40EE-F5B5-5D0DB265C01A}"/>
                </a:ext>
              </a:extLst>
            </p:cNvPr>
            <p:cNvSpPr>
              <a:spLocks noChangeArrowheads="1"/>
            </p:cNvSpPr>
            <p:nvPr/>
          </p:nvSpPr>
          <p:spPr bwMode="auto">
            <a:xfrm>
              <a:off x="1461074" y="5944912"/>
              <a:ext cx="10105304" cy="738664"/>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endParaRPr kumimoji="0" lang="en-US" sz="4800" i="0" u="none" strike="noStrike" cap="none" normalizeH="0" baseline="0">
                <a:ln>
                  <a:noFill/>
                </a:ln>
                <a:solidFill>
                  <a:schemeClr val="bg1"/>
                </a:solidFill>
                <a:effectLst/>
                <a:latin typeface="+mj-lt"/>
                <a:cs typeface="Arial" pitchFamily="34" charset="0"/>
              </a:endParaRPr>
            </a:p>
          </p:txBody>
        </p:sp>
      </p:grpSp>
    </p:spTree>
  </p:cSld>
  <p:clrMapOvr>
    <a:masterClrMapping/>
  </p:clrMapOvr>
  <p:transition spd="slow">
    <p:push/>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QuadreDeText 1">
            <a:extLst>
              <a:ext uri="{FF2B5EF4-FFF2-40B4-BE49-F238E27FC236}">
                <a16:creationId xmlns:a16="http://schemas.microsoft.com/office/drawing/2014/main" id="{E081CABB-8C3F-AC0F-4C1D-07E6ACB45A33}"/>
              </a:ext>
            </a:extLst>
          </p:cNvPr>
          <p:cNvSpPr txBox="1"/>
          <p:nvPr/>
        </p:nvSpPr>
        <p:spPr>
          <a:xfrm>
            <a:off x="1724891" y="2092381"/>
            <a:ext cx="20324618" cy="4031873"/>
          </a:xfrm>
          <a:prstGeom prst="rect">
            <a:avLst/>
          </a:prstGeom>
          <a:noFill/>
        </p:spPr>
        <p:txBody>
          <a:bodyPr wrap="square" rtlCol="0">
            <a:spAutoFit/>
          </a:bodyPr>
          <a:lstStyle/>
          <a:p>
            <a:r>
              <a:rPr lang="en-US" sz="7200" b="1" dirty="0">
                <a:solidFill>
                  <a:schemeClr val="tx2"/>
                </a:solidFill>
                <a:latin typeface="Arial" panose="020B0604020202020204" pitchFamily="34" charset="0"/>
                <a:cs typeface="Arial" panose="020B0604020202020204" pitchFamily="34" charset="0"/>
              </a:rPr>
              <a:t>Connecting S3 and the Mission Innovation for a Sustainable Economy through the SDGs</a:t>
            </a:r>
            <a:endParaRPr lang="en-US" b="1" dirty="0">
              <a:solidFill>
                <a:schemeClr val="tx2"/>
              </a:solidFill>
              <a:latin typeface="Arial" panose="020B0604020202020204" pitchFamily="34" charset="0"/>
              <a:cs typeface="Arial" panose="020B0604020202020204" pitchFamily="34" charset="0"/>
            </a:endParaRPr>
          </a:p>
          <a:p>
            <a:endParaRPr lang="en-US" sz="7200" b="1" dirty="0">
              <a:solidFill>
                <a:schemeClr val="tx2"/>
              </a:solidFill>
              <a:latin typeface="Arial" panose="020B0604020202020204" pitchFamily="34" charset="0"/>
              <a:cs typeface="Arial" panose="020B0604020202020204" pitchFamily="34" charset="0"/>
            </a:endParaRPr>
          </a:p>
          <a:p>
            <a:r>
              <a:rPr lang="en-US" sz="4000" b="1" dirty="0">
                <a:solidFill>
                  <a:schemeClr val="tx2"/>
                </a:solidFill>
                <a:latin typeface="Arial" panose="020B0604020202020204" pitchFamily="34" charset="0"/>
                <a:cs typeface="Arial" panose="020B0604020202020204" pitchFamily="34" charset="0"/>
              </a:rPr>
              <a:t>Tatiana Fernández, D4I partner</a:t>
            </a:r>
          </a:p>
        </p:txBody>
      </p:sp>
    </p:spTree>
    <p:extLst>
      <p:ext uri="{BB962C8B-B14F-4D97-AF65-F5344CB8AC3E}">
        <p14:creationId xmlns:p14="http://schemas.microsoft.com/office/powerpoint/2010/main" val="2469299164"/>
      </p:ext>
    </p:extLst>
  </p:cSld>
  <p:clrMapOvr>
    <a:masterClrMapping/>
  </p:clrMapOvr>
  <p:transition>
    <p:random/>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e contingut 3">
            <a:extLst>
              <a:ext uri="{FF2B5EF4-FFF2-40B4-BE49-F238E27FC236}">
                <a16:creationId xmlns:a16="http://schemas.microsoft.com/office/drawing/2014/main" id="{520C97CA-80AD-4D34-589F-E20226712C39}"/>
              </a:ext>
            </a:extLst>
          </p:cNvPr>
          <p:cNvSpPr txBox="1">
            <a:spLocks/>
          </p:cNvSpPr>
          <p:nvPr/>
        </p:nvSpPr>
        <p:spPr bwMode="auto">
          <a:xfrm>
            <a:off x="914400" y="1916385"/>
            <a:ext cx="15359905" cy="1014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66700" indent="-266700">
              <a:spcBef>
                <a:spcPct val="20000"/>
              </a:spcBef>
              <a:buClr>
                <a:srgbClr val="A21942"/>
              </a:buClr>
              <a:buFont typeface="Wingdings 2" panose="05020102010507070707" pitchFamily="18" charset="2"/>
              <a:buChar char=""/>
              <a:defRPr>
                <a:solidFill>
                  <a:schemeClr val="tx1"/>
                </a:solidFill>
                <a:latin typeface="Arial" panose="020B0604020202020204" pitchFamily="34" charset="0"/>
                <a:cs typeface="Arial" panose="020B0604020202020204" pitchFamily="34" charset="0"/>
              </a:defRPr>
            </a:lvl1pPr>
            <a:lvl2pPr marL="266700" indent="-266700">
              <a:spcBef>
                <a:spcPct val="20000"/>
              </a:spcBef>
              <a:buFont typeface="Wingdings" panose="05000000000000000000" pitchFamily="2" charset="2"/>
              <a:buChar char="§"/>
              <a:defRPr sz="1600">
                <a:solidFill>
                  <a:schemeClr val="tx1"/>
                </a:solidFill>
                <a:latin typeface="Arial" panose="020B0604020202020204" pitchFamily="34" charset="0"/>
                <a:cs typeface="Arial" panose="020B0604020202020204" pitchFamily="34" charset="0"/>
              </a:defRPr>
            </a:lvl2pPr>
            <a:lvl3pPr marL="808038" indent="-2667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3pPr>
            <a:lvl4pPr marL="982663" indent="-2667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4pPr>
            <a:lvl5pPr marL="1257300" indent="-274638">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5pPr>
            <a:lvl6pPr marL="1714500" indent="-274638"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6pPr>
            <a:lvl7pPr marL="2171700" indent="-274638"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7pPr>
            <a:lvl8pPr marL="2628900" indent="-274638"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8pPr>
            <a:lvl9pPr marL="3086100" indent="-274638"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9pPr>
          </a:lstStyle>
          <a:p>
            <a:pPr marL="893763" lvl="1" indent="-893763">
              <a:spcBef>
                <a:spcPts val="2000"/>
              </a:spcBef>
              <a:spcAft>
                <a:spcPts val="600"/>
              </a:spcAft>
              <a:buClr>
                <a:schemeClr val="accent4"/>
              </a:buClr>
              <a:buFont typeface="Wingdings 2" panose="05020102010507070707" pitchFamily="18" charset="2"/>
              <a:buChar char=""/>
            </a:pPr>
            <a:r>
              <a:rPr lang="en-US" altLang="ca-ES" sz="3000" dirty="0"/>
              <a:t>The world is confronted with a more and more urgent need to accelerate the transition from a social and economic development model relying on excessive exploitation of natural resources to a more sustainable one, compatible with the planetary boundaries. </a:t>
            </a:r>
          </a:p>
          <a:p>
            <a:pPr marL="893763" lvl="1" indent="-893763">
              <a:spcBef>
                <a:spcPts val="2000"/>
              </a:spcBef>
              <a:spcAft>
                <a:spcPts val="600"/>
              </a:spcAft>
              <a:buClr>
                <a:schemeClr val="accent4"/>
              </a:buClr>
              <a:buFont typeface="Wingdings 2" panose="05020102010507070707" pitchFamily="18" charset="2"/>
              <a:buChar char=""/>
            </a:pPr>
            <a:r>
              <a:rPr lang="en-US" altLang="ca-ES" sz="3000" dirty="0"/>
              <a:t>The 2030 </a:t>
            </a:r>
            <a:r>
              <a:rPr lang="en-US" altLang="ca-ES" sz="3000" dirty="0" err="1"/>
              <a:t>GreenerMed</a:t>
            </a:r>
            <a:r>
              <a:rPr lang="en-US" altLang="ca-ES" sz="3000" dirty="0"/>
              <a:t> Agenda aims at accelerating the transition of the Mediterranean region towards a green, blue and inclusive economy</a:t>
            </a:r>
          </a:p>
          <a:p>
            <a:pPr marL="893763" lvl="1" indent="-893763">
              <a:spcBef>
                <a:spcPts val="2000"/>
              </a:spcBef>
              <a:spcAft>
                <a:spcPts val="600"/>
              </a:spcAft>
              <a:buClr>
                <a:schemeClr val="accent4"/>
              </a:buClr>
              <a:buFont typeface="Wingdings 2" panose="05020102010507070707" pitchFamily="18" charset="2"/>
              <a:buChar char=""/>
            </a:pPr>
            <a:r>
              <a:rPr lang="en-US" altLang="ca-ES" sz="3000" dirty="0"/>
              <a:t>There is growing consensus on the role of transformative place-based innovation to reach these ambitious targets. Innovation investment can be oriented to meet the most pressing challenges of sustainable development, beyond short-term economic growth.</a:t>
            </a:r>
          </a:p>
          <a:p>
            <a:pPr marL="893763" lvl="1" indent="-893763">
              <a:spcBef>
                <a:spcPts val="2000"/>
              </a:spcBef>
              <a:spcAft>
                <a:spcPts val="600"/>
              </a:spcAft>
              <a:buClr>
                <a:schemeClr val="accent4"/>
              </a:buClr>
              <a:buFont typeface="Wingdings 2" panose="05020102010507070707" pitchFamily="18" charset="2"/>
              <a:buChar char=""/>
            </a:pPr>
            <a:r>
              <a:rPr lang="en-US" altLang="ca-ES" sz="3000" dirty="0"/>
              <a:t>Complex challenges do not have obvious solutions, they require coordinated multilevel interventions by multiple actors guided by a directional goal and the transformation of the current socio-technical systems</a:t>
            </a:r>
          </a:p>
          <a:p>
            <a:pPr marL="893763" lvl="1" indent="-893763">
              <a:spcBef>
                <a:spcPts val="2000"/>
              </a:spcBef>
              <a:spcAft>
                <a:spcPts val="600"/>
              </a:spcAft>
              <a:buClr>
                <a:schemeClr val="accent4"/>
              </a:buClr>
              <a:buFont typeface="Wingdings 2" panose="05020102010507070707" pitchFamily="18" charset="2"/>
              <a:buChar char=""/>
            </a:pPr>
            <a:r>
              <a:rPr lang="en-US" altLang="ca-ES" sz="3000" dirty="0"/>
              <a:t>The Innovative Sustainable Economy  Mission of the Interreg Euro-MED Programme works to boost a fair transition to a circular economy through two governance projects that develop innovative technical knowledge and ensure these new solutions are transferred into public policies</a:t>
            </a:r>
            <a:endParaRPr lang="ca-ES" altLang="ca-ES" sz="3000" dirty="0"/>
          </a:p>
          <a:p>
            <a:pPr marL="893763" lvl="1" indent="-893763">
              <a:spcBef>
                <a:spcPts val="2000"/>
              </a:spcBef>
              <a:buClr>
                <a:schemeClr val="accent4"/>
              </a:buClr>
              <a:buFont typeface="Wingdings 2" panose="05020102010507070707" pitchFamily="18" charset="2"/>
              <a:buChar char=""/>
            </a:pPr>
            <a:endParaRPr lang="ca-ES" altLang="ca-ES" sz="3000" dirty="0"/>
          </a:p>
        </p:txBody>
      </p:sp>
      <p:sp>
        <p:nvSpPr>
          <p:cNvPr id="4" name="Contenidor de contingut 3">
            <a:extLst>
              <a:ext uri="{FF2B5EF4-FFF2-40B4-BE49-F238E27FC236}">
                <a16:creationId xmlns:a16="http://schemas.microsoft.com/office/drawing/2014/main" id="{AE163651-DEC2-D6D0-2070-69EA525DDEF2}"/>
              </a:ext>
            </a:extLst>
          </p:cNvPr>
          <p:cNvSpPr txBox="1">
            <a:spLocks/>
          </p:cNvSpPr>
          <p:nvPr/>
        </p:nvSpPr>
        <p:spPr bwMode="auto">
          <a:xfrm>
            <a:off x="748961" y="797668"/>
            <a:ext cx="23638214" cy="856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66700" indent="-266700">
              <a:spcBef>
                <a:spcPct val="20000"/>
              </a:spcBef>
              <a:buClr>
                <a:srgbClr val="A21942"/>
              </a:buClr>
              <a:buFont typeface="Wingdings 2" panose="05020102010507070707" pitchFamily="18" charset="2"/>
              <a:buChar char=""/>
              <a:defRPr>
                <a:solidFill>
                  <a:schemeClr val="tx1"/>
                </a:solidFill>
                <a:latin typeface="Arial" panose="020B0604020202020204" pitchFamily="34" charset="0"/>
                <a:cs typeface="Arial" panose="020B0604020202020204" pitchFamily="34" charset="0"/>
              </a:defRPr>
            </a:lvl1pPr>
            <a:lvl2pPr marL="266700" indent="-266700">
              <a:spcBef>
                <a:spcPct val="20000"/>
              </a:spcBef>
              <a:buFont typeface="Wingdings" panose="05000000000000000000" pitchFamily="2" charset="2"/>
              <a:buChar char="§"/>
              <a:defRPr sz="1600">
                <a:solidFill>
                  <a:schemeClr val="tx1"/>
                </a:solidFill>
                <a:latin typeface="Arial" panose="020B0604020202020204" pitchFamily="34" charset="0"/>
                <a:cs typeface="Arial" panose="020B0604020202020204" pitchFamily="34" charset="0"/>
              </a:defRPr>
            </a:lvl2pPr>
            <a:lvl3pPr marL="808038" indent="-2667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3pPr>
            <a:lvl4pPr marL="982663" indent="-2667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4pPr>
            <a:lvl5pPr marL="1257300" indent="-274638">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5pPr>
            <a:lvl6pPr marL="1714500" indent="-274638"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6pPr>
            <a:lvl7pPr marL="2171700" indent="-274638"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7pPr>
            <a:lvl8pPr marL="2628900" indent="-274638"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8pPr>
            <a:lvl9pPr marL="3086100" indent="-274638"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9pPr>
          </a:lstStyle>
          <a:p>
            <a:pPr marL="0" lvl="1" indent="0">
              <a:spcBef>
                <a:spcPts val="2000"/>
              </a:spcBef>
              <a:buClr>
                <a:schemeClr val="accent4"/>
              </a:buClr>
              <a:buNone/>
            </a:pPr>
            <a:r>
              <a:rPr lang="en-US" altLang="ca-ES" sz="4400" b="1" dirty="0"/>
              <a:t>The context provided by the Interreg Euro MED Programme</a:t>
            </a:r>
            <a:endParaRPr lang="ca-ES" altLang="ca-ES" sz="4400" b="1" dirty="0"/>
          </a:p>
        </p:txBody>
      </p:sp>
      <p:sp>
        <p:nvSpPr>
          <p:cNvPr id="5" name="Rectangle 4">
            <a:extLst>
              <a:ext uri="{FF2B5EF4-FFF2-40B4-BE49-F238E27FC236}">
                <a16:creationId xmlns:a16="http://schemas.microsoft.com/office/drawing/2014/main" id="{9DCC636F-3DD5-223D-B9FF-89E696A96EAA}"/>
              </a:ext>
            </a:extLst>
          </p:cNvPr>
          <p:cNvSpPr/>
          <p:nvPr/>
        </p:nvSpPr>
        <p:spPr>
          <a:xfrm>
            <a:off x="430306" y="9072282"/>
            <a:ext cx="17465808" cy="2348753"/>
          </a:xfrm>
          <a:prstGeom prst="rect">
            <a:avLst/>
          </a:prstGeom>
          <a:no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a:ln w="38100">
                <a:solidFill>
                  <a:schemeClr val="tx2"/>
                </a:solidFill>
              </a:ln>
              <a:noFill/>
            </a:endParaRPr>
          </a:p>
        </p:txBody>
      </p:sp>
      <p:pic>
        <p:nvPicPr>
          <p:cNvPr id="13" name="Imatge 12">
            <a:extLst>
              <a:ext uri="{FF2B5EF4-FFF2-40B4-BE49-F238E27FC236}">
                <a16:creationId xmlns:a16="http://schemas.microsoft.com/office/drawing/2014/main" id="{7F360B9A-AD83-FD84-D2F2-5ABC899A70C8}"/>
              </a:ext>
            </a:extLst>
          </p:cNvPr>
          <p:cNvPicPr>
            <a:picLocks noChangeAspect="1"/>
          </p:cNvPicPr>
          <p:nvPr/>
        </p:nvPicPr>
        <p:blipFill rotWithShape="1">
          <a:blip r:embed="rId2"/>
          <a:srcRect l="6067" t="679" r="5886"/>
          <a:stretch/>
        </p:blipFill>
        <p:spPr>
          <a:xfrm>
            <a:off x="18237448" y="6494550"/>
            <a:ext cx="6149727" cy="5567748"/>
          </a:xfrm>
          <a:prstGeom prst="rect">
            <a:avLst/>
          </a:prstGeom>
        </p:spPr>
      </p:pic>
      <p:pic>
        <p:nvPicPr>
          <p:cNvPr id="3" name="Imatge 3">
            <a:extLst>
              <a:ext uri="{FF2B5EF4-FFF2-40B4-BE49-F238E27FC236}">
                <a16:creationId xmlns:a16="http://schemas.microsoft.com/office/drawing/2014/main" id="{88E24AC6-891D-F1DA-231E-AC8D0D07C97A}"/>
              </a:ext>
            </a:extLst>
          </p:cNvPr>
          <p:cNvPicPr>
            <a:picLocks noChangeAspect="1"/>
          </p:cNvPicPr>
          <p:nvPr/>
        </p:nvPicPr>
        <p:blipFill rotWithShape="1">
          <a:blip r:embed="rId3">
            <a:extLst>
              <a:ext uri="{28A0092B-C50C-407E-A947-70E740481C1C}">
                <a14:useLocalDpi xmlns:a14="http://schemas.microsoft.com/office/drawing/2010/main" val="0"/>
              </a:ext>
            </a:extLst>
          </a:blip>
          <a:srcRect l="2911" r="76385"/>
          <a:stretch/>
        </p:blipFill>
        <p:spPr bwMode="auto">
          <a:xfrm>
            <a:off x="18888889" y="962399"/>
            <a:ext cx="3814354" cy="4206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ítol 2">
            <a:extLst>
              <a:ext uri="{FF2B5EF4-FFF2-40B4-BE49-F238E27FC236}">
                <a16:creationId xmlns:a16="http://schemas.microsoft.com/office/drawing/2014/main" id="{BFA6F899-CA7D-6A98-0B99-D46E0E026BF3}"/>
              </a:ext>
            </a:extLst>
          </p:cNvPr>
          <p:cNvSpPr>
            <a:spLocks noGrp="1"/>
          </p:cNvSpPr>
          <p:nvPr>
            <p:ph type="title"/>
          </p:nvPr>
        </p:nvSpPr>
        <p:spPr>
          <a:xfrm>
            <a:off x="1172959" y="497309"/>
            <a:ext cx="22041256" cy="1012824"/>
          </a:xfrm>
        </p:spPr>
        <p:txBody>
          <a:bodyPr>
            <a:noAutofit/>
          </a:bodyPr>
          <a:lstStyle/>
          <a:p>
            <a:pPr>
              <a:defRPr/>
            </a:pPr>
            <a:r>
              <a:rPr lang="en-GB" altLang="ca-ES" sz="4400" dirty="0">
                <a:solidFill>
                  <a:schemeClr val="tx1"/>
                </a:solidFill>
                <a:ea typeface="+mn-ea"/>
              </a:rPr>
              <a:t>How do we envision this green and just transition in the MED?</a:t>
            </a:r>
          </a:p>
        </p:txBody>
      </p:sp>
      <p:sp>
        <p:nvSpPr>
          <p:cNvPr id="10243" name="4 Marcador de número de diapositiva">
            <a:extLst>
              <a:ext uri="{FF2B5EF4-FFF2-40B4-BE49-F238E27FC236}">
                <a16:creationId xmlns:a16="http://schemas.microsoft.com/office/drawing/2014/main" id="{A842FE72-CD4A-D444-A06B-89B48A31E3C2}"/>
              </a:ext>
            </a:extLst>
          </p:cNvPr>
          <p:cNvSpPr>
            <a:spLocks noGrp="1"/>
          </p:cNvSpPr>
          <p:nvPr>
            <p:ph type="sldNum" sz="quarter" idx="4294967295"/>
          </p:nvPr>
        </p:nvSpPr>
        <p:spPr bwMode="auto">
          <a:xfrm>
            <a:off x="17876837" y="13074651"/>
            <a:ext cx="5689600" cy="730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1485900" indent="-571500">
              <a:defRPr>
                <a:solidFill>
                  <a:schemeClr val="tx1"/>
                </a:solidFill>
                <a:latin typeface="Calibri" panose="020F0502020204030204" pitchFamily="34" charset="0"/>
                <a:cs typeface="Arial" panose="020B0604020202020204" pitchFamily="34" charset="0"/>
              </a:defRPr>
            </a:lvl2pPr>
            <a:lvl3pPr marL="2286000" indent="-457200">
              <a:defRPr>
                <a:solidFill>
                  <a:schemeClr val="tx1"/>
                </a:solidFill>
                <a:latin typeface="Calibri" panose="020F0502020204030204" pitchFamily="34" charset="0"/>
                <a:cs typeface="Arial" panose="020B0604020202020204" pitchFamily="34" charset="0"/>
              </a:defRPr>
            </a:lvl3pPr>
            <a:lvl4pPr marL="3200400" indent="-457200">
              <a:defRPr>
                <a:solidFill>
                  <a:schemeClr val="tx1"/>
                </a:solidFill>
                <a:latin typeface="Calibri" panose="020F0502020204030204" pitchFamily="34" charset="0"/>
                <a:cs typeface="Arial" panose="020B0604020202020204" pitchFamily="34" charset="0"/>
              </a:defRPr>
            </a:lvl4pPr>
            <a:lvl5pPr marL="4114800" indent="-457200">
              <a:defRPr>
                <a:solidFill>
                  <a:schemeClr val="tx1"/>
                </a:solidFill>
                <a:latin typeface="Calibri" panose="020F0502020204030204" pitchFamily="34" charset="0"/>
                <a:cs typeface="Arial" panose="020B0604020202020204" pitchFamily="34" charset="0"/>
              </a:defRPr>
            </a:lvl5pPr>
            <a:lvl6pPr marL="5029200" indent="-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5943600" indent="-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6858000" indent="-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7772400" indent="-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4110A98C-0C68-4B55-BED5-4BF711B32B45}" type="slidenum">
              <a:rPr lang="ca-ES" altLang="en-US">
                <a:solidFill>
                  <a:srgbClr val="898989"/>
                </a:solidFill>
                <a:latin typeface="Arial" panose="020B0604020202020204" pitchFamily="34" charset="0"/>
              </a:rPr>
              <a:pPr/>
              <a:t>13</a:t>
            </a:fld>
            <a:endParaRPr lang="ca-ES" altLang="en-US">
              <a:solidFill>
                <a:srgbClr val="898989"/>
              </a:solidFill>
              <a:latin typeface="Arial" panose="020B0604020202020204" pitchFamily="34" charset="0"/>
            </a:endParaRPr>
          </a:p>
        </p:txBody>
      </p:sp>
      <p:pic>
        <p:nvPicPr>
          <p:cNvPr id="2" name="Imatge 1">
            <a:extLst>
              <a:ext uri="{FF2B5EF4-FFF2-40B4-BE49-F238E27FC236}">
                <a16:creationId xmlns:a16="http://schemas.microsoft.com/office/drawing/2014/main" id="{C9E45F9F-BF1C-D02A-4233-34D60CFF6947}"/>
              </a:ext>
            </a:extLst>
          </p:cNvPr>
          <p:cNvPicPr>
            <a:picLocks noChangeAspect="1"/>
          </p:cNvPicPr>
          <p:nvPr/>
        </p:nvPicPr>
        <p:blipFill>
          <a:blip r:embed="rId3"/>
          <a:stretch>
            <a:fillRect/>
          </a:stretch>
        </p:blipFill>
        <p:spPr>
          <a:xfrm>
            <a:off x="624191" y="1690113"/>
            <a:ext cx="17828083" cy="10673846"/>
          </a:xfrm>
          <a:prstGeom prst="rect">
            <a:avLst/>
          </a:prstGeom>
        </p:spPr>
      </p:pic>
      <p:sp>
        <p:nvSpPr>
          <p:cNvPr id="10244" name="Contenidor de contingut 3">
            <a:extLst>
              <a:ext uri="{FF2B5EF4-FFF2-40B4-BE49-F238E27FC236}">
                <a16:creationId xmlns:a16="http://schemas.microsoft.com/office/drawing/2014/main" id="{2C6B014E-DF0A-4EB9-86E3-9A214BAA69E4}"/>
              </a:ext>
            </a:extLst>
          </p:cNvPr>
          <p:cNvSpPr txBox="1">
            <a:spLocks/>
          </p:cNvSpPr>
          <p:nvPr/>
        </p:nvSpPr>
        <p:spPr bwMode="auto">
          <a:xfrm>
            <a:off x="18610729" y="2148944"/>
            <a:ext cx="5152255" cy="9756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66700" indent="-266700">
              <a:spcBef>
                <a:spcPct val="20000"/>
              </a:spcBef>
              <a:buClr>
                <a:srgbClr val="A21942"/>
              </a:buClr>
              <a:buFont typeface="Wingdings 2" panose="05020102010507070707" pitchFamily="18" charset="2"/>
              <a:buChar char=""/>
              <a:defRPr>
                <a:solidFill>
                  <a:schemeClr val="tx1"/>
                </a:solidFill>
                <a:latin typeface="Arial" panose="020B0604020202020204" pitchFamily="34" charset="0"/>
                <a:cs typeface="Arial" panose="020B0604020202020204" pitchFamily="34" charset="0"/>
              </a:defRPr>
            </a:lvl1pPr>
            <a:lvl2pPr marL="266700" indent="-266700">
              <a:spcBef>
                <a:spcPct val="20000"/>
              </a:spcBef>
              <a:buFont typeface="Wingdings" panose="05000000000000000000" pitchFamily="2" charset="2"/>
              <a:buChar char="§"/>
              <a:defRPr sz="1600">
                <a:solidFill>
                  <a:schemeClr val="tx1"/>
                </a:solidFill>
                <a:latin typeface="Arial" panose="020B0604020202020204" pitchFamily="34" charset="0"/>
                <a:cs typeface="Arial" panose="020B0604020202020204" pitchFamily="34" charset="0"/>
              </a:defRPr>
            </a:lvl2pPr>
            <a:lvl3pPr marL="808038" indent="-2667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3pPr>
            <a:lvl4pPr marL="982663" indent="-2667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4pPr>
            <a:lvl5pPr marL="1257300" indent="-274638">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5pPr>
            <a:lvl6pPr marL="1714500" indent="-274638"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6pPr>
            <a:lvl7pPr marL="2171700" indent="-274638"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7pPr>
            <a:lvl8pPr marL="2628900" indent="-274638"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8pPr>
            <a:lvl9pPr marL="3086100" indent="-274638"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9pPr>
          </a:lstStyle>
          <a:p>
            <a:pPr marL="893763" lvl="1" indent="-893763">
              <a:spcBef>
                <a:spcPts val="2000"/>
              </a:spcBef>
              <a:spcAft>
                <a:spcPts val="600"/>
              </a:spcAft>
              <a:buClr>
                <a:schemeClr val="accent4"/>
              </a:buClr>
              <a:buFont typeface="Wingdings 2" panose="05020102010507070707" pitchFamily="18" charset="2"/>
              <a:buChar char=""/>
            </a:pPr>
            <a:r>
              <a:rPr lang="en-US" altLang="ca-ES" sz="3000" dirty="0"/>
              <a:t>To accelerate green and just transitions we must address very complex place-based social, environmental and economic challenges</a:t>
            </a:r>
          </a:p>
          <a:p>
            <a:pPr marL="893763" lvl="1" indent="-893763">
              <a:spcBef>
                <a:spcPts val="2000"/>
              </a:spcBef>
              <a:spcAft>
                <a:spcPts val="600"/>
              </a:spcAft>
              <a:buClr>
                <a:schemeClr val="accent4"/>
              </a:buClr>
              <a:buFont typeface="Wingdings 2" panose="05020102010507070707" pitchFamily="18" charset="2"/>
              <a:buChar char=""/>
            </a:pPr>
            <a:r>
              <a:rPr lang="en-US" altLang="ca-ES" sz="3000" dirty="0"/>
              <a:t>No entity or actor can address those challenges from their area of ​​knowledge or their competences</a:t>
            </a:r>
          </a:p>
          <a:p>
            <a:pPr marL="893763" lvl="1" indent="-893763">
              <a:spcBef>
                <a:spcPts val="2000"/>
              </a:spcBef>
              <a:spcAft>
                <a:spcPts val="600"/>
              </a:spcAft>
              <a:buClr>
                <a:schemeClr val="accent4"/>
              </a:buClr>
              <a:buFont typeface="Wingdings 2" panose="05020102010507070707" pitchFamily="18" charset="2"/>
              <a:buChar char=""/>
            </a:pPr>
            <a:r>
              <a:rPr lang="en-US" altLang="ca-ES" sz="3000" dirty="0"/>
              <a:t>Complex challenges do not have obvious solutions, they require coordinated multilevel interventions by multiple actors guided by a directional goal</a:t>
            </a:r>
            <a:endParaRPr lang="ca-ES" altLang="ca-ES" sz="30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3" descr="Diagram&#10;&#10;Description automatically generated">
            <a:extLst>
              <a:ext uri="{FF2B5EF4-FFF2-40B4-BE49-F238E27FC236}">
                <a16:creationId xmlns:a16="http://schemas.microsoft.com/office/drawing/2014/main" id="{38C0FC3F-18EC-C854-002E-AA42653AF3CB}"/>
              </a:ext>
            </a:extLst>
          </p:cNvPr>
          <p:cNvPicPr>
            <a:picLocks noChangeAspect="1"/>
          </p:cNvPicPr>
          <p:nvPr/>
        </p:nvPicPr>
        <p:blipFill>
          <a:blip r:embed="rId3">
            <a:duotone>
              <a:schemeClr val="accent4">
                <a:shade val="45000"/>
                <a:satMod val="135000"/>
              </a:schemeClr>
              <a:prstClr val="white"/>
            </a:duotone>
            <a:extLst>
              <a:ext uri="{28A0092B-C50C-407E-A947-70E740481C1C}">
                <a14:useLocalDpi xmlns:a14="http://schemas.microsoft.com/office/drawing/2010/main" val="0"/>
              </a:ext>
            </a:extLst>
          </a:blip>
          <a:srcRect l="24905" t="13033" r="22256" b="27193"/>
          <a:stretch>
            <a:fillRect/>
          </a:stretch>
        </p:blipFill>
        <p:spPr bwMode="auto">
          <a:xfrm>
            <a:off x="8666939" y="8666672"/>
            <a:ext cx="5924550" cy="4086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1" name="Picture 13" descr="https://substackcdn.com/image/fetch/f_auto,q_auto:good,fl_progressive:steep/https%3A%2F%2Fsubstack-post-media.s3.amazonaws.com%2Fpublic%2Fimages%2Fc74652f1-a1c8-4ec4-aa1c-b6a652e3db37_811x519.png">
            <a:extLst>
              <a:ext uri="{FF2B5EF4-FFF2-40B4-BE49-F238E27FC236}">
                <a16:creationId xmlns:a16="http://schemas.microsoft.com/office/drawing/2014/main" id="{F378E904-E5CA-B5FC-6A06-A438F8CEE31A}"/>
              </a:ext>
            </a:extLst>
          </p:cNvPr>
          <p:cNvPicPr>
            <a:picLocks noChangeAspect="1" noChangeArrowheads="1"/>
          </p:cNvPicPr>
          <p:nvPr/>
        </p:nvPicPr>
        <p:blipFill>
          <a:blip r:embed="rId4">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5718057" y="8290487"/>
            <a:ext cx="8246870" cy="5277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2" name="Contenidor de contingut 3">
            <a:extLst>
              <a:ext uri="{FF2B5EF4-FFF2-40B4-BE49-F238E27FC236}">
                <a16:creationId xmlns:a16="http://schemas.microsoft.com/office/drawing/2014/main" id="{EB84E91A-9D4A-114D-05EC-FF4E80455B96}"/>
              </a:ext>
            </a:extLst>
          </p:cNvPr>
          <p:cNvSpPr txBox="1">
            <a:spLocks/>
          </p:cNvSpPr>
          <p:nvPr/>
        </p:nvSpPr>
        <p:spPr bwMode="auto">
          <a:xfrm>
            <a:off x="757237" y="2113531"/>
            <a:ext cx="13982740" cy="1703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66700" indent="-266700">
              <a:spcBef>
                <a:spcPct val="20000"/>
              </a:spcBef>
              <a:buClr>
                <a:srgbClr val="A21942"/>
              </a:buClr>
              <a:buFont typeface="Wingdings 2" panose="05020102010507070707" pitchFamily="18" charset="2"/>
              <a:buChar char=""/>
              <a:defRPr>
                <a:solidFill>
                  <a:schemeClr val="tx1"/>
                </a:solidFill>
                <a:latin typeface="Arial" panose="020B0604020202020204" pitchFamily="34" charset="0"/>
                <a:cs typeface="Arial" panose="020B0604020202020204" pitchFamily="34" charset="0"/>
              </a:defRPr>
            </a:lvl1pPr>
            <a:lvl2pPr marL="541338" indent="-274638">
              <a:spcBef>
                <a:spcPct val="20000"/>
              </a:spcBef>
              <a:buFont typeface="Wingdings" panose="05000000000000000000" pitchFamily="2" charset="2"/>
              <a:buChar char="§"/>
              <a:defRPr sz="1600">
                <a:solidFill>
                  <a:schemeClr val="tx1"/>
                </a:solidFill>
                <a:latin typeface="Arial" panose="020B0604020202020204" pitchFamily="34" charset="0"/>
                <a:cs typeface="Arial" panose="020B0604020202020204" pitchFamily="34" charset="0"/>
              </a:defRPr>
            </a:lvl2pPr>
            <a:lvl3pPr marL="808038" indent="-2667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3pPr>
            <a:lvl4pPr marL="982663" indent="-2667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4pPr>
            <a:lvl5pPr marL="1257300" indent="-274638">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5pPr>
            <a:lvl6pPr marL="1714500" indent="-274638"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6pPr>
            <a:lvl7pPr marL="2171700" indent="-274638"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7pPr>
            <a:lvl8pPr marL="2628900" indent="-274638"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8pPr>
            <a:lvl9pPr marL="3086100" indent="-274638"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9pPr>
          </a:lstStyle>
          <a:p>
            <a:pPr marL="536575" indent="-536575">
              <a:spcBef>
                <a:spcPct val="0"/>
              </a:spcBef>
              <a:spcAft>
                <a:spcPts val="2000"/>
              </a:spcAft>
              <a:buClr>
                <a:schemeClr val="tx1"/>
              </a:buClr>
            </a:pPr>
            <a:r>
              <a:rPr lang="en-US" altLang="ca-ES" sz="2400" dirty="0"/>
              <a:t>Without it we’ll continue developing solutions for symptoms, which are relevant from our perspective. Solutions that do not go to the root of the problem and are not effective</a:t>
            </a:r>
          </a:p>
          <a:p>
            <a:pPr marL="536575" indent="-536575">
              <a:spcBef>
                <a:spcPct val="0"/>
              </a:spcBef>
              <a:spcAft>
                <a:spcPts val="2000"/>
              </a:spcAft>
              <a:buClr>
                <a:schemeClr val="tx1"/>
              </a:buClr>
            </a:pPr>
            <a:r>
              <a:rPr lang="en-US" altLang="ca-ES" sz="2400" dirty="0"/>
              <a:t>Without it we will continue to apply solutions that we know do not work</a:t>
            </a:r>
          </a:p>
        </p:txBody>
      </p:sp>
      <p:pic>
        <p:nvPicPr>
          <p:cNvPr id="12293" name="Picture 22" descr="Imatge relacionada">
            <a:extLst>
              <a:ext uri="{FF2B5EF4-FFF2-40B4-BE49-F238E27FC236}">
                <a16:creationId xmlns:a16="http://schemas.microsoft.com/office/drawing/2014/main" id="{CAFFDF60-124B-B675-394C-1AB82A86A0DA}"/>
              </a:ext>
            </a:extLst>
          </p:cNvPr>
          <p:cNvPicPr>
            <a:picLocks noChangeAspect="1" noChangeArrowheads="1"/>
          </p:cNvPicPr>
          <p:nvPr/>
        </p:nvPicPr>
        <p:blipFill>
          <a:blip r:embed="rId5">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22248" y="8666672"/>
            <a:ext cx="7454900" cy="418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4" name="Rectangle 1">
            <a:extLst>
              <a:ext uri="{FF2B5EF4-FFF2-40B4-BE49-F238E27FC236}">
                <a16:creationId xmlns:a16="http://schemas.microsoft.com/office/drawing/2014/main" id="{770B5B2B-2350-1166-03EB-BB976A45445A}"/>
              </a:ext>
            </a:extLst>
          </p:cNvPr>
          <p:cNvSpPr>
            <a:spLocks noChangeArrowheads="1"/>
          </p:cNvSpPr>
          <p:nvPr/>
        </p:nvSpPr>
        <p:spPr bwMode="auto">
          <a:xfrm>
            <a:off x="757237" y="13081272"/>
            <a:ext cx="406701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A21942"/>
              </a:buClr>
              <a:buFont typeface="Wingdings 2" panose="05020102010507070707" pitchFamily="18" charset="2"/>
              <a:buChar char=""/>
              <a:defRPr>
                <a:solidFill>
                  <a:schemeClr val="tx1"/>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16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9pPr>
          </a:lstStyle>
          <a:p>
            <a:pPr algn="r" eaLnBrk="1" hangingPunct="1">
              <a:spcBef>
                <a:spcPct val="0"/>
              </a:spcBef>
              <a:buClrTx/>
              <a:buFontTx/>
              <a:buNone/>
            </a:pPr>
            <a:r>
              <a:rPr lang="ca-ES" altLang="ca-ES" sz="1600" u="sng" dirty="0">
                <a:hlinkClick r:id="rId6"/>
              </a:rPr>
              <a:t>https://www.artsfwd.org/systems-thinking/</a:t>
            </a:r>
            <a:r>
              <a:rPr lang="ca-ES" altLang="ca-ES" sz="1600" dirty="0"/>
              <a:t>. </a:t>
            </a:r>
          </a:p>
        </p:txBody>
      </p:sp>
      <p:pic>
        <p:nvPicPr>
          <p:cNvPr id="12295" name="Picture 2">
            <a:extLst>
              <a:ext uri="{FF2B5EF4-FFF2-40B4-BE49-F238E27FC236}">
                <a16:creationId xmlns:a16="http://schemas.microsoft.com/office/drawing/2014/main" id="{A9F654F2-4563-7FD4-E5C1-F4230B65367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56139" y="374875"/>
            <a:ext cx="8789994" cy="5558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ontenidor de contingut 3">
            <a:extLst>
              <a:ext uri="{FF2B5EF4-FFF2-40B4-BE49-F238E27FC236}">
                <a16:creationId xmlns:a16="http://schemas.microsoft.com/office/drawing/2014/main" id="{80D288F7-767A-8E45-8D09-B09854220D9B}"/>
              </a:ext>
            </a:extLst>
          </p:cNvPr>
          <p:cNvSpPr txBox="1">
            <a:spLocks/>
          </p:cNvSpPr>
          <p:nvPr/>
        </p:nvSpPr>
        <p:spPr bwMode="auto">
          <a:xfrm>
            <a:off x="757237" y="465450"/>
            <a:ext cx="14960820" cy="2392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66700" indent="-266700">
              <a:spcBef>
                <a:spcPct val="20000"/>
              </a:spcBef>
              <a:buClr>
                <a:srgbClr val="A21942"/>
              </a:buClr>
              <a:buFont typeface="Wingdings 2" panose="05020102010507070707" pitchFamily="18" charset="2"/>
              <a:buChar char=""/>
              <a:defRPr>
                <a:solidFill>
                  <a:schemeClr val="tx1"/>
                </a:solidFill>
                <a:latin typeface="Arial" panose="020B0604020202020204" pitchFamily="34" charset="0"/>
                <a:cs typeface="Arial" panose="020B0604020202020204" pitchFamily="34" charset="0"/>
              </a:defRPr>
            </a:lvl1pPr>
            <a:lvl2pPr marL="541338" indent="-274638">
              <a:spcBef>
                <a:spcPct val="20000"/>
              </a:spcBef>
              <a:buFont typeface="Wingdings" panose="05000000000000000000" pitchFamily="2" charset="2"/>
              <a:buChar char="§"/>
              <a:defRPr sz="1600">
                <a:solidFill>
                  <a:schemeClr val="tx1"/>
                </a:solidFill>
                <a:latin typeface="Arial" panose="020B0604020202020204" pitchFamily="34" charset="0"/>
                <a:cs typeface="Arial" panose="020B0604020202020204" pitchFamily="34" charset="0"/>
              </a:defRPr>
            </a:lvl2pPr>
            <a:lvl3pPr marL="808038" indent="-2667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3pPr>
            <a:lvl4pPr marL="982663" indent="-2667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4pPr>
            <a:lvl5pPr marL="1257300" indent="-274638">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5pPr>
            <a:lvl6pPr marL="1714500" indent="-274638"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6pPr>
            <a:lvl7pPr marL="2171700" indent="-274638"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7pPr>
            <a:lvl8pPr marL="2628900" indent="-274638"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8pPr>
            <a:lvl9pPr marL="3086100" indent="-274638"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9pPr>
          </a:lstStyle>
          <a:p>
            <a:pPr marL="0" indent="0">
              <a:spcBef>
                <a:spcPct val="0"/>
              </a:spcBef>
              <a:spcAft>
                <a:spcPts val="2000"/>
              </a:spcAft>
              <a:buNone/>
              <a:defRPr/>
            </a:pPr>
            <a:r>
              <a:rPr lang="en-US" altLang="ca-ES" sz="4800" b="1" dirty="0"/>
              <a:t>Why this systemic and transformative innovation approach? </a:t>
            </a:r>
          </a:p>
        </p:txBody>
      </p:sp>
      <p:sp>
        <p:nvSpPr>
          <p:cNvPr id="12298" name="TextBox 6">
            <a:extLst>
              <a:ext uri="{FF2B5EF4-FFF2-40B4-BE49-F238E27FC236}">
                <a16:creationId xmlns:a16="http://schemas.microsoft.com/office/drawing/2014/main" id="{9AE63892-AB6B-DE07-5407-91C65BEAC29B}"/>
              </a:ext>
            </a:extLst>
          </p:cNvPr>
          <p:cNvSpPr txBox="1">
            <a:spLocks noChangeArrowheads="1"/>
          </p:cNvSpPr>
          <p:nvPr/>
        </p:nvSpPr>
        <p:spPr bwMode="auto">
          <a:xfrm>
            <a:off x="8094700" y="12927384"/>
            <a:ext cx="664527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r"/>
            <a:r>
              <a:rPr lang="en-US" altLang="ca-ES" sz="1800" dirty="0"/>
              <a:t>https://commons.wikimedia.org/wiki/File:Too_Busy_To_Improve_-_Performance_Management_-_Square_Wheels.png</a:t>
            </a:r>
          </a:p>
        </p:txBody>
      </p:sp>
      <p:pic>
        <p:nvPicPr>
          <p:cNvPr id="2" name="Imatge 1">
            <a:extLst>
              <a:ext uri="{FF2B5EF4-FFF2-40B4-BE49-F238E27FC236}">
                <a16:creationId xmlns:a16="http://schemas.microsoft.com/office/drawing/2014/main" id="{7CECA4D8-EB82-AF6B-4AED-20C5D300361E}"/>
              </a:ext>
            </a:extLst>
          </p:cNvPr>
          <p:cNvPicPr>
            <a:picLocks noChangeAspect="1"/>
          </p:cNvPicPr>
          <p:nvPr/>
        </p:nvPicPr>
        <p:blipFill>
          <a:blip r:embed="rId8">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a:off x="497914" y="4105860"/>
            <a:ext cx="8169025" cy="3723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tge 2">
            <a:extLst>
              <a:ext uri="{FF2B5EF4-FFF2-40B4-BE49-F238E27FC236}">
                <a16:creationId xmlns:a16="http://schemas.microsoft.com/office/drawing/2014/main" id="{4BCE5A19-7557-0BDC-99E9-5633D3467877}"/>
              </a:ext>
            </a:extLst>
          </p:cNvPr>
          <p:cNvPicPr>
            <a:picLocks noChangeAspect="1"/>
          </p:cNvPicPr>
          <p:nvPr/>
        </p:nvPicPr>
        <p:blipFill>
          <a:blip r:embed="rId9">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a:off x="8458261" y="3646857"/>
            <a:ext cx="7470651" cy="4598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7">
            <a:extLst>
              <a:ext uri="{FF2B5EF4-FFF2-40B4-BE49-F238E27FC236}">
                <a16:creationId xmlns:a16="http://schemas.microsoft.com/office/drawing/2014/main" id="{4127C1AA-25FD-8039-E166-0B8384B921BC}"/>
              </a:ext>
            </a:extLst>
          </p:cNvPr>
          <p:cNvSpPr txBox="1"/>
          <p:nvPr/>
        </p:nvSpPr>
        <p:spPr>
          <a:xfrm>
            <a:off x="757237" y="8003275"/>
            <a:ext cx="7454900" cy="338554"/>
          </a:xfrm>
          <a:prstGeom prst="rect">
            <a:avLst/>
          </a:prstGeom>
          <a:noFill/>
        </p:spPr>
        <p:txBody>
          <a:bodyPr wrap="square">
            <a:spAutoFit/>
          </a:bodyPr>
          <a:lstStyle/>
          <a:p>
            <a:pPr>
              <a:defRPr/>
            </a:pPr>
            <a:r>
              <a:rPr lang="en-GB" sz="1600" dirty="0">
                <a:solidFill>
                  <a:schemeClr val="bg1">
                    <a:lumMod val="75000"/>
                  </a:schemeClr>
                </a:solidFill>
                <a:latin typeface="Segoe UI" panose="020B0502040204020203" pitchFamily="34" charset="0"/>
                <a:hlinkClick r:id="rId10"/>
              </a:rPr>
              <a:t>https://www.systemsinnovation.io/post/two-loops-guide</a:t>
            </a:r>
            <a:r>
              <a:rPr lang="en-GB" sz="1600" dirty="0">
                <a:solidFill>
                  <a:schemeClr val="bg1">
                    <a:lumMod val="75000"/>
                  </a:schemeClr>
                </a:solidFill>
                <a:latin typeface="Segoe UI" panose="020B0502040204020203" pitchFamily="34" charset="0"/>
              </a:rPr>
              <a:t> .</a:t>
            </a:r>
            <a:endParaRPr lang="ca-ES" altLang="ca-ES" sz="1600" dirty="0">
              <a:solidFill>
                <a:schemeClr val="bg1">
                  <a:lumMod val="75000"/>
                </a:schemeClr>
              </a:solidFill>
              <a:latin typeface="Segoe UI" panose="020B0502040204020203" pitchFamily="34"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6D81CAD5-CFBA-BE9D-CD11-4D0197F59096}"/>
              </a:ext>
            </a:extLst>
          </p:cNvPr>
          <p:cNvSpPr>
            <a:spLocks noGrp="1"/>
          </p:cNvSpPr>
          <p:nvPr>
            <p:ph type="title"/>
          </p:nvPr>
        </p:nvSpPr>
        <p:spPr>
          <a:xfrm>
            <a:off x="601938" y="404206"/>
            <a:ext cx="22856824" cy="1012824"/>
          </a:xfrm>
        </p:spPr>
        <p:txBody>
          <a:bodyPr>
            <a:normAutofit/>
          </a:bodyPr>
          <a:lstStyle/>
          <a:p>
            <a:pPr>
              <a:defRPr/>
            </a:pPr>
            <a:r>
              <a:rPr lang="en-US" sz="4400" dirty="0">
                <a:solidFill>
                  <a:srgbClr val="002060"/>
                </a:solidFill>
              </a:rPr>
              <a:t>Sustainability challenges are complex problems requiring systemic approaches</a:t>
            </a:r>
          </a:p>
        </p:txBody>
      </p:sp>
      <p:sp>
        <p:nvSpPr>
          <p:cNvPr id="15373" name="QuadreDeText 13">
            <a:extLst>
              <a:ext uri="{FF2B5EF4-FFF2-40B4-BE49-F238E27FC236}">
                <a16:creationId xmlns:a16="http://schemas.microsoft.com/office/drawing/2014/main" id="{774E2FDB-0010-E0D7-A04D-45162F78D24F}"/>
              </a:ext>
            </a:extLst>
          </p:cNvPr>
          <p:cNvSpPr txBox="1">
            <a:spLocks noChangeArrowheads="1"/>
          </p:cNvSpPr>
          <p:nvPr/>
        </p:nvSpPr>
        <p:spPr bwMode="auto">
          <a:xfrm>
            <a:off x="752441" y="1511962"/>
            <a:ext cx="2372234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defRPr/>
            </a:pPr>
            <a:r>
              <a:rPr lang="en-US" altLang="ca-ES" sz="2400" dirty="0">
                <a:solidFill>
                  <a:srgbClr val="002060"/>
                </a:solidFill>
                <a:latin typeface="Arial" panose="020B0604020202020204" pitchFamily="34" charset="0"/>
              </a:rPr>
              <a:t>Without a deep understanding of the problems and the actors affected, we won’t be able to address the challenges successfully</a:t>
            </a:r>
          </a:p>
        </p:txBody>
      </p:sp>
      <p:pic>
        <p:nvPicPr>
          <p:cNvPr id="14341" name="Imatge 2">
            <a:extLst>
              <a:ext uri="{FF2B5EF4-FFF2-40B4-BE49-F238E27FC236}">
                <a16:creationId xmlns:a16="http://schemas.microsoft.com/office/drawing/2014/main" id="{EAA465CA-B563-8377-38CF-5674BBC4B25D}"/>
              </a:ext>
            </a:extLst>
          </p:cNvPr>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2769849" y="2510388"/>
            <a:ext cx="11617326" cy="9623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3" name="QuadreDeText 13">
            <a:extLst>
              <a:ext uri="{FF2B5EF4-FFF2-40B4-BE49-F238E27FC236}">
                <a16:creationId xmlns:a16="http://schemas.microsoft.com/office/drawing/2014/main" id="{B552F3A6-2F22-3A3D-3451-1CDFC5D10893}"/>
              </a:ext>
            </a:extLst>
          </p:cNvPr>
          <p:cNvSpPr txBox="1">
            <a:spLocks noChangeArrowheads="1"/>
          </p:cNvSpPr>
          <p:nvPr/>
        </p:nvSpPr>
        <p:spPr bwMode="auto">
          <a:xfrm>
            <a:off x="601938" y="12691717"/>
            <a:ext cx="116649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defRPr/>
            </a:pPr>
            <a:r>
              <a:rPr lang="en-US" altLang="ca-ES" sz="2400" dirty="0">
                <a:latin typeface="+mj-lt"/>
              </a:rPr>
              <a:t>Source: Griffith Centre for Systems Innovation: </a:t>
            </a:r>
            <a:r>
              <a:rPr lang="en-US" altLang="ca-ES" sz="2400" i="1" dirty="0">
                <a:latin typeface="+mj-lt"/>
              </a:rPr>
              <a:t>Problem Framing Canvas</a:t>
            </a:r>
          </a:p>
        </p:txBody>
      </p:sp>
      <p:pic>
        <p:nvPicPr>
          <p:cNvPr id="7" name="Imatge 6">
            <a:extLst>
              <a:ext uri="{FF2B5EF4-FFF2-40B4-BE49-F238E27FC236}">
                <a16:creationId xmlns:a16="http://schemas.microsoft.com/office/drawing/2014/main" id="{A4CCBB92-6C53-21D5-EDA1-E291888B5E76}"/>
              </a:ext>
            </a:extLst>
          </p:cNvPr>
          <p:cNvPicPr>
            <a:picLocks noChangeAspect="1"/>
          </p:cNvPicPr>
          <p:nvPr/>
        </p:nvPicPr>
        <p:blipFill>
          <a:blip r:embed="rId4">
            <a:duotone>
              <a:schemeClr val="bg2">
                <a:shade val="45000"/>
                <a:satMod val="135000"/>
              </a:schemeClr>
              <a:prstClr val="white"/>
            </a:duotone>
          </a:blip>
          <a:stretch>
            <a:fillRect/>
          </a:stretch>
        </p:blipFill>
        <p:spPr>
          <a:xfrm>
            <a:off x="486005" y="3905728"/>
            <a:ext cx="11780884" cy="7021351"/>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tge 2">
            <a:extLst>
              <a:ext uri="{FF2B5EF4-FFF2-40B4-BE49-F238E27FC236}">
                <a16:creationId xmlns:a16="http://schemas.microsoft.com/office/drawing/2014/main" id="{89880D7F-A082-3D50-6B0E-CBACF53ED7E2}"/>
              </a:ext>
            </a:extLst>
          </p:cNvPr>
          <p:cNvPicPr>
            <a:picLocks noChangeAspect="1"/>
          </p:cNvPicPr>
          <p:nvPr/>
        </p:nvPicPr>
        <p:blipFill rotWithShape="1">
          <a:blip r:embed="rId3"/>
          <a:srcRect r="1094"/>
          <a:stretch/>
        </p:blipFill>
        <p:spPr>
          <a:xfrm>
            <a:off x="2529748" y="899184"/>
            <a:ext cx="19327678" cy="11690402"/>
          </a:xfrm>
          <a:prstGeom prst="rect">
            <a:avLst/>
          </a:prstGeom>
        </p:spPr>
      </p:pic>
      <p:sp>
        <p:nvSpPr>
          <p:cNvPr id="7170" name="Títol 2">
            <a:extLst>
              <a:ext uri="{FF2B5EF4-FFF2-40B4-BE49-F238E27FC236}">
                <a16:creationId xmlns:a16="http://schemas.microsoft.com/office/drawing/2014/main" id="{BFA6F899-CA7D-6A98-0B99-D46E0E026BF3}"/>
              </a:ext>
            </a:extLst>
          </p:cNvPr>
          <p:cNvSpPr>
            <a:spLocks noGrp="1"/>
          </p:cNvSpPr>
          <p:nvPr>
            <p:ph type="title"/>
          </p:nvPr>
        </p:nvSpPr>
        <p:spPr>
          <a:xfrm>
            <a:off x="820739" y="392772"/>
            <a:ext cx="22041256" cy="1012824"/>
          </a:xfrm>
        </p:spPr>
        <p:txBody>
          <a:bodyPr>
            <a:noAutofit/>
          </a:bodyPr>
          <a:lstStyle/>
          <a:p>
            <a:pPr>
              <a:defRPr/>
            </a:pPr>
            <a:r>
              <a:rPr lang="en-GB" altLang="ca-ES" sz="4400" dirty="0">
                <a:solidFill>
                  <a:schemeClr val="tx1"/>
                </a:solidFill>
                <a:ea typeface="+mn-ea"/>
              </a:rPr>
              <a:t>Where do we start?</a:t>
            </a:r>
          </a:p>
        </p:txBody>
      </p:sp>
    </p:spTree>
    <p:extLst>
      <p:ext uri="{BB962C8B-B14F-4D97-AF65-F5344CB8AC3E}">
        <p14:creationId xmlns:p14="http://schemas.microsoft.com/office/powerpoint/2010/main" val="13069736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ítol 2">
            <a:extLst>
              <a:ext uri="{FF2B5EF4-FFF2-40B4-BE49-F238E27FC236}">
                <a16:creationId xmlns:a16="http://schemas.microsoft.com/office/drawing/2014/main" id="{BFA6F899-CA7D-6A98-0B99-D46E0E026BF3}"/>
              </a:ext>
            </a:extLst>
          </p:cNvPr>
          <p:cNvSpPr>
            <a:spLocks noGrp="1"/>
          </p:cNvSpPr>
          <p:nvPr>
            <p:ph type="title"/>
          </p:nvPr>
        </p:nvSpPr>
        <p:spPr>
          <a:xfrm>
            <a:off x="1370914" y="376159"/>
            <a:ext cx="7482141" cy="1012824"/>
          </a:xfrm>
        </p:spPr>
        <p:txBody>
          <a:bodyPr>
            <a:noAutofit/>
          </a:bodyPr>
          <a:lstStyle/>
          <a:p>
            <a:pPr>
              <a:defRPr/>
            </a:pPr>
            <a:r>
              <a:rPr lang="en-GB" altLang="ca-ES" sz="4400" dirty="0">
                <a:solidFill>
                  <a:schemeClr val="tx1"/>
                </a:solidFill>
                <a:ea typeface="+mn-ea"/>
              </a:rPr>
              <a:t>Where do we start?</a:t>
            </a:r>
          </a:p>
        </p:txBody>
      </p:sp>
      <p:sp>
        <p:nvSpPr>
          <p:cNvPr id="10243" name="4 Marcador de número de diapositiva">
            <a:extLst>
              <a:ext uri="{FF2B5EF4-FFF2-40B4-BE49-F238E27FC236}">
                <a16:creationId xmlns:a16="http://schemas.microsoft.com/office/drawing/2014/main" id="{A842FE72-CD4A-D444-A06B-89B48A31E3C2}"/>
              </a:ext>
            </a:extLst>
          </p:cNvPr>
          <p:cNvSpPr>
            <a:spLocks noGrp="1"/>
          </p:cNvSpPr>
          <p:nvPr>
            <p:ph type="sldNum" sz="quarter" idx="4294967295"/>
          </p:nvPr>
        </p:nvSpPr>
        <p:spPr bwMode="auto">
          <a:xfrm>
            <a:off x="17876837" y="13074651"/>
            <a:ext cx="5689600" cy="730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1485900" indent="-571500">
              <a:defRPr>
                <a:solidFill>
                  <a:schemeClr val="tx1"/>
                </a:solidFill>
                <a:latin typeface="Calibri" panose="020F0502020204030204" pitchFamily="34" charset="0"/>
                <a:cs typeface="Arial" panose="020B0604020202020204" pitchFamily="34" charset="0"/>
              </a:defRPr>
            </a:lvl2pPr>
            <a:lvl3pPr marL="2286000" indent="-457200">
              <a:defRPr>
                <a:solidFill>
                  <a:schemeClr val="tx1"/>
                </a:solidFill>
                <a:latin typeface="Calibri" panose="020F0502020204030204" pitchFamily="34" charset="0"/>
                <a:cs typeface="Arial" panose="020B0604020202020204" pitchFamily="34" charset="0"/>
              </a:defRPr>
            </a:lvl3pPr>
            <a:lvl4pPr marL="3200400" indent="-457200">
              <a:defRPr>
                <a:solidFill>
                  <a:schemeClr val="tx1"/>
                </a:solidFill>
                <a:latin typeface="Calibri" panose="020F0502020204030204" pitchFamily="34" charset="0"/>
                <a:cs typeface="Arial" panose="020B0604020202020204" pitchFamily="34" charset="0"/>
              </a:defRPr>
            </a:lvl4pPr>
            <a:lvl5pPr marL="4114800" indent="-457200">
              <a:defRPr>
                <a:solidFill>
                  <a:schemeClr val="tx1"/>
                </a:solidFill>
                <a:latin typeface="Calibri" panose="020F0502020204030204" pitchFamily="34" charset="0"/>
                <a:cs typeface="Arial" panose="020B0604020202020204" pitchFamily="34" charset="0"/>
              </a:defRPr>
            </a:lvl5pPr>
            <a:lvl6pPr marL="5029200" indent="-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5943600" indent="-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6858000" indent="-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7772400" indent="-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4110A98C-0C68-4B55-BED5-4BF711B32B45}" type="slidenum">
              <a:rPr lang="ca-ES" altLang="en-US">
                <a:solidFill>
                  <a:srgbClr val="898989"/>
                </a:solidFill>
                <a:latin typeface="Arial" panose="020B0604020202020204" pitchFamily="34" charset="0"/>
              </a:rPr>
              <a:pPr/>
              <a:t>17</a:t>
            </a:fld>
            <a:endParaRPr lang="ca-ES" altLang="en-US">
              <a:solidFill>
                <a:srgbClr val="898989"/>
              </a:solidFill>
              <a:latin typeface="Arial" panose="020B0604020202020204" pitchFamily="34" charset="0"/>
            </a:endParaRPr>
          </a:p>
        </p:txBody>
      </p:sp>
      <p:pic>
        <p:nvPicPr>
          <p:cNvPr id="3" name="Imatge 2">
            <a:extLst>
              <a:ext uri="{FF2B5EF4-FFF2-40B4-BE49-F238E27FC236}">
                <a16:creationId xmlns:a16="http://schemas.microsoft.com/office/drawing/2014/main" id="{89880D7F-A082-3D50-6B0E-CBACF53ED7E2}"/>
              </a:ext>
            </a:extLst>
          </p:cNvPr>
          <p:cNvPicPr>
            <a:picLocks noChangeAspect="1"/>
          </p:cNvPicPr>
          <p:nvPr/>
        </p:nvPicPr>
        <p:blipFill rotWithShape="1">
          <a:blip r:embed="rId3"/>
          <a:srcRect r="1094"/>
          <a:stretch/>
        </p:blipFill>
        <p:spPr>
          <a:xfrm>
            <a:off x="14316891" y="240184"/>
            <a:ext cx="9581096" cy="5795155"/>
          </a:xfrm>
          <a:prstGeom prst="rect">
            <a:avLst/>
          </a:prstGeom>
        </p:spPr>
      </p:pic>
      <p:pic>
        <p:nvPicPr>
          <p:cNvPr id="2" name="Imatge 3">
            <a:extLst>
              <a:ext uri="{FF2B5EF4-FFF2-40B4-BE49-F238E27FC236}">
                <a16:creationId xmlns:a16="http://schemas.microsoft.com/office/drawing/2014/main" id="{747AF58C-0593-9CA4-00E9-921630B450F3}"/>
              </a:ext>
            </a:extLst>
          </p:cNvPr>
          <p:cNvPicPr>
            <a:picLocks noChangeAspect="1"/>
          </p:cNvPicPr>
          <p:nvPr/>
        </p:nvPicPr>
        <p:blipFill>
          <a:blip r:embed="rId4">
            <a:duotone>
              <a:schemeClr val="bg2">
                <a:shade val="45000"/>
                <a:satMod val="135000"/>
              </a:schemeClr>
              <a:prstClr val="white"/>
            </a:duotone>
            <a:extLst>
              <a:ext uri="{28A0092B-C50C-407E-A947-70E740481C1C}">
                <a14:useLocalDpi xmlns:a14="http://schemas.microsoft.com/office/drawing/2010/main" val="0"/>
              </a:ext>
            </a:extLst>
          </a:blip>
          <a:srcRect l="4819"/>
          <a:stretch>
            <a:fillRect/>
          </a:stretch>
        </p:blipFill>
        <p:spPr bwMode="auto">
          <a:xfrm>
            <a:off x="261257" y="1619815"/>
            <a:ext cx="14055634" cy="10787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tge 3">
            <a:extLst>
              <a:ext uri="{FF2B5EF4-FFF2-40B4-BE49-F238E27FC236}">
                <a16:creationId xmlns:a16="http://schemas.microsoft.com/office/drawing/2014/main" id="{C2856D51-BE9A-7337-7190-D73E96E1748E}"/>
              </a:ext>
            </a:extLst>
          </p:cNvPr>
          <p:cNvPicPr>
            <a:picLocks noChangeAspect="1"/>
          </p:cNvPicPr>
          <p:nvPr/>
        </p:nvPicPr>
        <p:blipFill rotWithShape="1">
          <a:blip r:embed="rId5"/>
          <a:srcRect t="17039"/>
          <a:stretch/>
        </p:blipFill>
        <p:spPr>
          <a:xfrm>
            <a:off x="14316891" y="6647270"/>
            <a:ext cx="10070284" cy="5087443"/>
          </a:xfrm>
          <a:prstGeom prst="rect">
            <a:avLst/>
          </a:prstGeom>
        </p:spPr>
      </p:pic>
      <p:sp>
        <p:nvSpPr>
          <p:cNvPr id="5" name="QuadreDeText 13">
            <a:extLst>
              <a:ext uri="{FF2B5EF4-FFF2-40B4-BE49-F238E27FC236}">
                <a16:creationId xmlns:a16="http://schemas.microsoft.com/office/drawing/2014/main" id="{FB283582-8044-8726-8AAB-51EF60271F09}"/>
              </a:ext>
            </a:extLst>
          </p:cNvPr>
          <p:cNvSpPr txBox="1">
            <a:spLocks noChangeArrowheads="1"/>
          </p:cNvSpPr>
          <p:nvPr/>
        </p:nvSpPr>
        <p:spPr bwMode="auto">
          <a:xfrm>
            <a:off x="528637" y="12878176"/>
            <a:ext cx="116649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defRPr/>
            </a:pPr>
            <a:r>
              <a:rPr lang="en-US" altLang="ca-ES" sz="2400" dirty="0">
                <a:latin typeface="+mj-lt"/>
              </a:rPr>
              <a:t>Source: Griffith Centre for Systems Innovation: </a:t>
            </a:r>
            <a:r>
              <a:rPr lang="en-US" altLang="ca-ES" sz="2400" i="1" dirty="0">
                <a:latin typeface="+mj-lt"/>
              </a:rPr>
              <a:t>Problem Framing Canvas</a:t>
            </a:r>
          </a:p>
        </p:txBody>
      </p:sp>
    </p:spTree>
    <p:extLst>
      <p:ext uri="{BB962C8B-B14F-4D97-AF65-F5344CB8AC3E}">
        <p14:creationId xmlns:p14="http://schemas.microsoft.com/office/powerpoint/2010/main" val="9264302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Imatge 4">
            <a:extLst>
              <a:ext uri="{FF2B5EF4-FFF2-40B4-BE49-F238E27FC236}">
                <a16:creationId xmlns:a16="http://schemas.microsoft.com/office/drawing/2014/main" id="{AF7079BE-5413-75AD-CA04-8F7A9CE992D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57053" y="1016001"/>
            <a:ext cx="17706974" cy="1241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QuadreDeText 6">
            <a:extLst>
              <a:ext uri="{FF2B5EF4-FFF2-40B4-BE49-F238E27FC236}">
                <a16:creationId xmlns:a16="http://schemas.microsoft.com/office/drawing/2014/main" id="{DA6868AA-AF9A-AA92-530F-215F811BF716}"/>
              </a:ext>
            </a:extLst>
          </p:cNvPr>
          <p:cNvSpPr txBox="1">
            <a:spLocks noChangeArrowheads="1"/>
          </p:cNvSpPr>
          <p:nvPr/>
        </p:nvSpPr>
        <p:spPr bwMode="auto">
          <a:xfrm>
            <a:off x="608014" y="1850478"/>
            <a:ext cx="5754479" cy="289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defRPr/>
            </a:pPr>
            <a:r>
              <a:rPr lang="en-US" altLang="ca-ES" sz="2600" b="1" dirty="0">
                <a:solidFill>
                  <a:srgbClr val="007FAA"/>
                </a:solidFill>
                <a:latin typeface="Arial" panose="020B0604020202020204" pitchFamily="34" charset="0"/>
              </a:rPr>
              <a:t>Global trends / landscape </a:t>
            </a:r>
            <a:r>
              <a:rPr lang="en-US" altLang="ca-ES" sz="2600" dirty="0">
                <a:solidFill>
                  <a:srgbClr val="007FAA"/>
                </a:solidFill>
                <a:latin typeface="Arial" panose="020B0604020202020204" pitchFamily="34" charset="0"/>
              </a:rPr>
              <a:t>(aging of the population, climate change, digitalization, geopolitical tensions) generate pressure on the current dominant systems, </a:t>
            </a:r>
            <a:r>
              <a:rPr lang="en-GB" altLang="ca-ES" sz="2600" dirty="0">
                <a:solidFill>
                  <a:srgbClr val="007FAA"/>
                </a:solidFill>
                <a:latin typeface="Arial" panose="020B0604020202020204" pitchFamily="34" charset="0"/>
              </a:rPr>
              <a:t>destabilising</a:t>
            </a:r>
            <a:r>
              <a:rPr lang="en-US" altLang="ca-ES" sz="2600" dirty="0">
                <a:solidFill>
                  <a:srgbClr val="007FAA"/>
                </a:solidFill>
                <a:latin typeface="Arial" panose="020B0604020202020204" pitchFamily="34" charset="0"/>
              </a:rPr>
              <a:t> them and opening windows of opportunity for alternative practices</a:t>
            </a:r>
            <a:endParaRPr lang="ca-ES" altLang="ca-ES" sz="2600" dirty="0">
              <a:solidFill>
                <a:srgbClr val="007FAA"/>
              </a:solidFill>
              <a:latin typeface="Arial" panose="020B0604020202020204" pitchFamily="34" charset="0"/>
            </a:endParaRPr>
          </a:p>
        </p:txBody>
      </p:sp>
      <p:sp>
        <p:nvSpPr>
          <p:cNvPr id="8" name="QuadreDeText 7">
            <a:extLst>
              <a:ext uri="{FF2B5EF4-FFF2-40B4-BE49-F238E27FC236}">
                <a16:creationId xmlns:a16="http://schemas.microsoft.com/office/drawing/2014/main" id="{FAB5508E-FD5B-8063-21EB-28C1830EC44C}"/>
              </a:ext>
            </a:extLst>
          </p:cNvPr>
          <p:cNvSpPr txBox="1"/>
          <p:nvPr/>
        </p:nvSpPr>
        <p:spPr>
          <a:xfrm>
            <a:off x="687388" y="5818487"/>
            <a:ext cx="5680076" cy="2893100"/>
          </a:xfrm>
          <a:prstGeom prst="rect">
            <a:avLst/>
          </a:prstGeom>
          <a:noFill/>
        </p:spPr>
        <p:txBody>
          <a:bodyPr>
            <a:spAutoFit/>
          </a:bodyPr>
          <a:lstStyle/>
          <a:p>
            <a:pPr>
              <a:defRPr/>
            </a:pPr>
            <a:r>
              <a:rPr lang="en-GB" sz="2600" b="1" dirty="0">
                <a:solidFill>
                  <a:srgbClr val="F08820"/>
                </a:solidFill>
                <a:latin typeface="Arial" panose="020B0604020202020204" pitchFamily="34" charset="0"/>
                <a:cs typeface="Arial" panose="020B0604020202020204" pitchFamily="34" charset="0"/>
              </a:rPr>
              <a:t>Current dominant regime:</a:t>
            </a:r>
            <a:r>
              <a:rPr lang="en-GB" sz="2600" dirty="0">
                <a:solidFill>
                  <a:srgbClr val="F08820"/>
                </a:solidFill>
                <a:latin typeface="Arial" panose="020B0604020202020204" pitchFamily="34" charset="0"/>
                <a:cs typeface="Arial" panose="020B0604020202020204" pitchFamily="34" charset="0"/>
              </a:rPr>
              <a:t> "business as usual" (policies, technologies, markets, social values, infrastructures) adapts slowly to global changes becoming dysfunctional and not delivering the expected results</a:t>
            </a:r>
          </a:p>
        </p:txBody>
      </p:sp>
      <p:sp>
        <p:nvSpPr>
          <p:cNvPr id="24581" name="QuadreDeText 8">
            <a:extLst>
              <a:ext uri="{FF2B5EF4-FFF2-40B4-BE49-F238E27FC236}">
                <a16:creationId xmlns:a16="http://schemas.microsoft.com/office/drawing/2014/main" id="{DC698E29-C5A7-1A7E-6DC1-EB5A6C8DDEF6}"/>
              </a:ext>
            </a:extLst>
          </p:cNvPr>
          <p:cNvSpPr txBox="1">
            <a:spLocks noChangeArrowheads="1"/>
          </p:cNvSpPr>
          <p:nvPr/>
        </p:nvSpPr>
        <p:spPr bwMode="auto">
          <a:xfrm>
            <a:off x="874712" y="10978098"/>
            <a:ext cx="5721350"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defRPr/>
            </a:pPr>
            <a:r>
              <a:rPr lang="en-GB" altLang="ca-ES" sz="2600" b="1" dirty="0">
                <a:solidFill>
                  <a:srgbClr val="92D050"/>
                </a:solidFill>
                <a:latin typeface="Arial" panose="020B0604020202020204" pitchFamily="34" charset="0"/>
              </a:rPr>
              <a:t>Emerging alternative practices (niches) </a:t>
            </a:r>
            <a:r>
              <a:rPr lang="en-GB" altLang="ca-ES" sz="2600" dirty="0">
                <a:solidFill>
                  <a:srgbClr val="92D050"/>
                </a:solidFill>
                <a:latin typeface="Arial" panose="020B0604020202020204" pitchFamily="34" charset="0"/>
              </a:rPr>
              <a:t>with the potential to lead to the  “new business as usual”</a:t>
            </a:r>
          </a:p>
        </p:txBody>
      </p:sp>
      <p:cxnSp>
        <p:nvCxnSpPr>
          <p:cNvPr id="14" name="Connector de fletxa recta 13">
            <a:extLst>
              <a:ext uri="{FF2B5EF4-FFF2-40B4-BE49-F238E27FC236}">
                <a16:creationId xmlns:a16="http://schemas.microsoft.com/office/drawing/2014/main" id="{EFD688E4-E76C-7E8C-09B9-9978FA796D34}"/>
              </a:ext>
            </a:extLst>
          </p:cNvPr>
          <p:cNvCxnSpPr/>
          <p:nvPr/>
        </p:nvCxnSpPr>
        <p:spPr>
          <a:xfrm flipV="1">
            <a:off x="6437312" y="13351809"/>
            <a:ext cx="17814926" cy="6350"/>
          </a:xfrm>
          <a:prstGeom prst="straightConnector1">
            <a:avLst/>
          </a:prstGeom>
          <a:ln w="254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5" name="Connector de fletxa recta 14">
            <a:extLst>
              <a:ext uri="{FF2B5EF4-FFF2-40B4-BE49-F238E27FC236}">
                <a16:creationId xmlns:a16="http://schemas.microsoft.com/office/drawing/2014/main" id="{0F2171CE-0A61-4267-E239-A81A96E90BC1}"/>
              </a:ext>
            </a:extLst>
          </p:cNvPr>
          <p:cNvCxnSpPr>
            <a:cxnSpLocks/>
          </p:cNvCxnSpPr>
          <p:nvPr/>
        </p:nvCxnSpPr>
        <p:spPr>
          <a:xfrm flipV="1">
            <a:off x="6444925" y="1016001"/>
            <a:ext cx="12127" cy="12325350"/>
          </a:xfrm>
          <a:prstGeom prst="straightConnector1">
            <a:avLst/>
          </a:prstGeom>
          <a:ln w="254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24584" name="QuadreDeText 19">
            <a:extLst>
              <a:ext uri="{FF2B5EF4-FFF2-40B4-BE49-F238E27FC236}">
                <a16:creationId xmlns:a16="http://schemas.microsoft.com/office/drawing/2014/main" id="{B5FCC79D-040B-4AE2-2CFE-BC6BC5D19AD9}"/>
              </a:ext>
            </a:extLst>
          </p:cNvPr>
          <p:cNvSpPr txBox="1">
            <a:spLocks noChangeArrowheads="1"/>
          </p:cNvSpPr>
          <p:nvPr/>
        </p:nvSpPr>
        <p:spPr bwMode="auto">
          <a:xfrm>
            <a:off x="22925087" y="12969876"/>
            <a:ext cx="13335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defRPr/>
            </a:pPr>
            <a:r>
              <a:rPr lang="en-GB" altLang="ca-ES" sz="2000" dirty="0">
                <a:latin typeface="+mn-lt"/>
              </a:rPr>
              <a:t>Time</a:t>
            </a:r>
          </a:p>
        </p:txBody>
      </p:sp>
      <p:pic>
        <p:nvPicPr>
          <p:cNvPr id="18441" name="Imatge 16">
            <a:extLst>
              <a:ext uri="{FF2B5EF4-FFF2-40B4-BE49-F238E27FC236}">
                <a16:creationId xmlns:a16="http://schemas.microsoft.com/office/drawing/2014/main" id="{00EFA171-1263-EFC9-99A8-F80FAA49C83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742899" y="6352225"/>
            <a:ext cx="1774824" cy="1825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a:extLst>
              <a:ext uri="{FF2B5EF4-FFF2-40B4-BE49-F238E27FC236}">
                <a16:creationId xmlns:a16="http://schemas.microsoft.com/office/drawing/2014/main" id="{F1DA4CF3-7E3B-47A2-7D0D-C7CAE2441926}"/>
              </a:ext>
            </a:extLst>
          </p:cNvPr>
          <p:cNvSpPr/>
          <p:nvPr/>
        </p:nvSpPr>
        <p:spPr>
          <a:xfrm>
            <a:off x="6596062" y="8558383"/>
            <a:ext cx="2473326" cy="646331"/>
          </a:xfrm>
          <a:prstGeom prst="rect">
            <a:avLst/>
          </a:prstGeom>
        </p:spPr>
        <p:txBody>
          <a:bodyPr>
            <a:spAutoFit/>
          </a:bodyPr>
          <a:lstStyle/>
          <a:p>
            <a:pPr marL="0" lvl="1">
              <a:spcAft>
                <a:spcPts val="1200"/>
              </a:spcAft>
              <a:defRPr/>
            </a:pPr>
            <a:r>
              <a:rPr lang="en-US" altLang="ca-ES" sz="1800" dirty="0">
                <a:solidFill>
                  <a:srgbClr val="F08820"/>
                </a:solidFill>
                <a:latin typeface="Arial" panose="020B0604020202020204" pitchFamily="34" charset="0"/>
                <a:cs typeface="Arial" panose="020B0604020202020204" pitchFamily="34" charset="0"/>
              </a:rPr>
              <a:t>Science, Technology and infrastructures</a:t>
            </a:r>
          </a:p>
        </p:txBody>
      </p:sp>
      <p:sp>
        <p:nvSpPr>
          <p:cNvPr id="12" name="Rectangle 11">
            <a:extLst>
              <a:ext uri="{FF2B5EF4-FFF2-40B4-BE49-F238E27FC236}">
                <a16:creationId xmlns:a16="http://schemas.microsoft.com/office/drawing/2014/main" id="{A54C84F9-B531-09AB-2C00-7BC5BD47D761}"/>
              </a:ext>
            </a:extLst>
          </p:cNvPr>
          <p:cNvSpPr/>
          <p:nvPr/>
        </p:nvSpPr>
        <p:spPr>
          <a:xfrm>
            <a:off x="8378382" y="5099829"/>
            <a:ext cx="3552824" cy="646331"/>
          </a:xfrm>
          <a:prstGeom prst="rect">
            <a:avLst/>
          </a:prstGeom>
        </p:spPr>
        <p:txBody>
          <a:bodyPr>
            <a:spAutoFit/>
          </a:bodyPr>
          <a:lstStyle/>
          <a:p>
            <a:pPr lvl="1">
              <a:spcAft>
                <a:spcPts val="1200"/>
              </a:spcAft>
              <a:defRPr/>
            </a:pPr>
            <a:r>
              <a:rPr lang="en-US" altLang="ca-ES" sz="1800" dirty="0">
                <a:solidFill>
                  <a:srgbClr val="F08820"/>
                </a:solidFill>
                <a:latin typeface="Arial" panose="020B0604020202020204" pitchFamily="34" charset="0"/>
                <a:cs typeface="Arial" panose="020B0604020202020204" pitchFamily="34" charset="0"/>
              </a:rPr>
              <a:t>Policies and governance</a:t>
            </a:r>
          </a:p>
        </p:txBody>
      </p:sp>
      <p:sp>
        <p:nvSpPr>
          <p:cNvPr id="13" name="Rectangle 12">
            <a:extLst>
              <a:ext uri="{FF2B5EF4-FFF2-40B4-BE49-F238E27FC236}">
                <a16:creationId xmlns:a16="http://schemas.microsoft.com/office/drawing/2014/main" id="{E8A2586B-4B70-A53B-2BCB-80FDE616EC05}"/>
              </a:ext>
            </a:extLst>
          </p:cNvPr>
          <p:cNvSpPr/>
          <p:nvPr/>
        </p:nvSpPr>
        <p:spPr>
          <a:xfrm>
            <a:off x="10282237" y="8235951"/>
            <a:ext cx="1005403" cy="381771"/>
          </a:xfrm>
          <a:prstGeom prst="rect">
            <a:avLst/>
          </a:prstGeom>
        </p:spPr>
        <p:txBody>
          <a:bodyPr wrap="none">
            <a:spAutoFit/>
          </a:bodyPr>
          <a:lstStyle/>
          <a:p>
            <a:pPr marL="0" lvl="1">
              <a:lnSpc>
                <a:spcPct val="114000"/>
              </a:lnSpc>
              <a:spcAft>
                <a:spcPts val="1200"/>
              </a:spcAft>
              <a:defRPr/>
            </a:pPr>
            <a:r>
              <a:rPr lang="en-US" altLang="ca-ES" sz="1800" dirty="0">
                <a:solidFill>
                  <a:srgbClr val="F08820"/>
                </a:solidFill>
                <a:latin typeface="Arial" panose="020B0604020202020204" pitchFamily="34" charset="0"/>
                <a:cs typeface="Arial" panose="020B0604020202020204" pitchFamily="34" charset="0"/>
              </a:rPr>
              <a:t>Markets</a:t>
            </a:r>
          </a:p>
        </p:txBody>
      </p:sp>
      <p:sp>
        <p:nvSpPr>
          <p:cNvPr id="16" name="Rectangle 15">
            <a:extLst>
              <a:ext uri="{FF2B5EF4-FFF2-40B4-BE49-F238E27FC236}">
                <a16:creationId xmlns:a16="http://schemas.microsoft.com/office/drawing/2014/main" id="{7C2214D0-D9B1-EE4F-6BDD-23B01F0C81E6}"/>
              </a:ext>
            </a:extLst>
          </p:cNvPr>
          <p:cNvSpPr/>
          <p:nvPr/>
        </p:nvSpPr>
        <p:spPr>
          <a:xfrm>
            <a:off x="10412414" y="5829301"/>
            <a:ext cx="1857374" cy="646331"/>
          </a:xfrm>
          <a:prstGeom prst="rect">
            <a:avLst/>
          </a:prstGeom>
        </p:spPr>
        <p:txBody>
          <a:bodyPr>
            <a:spAutoFit/>
          </a:bodyPr>
          <a:lstStyle/>
          <a:p>
            <a:pPr marL="0" lvl="1">
              <a:spcAft>
                <a:spcPts val="1200"/>
              </a:spcAft>
              <a:defRPr/>
            </a:pPr>
            <a:r>
              <a:rPr lang="en-US" altLang="ca-ES" sz="1800" dirty="0">
                <a:solidFill>
                  <a:srgbClr val="F08820"/>
                </a:solidFill>
                <a:latin typeface="Arial" panose="020B0604020202020204" pitchFamily="34" charset="0"/>
                <a:cs typeface="Arial" panose="020B0604020202020204" pitchFamily="34" charset="0"/>
              </a:rPr>
              <a:t>Society and culture</a:t>
            </a:r>
          </a:p>
        </p:txBody>
      </p:sp>
      <p:sp>
        <p:nvSpPr>
          <p:cNvPr id="18" name="Rectangle 17">
            <a:extLst>
              <a:ext uri="{FF2B5EF4-FFF2-40B4-BE49-F238E27FC236}">
                <a16:creationId xmlns:a16="http://schemas.microsoft.com/office/drawing/2014/main" id="{7B9C620D-495C-B7FB-C72B-F8B8179AEC38}"/>
              </a:ext>
            </a:extLst>
          </p:cNvPr>
          <p:cNvSpPr/>
          <p:nvPr/>
        </p:nvSpPr>
        <p:spPr>
          <a:xfrm>
            <a:off x="6696075" y="5617786"/>
            <a:ext cx="1744663" cy="646331"/>
          </a:xfrm>
          <a:prstGeom prst="rect">
            <a:avLst/>
          </a:prstGeom>
        </p:spPr>
        <p:txBody>
          <a:bodyPr wrap="square">
            <a:spAutoFit/>
          </a:bodyPr>
          <a:lstStyle/>
          <a:p>
            <a:pPr marL="0" lvl="1">
              <a:spcAft>
                <a:spcPts val="1200"/>
              </a:spcAft>
              <a:defRPr/>
            </a:pPr>
            <a:r>
              <a:rPr lang="en-US" altLang="ca-ES" sz="1800" dirty="0">
                <a:solidFill>
                  <a:srgbClr val="F08820"/>
                </a:solidFill>
                <a:latin typeface="Arial" panose="020B0604020202020204" pitchFamily="34" charset="0"/>
                <a:cs typeface="Arial" panose="020B0604020202020204" pitchFamily="34" charset="0"/>
              </a:rPr>
              <a:t>Investment and financing</a:t>
            </a:r>
          </a:p>
        </p:txBody>
      </p:sp>
      <p:sp>
        <p:nvSpPr>
          <p:cNvPr id="24593" name="Rectangle 23">
            <a:extLst>
              <a:ext uri="{FF2B5EF4-FFF2-40B4-BE49-F238E27FC236}">
                <a16:creationId xmlns:a16="http://schemas.microsoft.com/office/drawing/2014/main" id="{EE1D4D7B-4A24-6FD6-B141-357796B9FFE8}"/>
              </a:ext>
            </a:extLst>
          </p:cNvPr>
          <p:cNvSpPr>
            <a:spLocks noChangeArrowheads="1"/>
          </p:cNvSpPr>
          <p:nvPr/>
        </p:nvSpPr>
        <p:spPr bwMode="auto">
          <a:xfrm>
            <a:off x="22185314" y="6372227"/>
            <a:ext cx="173037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Calibri" panose="020F0502020204030204" pitchFamily="34" charset="0"/>
                <a:cs typeface="Arial" panose="020B0604020202020204" pitchFamily="34" charset="0"/>
              </a:defRPr>
            </a:lvl1pPr>
            <a:lvl2pPr>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lvl="1">
              <a:spcAft>
                <a:spcPts val="1200"/>
              </a:spcAft>
              <a:defRPr/>
            </a:pPr>
            <a:r>
              <a:rPr lang="en-US" altLang="ca-ES" sz="1800" dirty="0">
                <a:solidFill>
                  <a:srgbClr val="3F7E44"/>
                </a:solidFill>
                <a:latin typeface="Arial" panose="020B0604020202020204" pitchFamily="34" charset="0"/>
              </a:rPr>
              <a:t>Society and culture</a:t>
            </a:r>
          </a:p>
        </p:txBody>
      </p:sp>
      <p:sp>
        <p:nvSpPr>
          <p:cNvPr id="24594" name="Rectangle 24">
            <a:extLst>
              <a:ext uri="{FF2B5EF4-FFF2-40B4-BE49-F238E27FC236}">
                <a16:creationId xmlns:a16="http://schemas.microsoft.com/office/drawing/2014/main" id="{C587718F-AD5E-CC65-DD63-AD02C35B4256}"/>
              </a:ext>
            </a:extLst>
          </p:cNvPr>
          <p:cNvSpPr>
            <a:spLocks noChangeArrowheads="1"/>
          </p:cNvSpPr>
          <p:nvPr/>
        </p:nvSpPr>
        <p:spPr bwMode="auto">
          <a:xfrm>
            <a:off x="20085798" y="5338737"/>
            <a:ext cx="28638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Calibri" panose="020F0502020204030204" pitchFamily="34" charset="0"/>
                <a:cs typeface="Arial" panose="020B0604020202020204" pitchFamily="34" charset="0"/>
              </a:defRPr>
            </a:lvl1pPr>
            <a:lvl2pPr>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lvl="1">
              <a:defRPr/>
            </a:pPr>
            <a:r>
              <a:rPr lang="en-US" altLang="ca-ES" sz="1800" dirty="0">
                <a:solidFill>
                  <a:srgbClr val="3F7E44"/>
                </a:solidFill>
                <a:latin typeface="Arial" panose="020B0604020202020204" pitchFamily="34" charset="0"/>
              </a:rPr>
              <a:t>Policies and governance</a:t>
            </a:r>
          </a:p>
        </p:txBody>
      </p:sp>
      <p:sp>
        <p:nvSpPr>
          <p:cNvPr id="24595" name="Rectangle 25">
            <a:extLst>
              <a:ext uri="{FF2B5EF4-FFF2-40B4-BE49-F238E27FC236}">
                <a16:creationId xmlns:a16="http://schemas.microsoft.com/office/drawing/2014/main" id="{26E0B165-2F7D-A973-2128-9A08C0BA2268}"/>
              </a:ext>
            </a:extLst>
          </p:cNvPr>
          <p:cNvSpPr>
            <a:spLocks noChangeArrowheads="1"/>
          </p:cNvSpPr>
          <p:nvPr/>
        </p:nvSpPr>
        <p:spPr bwMode="auto">
          <a:xfrm>
            <a:off x="17911496" y="5824039"/>
            <a:ext cx="18923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Calibri" panose="020F0502020204030204" pitchFamily="34" charset="0"/>
                <a:cs typeface="Arial" panose="020B0604020202020204" pitchFamily="34" charset="0"/>
              </a:defRPr>
            </a:lvl1pPr>
            <a:lvl2pPr>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lvl="1">
              <a:spcAft>
                <a:spcPts val="1200"/>
              </a:spcAft>
              <a:defRPr/>
            </a:pPr>
            <a:r>
              <a:rPr lang="en-US" altLang="ca-ES" sz="1800" dirty="0">
                <a:solidFill>
                  <a:srgbClr val="3F7E44"/>
                </a:solidFill>
                <a:latin typeface="Arial" panose="020B0604020202020204" pitchFamily="34" charset="0"/>
              </a:rPr>
              <a:t>Investment and financing</a:t>
            </a:r>
          </a:p>
        </p:txBody>
      </p:sp>
      <p:sp>
        <p:nvSpPr>
          <p:cNvPr id="24596" name="Rectangle 26">
            <a:extLst>
              <a:ext uri="{FF2B5EF4-FFF2-40B4-BE49-F238E27FC236}">
                <a16:creationId xmlns:a16="http://schemas.microsoft.com/office/drawing/2014/main" id="{66B11B68-7BE4-85F3-B80F-AE47F3F3CDC5}"/>
              </a:ext>
            </a:extLst>
          </p:cNvPr>
          <p:cNvSpPr>
            <a:spLocks noChangeArrowheads="1"/>
          </p:cNvSpPr>
          <p:nvPr/>
        </p:nvSpPr>
        <p:spPr bwMode="auto">
          <a:xfrm>
            <a:off x="17911496" y="8575560"/>
            <a:ext cx="24193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Calibri" panose="020F0502020204030204" pitchFamily="34" charset="0"/>
                <a:cs typeface="Arial" panose="020B0604020202020204" pitchFamily="34" charset="0"/>
              </a:defRPr>
            </a:lvl1pPr>
            <a:lvl2pPr>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lvl="1">
              <a:spcAft>
                <a:spcPts val="1200"/>
              </a:spcAft>
              <a:defRPr/>
            </a:pPr>
            <a:r>
              <a:rPr lang="en-US" altLang="ca-ES" sz="1800" dirty="0">
                <a:solidFill>
                  <a:srgbClr val="3F7E44"/>
                </a:solidFill>
                <a:latin typeface="Arial" panose="020B0604020202020204" pitchFamily="34" charset="0"/>
              </a:rPr>
              <a:t>Science, technologies and infrastructures</a:t>
            </a:r>
          </a:p>
        </p:txBody>
      </p:sp>
      <p:sp>
        <p:nvSpPr>
          <p:cNvPr id="24597" name="Rectangle 27">
            <a:extLst>
              <a:ext uri="{FF2B5EF4-FFF2-40B4-BE49-F238E27FC236}">
                <a16:creationId xmlns:a16="http://schemas.microsoft.com/office/drawing/2014/main" id="{F9217258-6A5C-A4E7-847A-766AD5CFC158}"/>
              </a:ext>
            </a:extLst>
          </p:cNvPr>
          <p:cNvSpPr>
            <a:spLocks noChangeArrowheads="1"/>
          </p:cNvSpPr>
          <p:nvPr/>
        </p:nvSpPr>
        <p:spPr bwMode="auto">
          <a:xfrm>
            <a:off x="21188363" y="8585200"/>
            <a:ext cx="100540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defRPr>
                <a:solidFill>
                  <a:schemeClr val="tx1"/>
                </a:solidFill>
                <a:latin typeface="Calibri" panose="020F0502020204030204" pitchFamily="34" charset="0"/>
                <a:cs typeface="Arial" panose="020B0604020202020204" pitchFamily="34" charset="0"/>
              </a:defRPr>
            </a:lvl1pPr>
            <a:lvl2pPr>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lvl="1">
              <a:spcAft>
                <a:spcPts val="1200"/>
              </a:spcAft>
              <a:defRPr/>
            </a:pPr>
            <a:r>
              <a:rPr lang="en-US" altLang="ca-ES" sz="1800" dirty="0">
                <a:solidFill>
                  <a:srgbClr val="3F7E44"/>
                </a:solidFill>
                <a:latin typeface="Arial" panose="020B0604020202020204" pitchFamily="34" charset="0"/>
              </a:rPr>
              <a:t>Markets</a:t>
            </a:r>
          </a:p>
        </p:txBody>
      </p:sp>
      <p:sp>
        <p:nvSpPr>
          <p:cNvPr id="24598" name="QuadreDeText 28">
            <a:extLst>
              <a:ext uri="{FF2B5EF4-FFF2-40B4-BE49-F238E27FC236}">
                <a16:creationId xmlns:a16="http://schemas.microsoft.com/office/drawing/2014/main" id="{16638BA8-0918-3EF1-18DE-F7A1677F4674}"/>
              </a:ext>
            </a:extLst>
          </p:cNvPr>
          <p:cNvSpPr txBox="1">
            <a:spLocks noChangeArrowheads="1"/>
          </p:cNvSpPr>
          <p:nvPr/>
        </p:nvSpPr>
        <p:spPr bwMode="auto">
          <a:xfrm>
            <a:off x="18485594" y="4452509"/>
            <a:ext cx="4875495"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defRPr/>
            </a:pPr>
            <a:r>
              <a:rPr lang="en-US" altLang="ca-ES" sz="2600" b="1" dirty="0">
                <a:solidFill>
                  <a:srgbClr val="3F7E44"/>
                </a:solidFill>
                <a:latin typeface="Arial" panose="020B0604020202020204" pitchFamily="34" charset="0"/>
              </a:rPr>
              <a:t>New regime </a:t>
            </a:r>
          </a:p>
          <a:p>
            <a:pPr algn="ctr">
              <a:defRPr/>
            </a:pPr>
            <a:r>
              <a:rPr lang="en-US" altLang="ca-ES" sz="2600" b="1" dirty="0">
                <a:solidFill>
                  <a:srgbClr val="3F7E44"/>
                </a:solidFill>
                <a:latin typeface="Arial" panose="020B0604020202020204" pitchFamily="34" charset="0"/>
              </a:rPr>
              <a:t>(new business as usual)</a:t>
            </a:r>
          </a:p>
        </p:txBody>
      </p:sp>
      <p:sp>
        <p:nvSpPr>
          <p:cNvPr id="18453" name="Títol 1">
            <a:extLst>
              <a:ext uri="{FF2B5EF4-FFF2-40B4-BE49-F238E27FC236}">
                <a16:creationId xmlns:a16="http://schemas.microsoft.com/office/drawing/2014/main" id="{7E63387E-9FF5-B79B-34EB-A9F9501A5F05}"/>
              </a:ext>
            </a:extLst>
          </p:cNvPr>
          <p:cNvSpPr txBox="1">
            <a:spLocks/>
          </p:cNvSpPr>
          <p:nvPr/>
        </p:nvSpPr>
        <p:spPr bwMode="auto">
          <a:xfrm>
            <a:off x="608014" y="117476"/>
            <a:ext cx="23920450" cy="1012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A21942"/>
              </a:buClr>
              <a:buFont typeface="Wingdings 2" panose="05020102010507070707" pitchFamily="18" charset="2"/>
              <a:buChar char=""/>
              <a:defRPr>
                <a:solidFill>
                  <a:schemeClr val="tx1"/>
                </a:solidFill>
                <a:latin typeface="Arial" panose="020B0604020202020204" pitchFamily="34" charset="0"/>
                <a:cs typeface="Arial" panose="020B0604020202020204" pitchFamily="34" charset="0"/>
              </a:defRPr>
            </a:lvl1pPr>
            <a:lvl2pPr marL="541338" indent="-274638">
              <a:spcBef>
                <a:spcPct val="20000"/>
              </a:spcBef>
              <a:buFont typeface="Wingdings" panose="05000000000000000000" pitchFamily="2" charset="2"/>
              <a:buChar char="§"/>
              <a:defRPr sz="1600">
                <a:solidFill>
                  <a:schemeClr val="tx1"/>
                </a:solidFill>
                <a:latin typeface="Arial" panose="020B0604020202020204" pitchFamily="34" charset="0"/>
                <a:cs typeface="Arial" panose="020B0604020202020204" pitchFamily="34" charset="0"/>
              </a:defRPr>
            </a:lvl2pPr>
            <a:lvl3pPr marL="808038" indent="-2667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3pPr>
            <a:lvl4pPr marL="982663" indent="-2667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4pPr>
            <a:lvl5pPr marL="1257300" indent="-274638">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5pPr>
            <a:lvl6pPr marL="1714500" indent="-274638"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6pPr>
            <a:lvl7pPr marL="2171700" indent="-274638"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7pPr>
            <a:lvl8pPr marL="2628900" indent="-274638"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8pPr>
            <a:lvl9pPr marL="3086100" indent="-274638"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9pPr>
          </a:lstStyle>
          <a:p>
            <a:pPr>
              <a:spcBef>
                <a:spcPct val="0"/>
              </a:spcBef>
              <a:buClrTx/>
              <a:buFontTx/>
              <a:buNone/>
            </a:pPr>
            <a:r>
              <a:rPr lang="en-US" altLang="ca-ES" sz="4400" b="1" dirty="0"/>
              <a:t>Multilevel perspective framework (MLP)</a:t>
            </a:r>
          </a:p>
        </p:txBody>
      </p:sp>
      <p:sp>
        <p:nvSpPr>
          <p:cNvPr id="24" name="QuadreDeText 20">
            <a:extLst>
              <a:ext uri="{FF2B5EF4-FFF2-40B4-BE49-F238E27FC236}">
                <a16:creationId xmlns:a16="http://schemas.microsoft.com/office/drawing/2014/main" id="{69FC4756-1D22-CA2A-1C37-93908991237B}"/>
              </a:ext>
            </a:extLst>
          </p:cNvPr>
          <p:cNvSpPr txBox="1">
            <a:spLocks noChangeArrowheads="1"/>
          </p:cNvSpPr>
          <p:nvPr/>
        </p:nvSpPr>
        <p:spPr bwMode="auto">
          <a:xfrm>
            <a:off x="11931206" y="3891850"/>
            <a:ext cx="5521084" cy="1292662"/>
          </a:xfrm>
          <a:prstGeom prst="rect">
            <a:avLst/>
          </a:prstGeom>
          <a:solidFill>
            <a:schemeClr val="tx2"/>
          </a:solidFill>
          <a:ln>
            <a:noFill/>
          </a:ln>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spcAft>
                <a:spcPts val="1000"/>
              </a:spcAft>
              <a:defRPr/>
            </a:pPr>
            <a:r>
              <a:rPr lang="en-GB" altLang="ca-ES" sz="2600" dirty="0">
                <a:solidFill>
                  <a:schemeClr val="bg1"/>
                </a:solidFill>
                <a:latin typeface="Arial" panose="020B0604020202020204" pitchFamily="34" charset="0"/>
              </a:rPr>
              <a:t>Interactions between landscape, regimes, and niches are the main driver of systemic transformation </a:t>
            </a:r>
          </a:p>
        </p:txBody>
      </p:sp>
      <p:sp>
        <p:nvSpPr>
          <p:cNvPr id="10" name="Rectangle 9">
            <a:extLst>
              <a:ext uri="{FF2B5EF4-FFF2-40B4-BE49-F238E27FC236}">
                <a16:creationId xmlns:a16="http://schemas.microsoft.com/office/drawing/2014/main" id="{AF94DBFA-BEB7-F4FB-FCEA-3BDD90CB47B0}"/>
              </a:ext>
            </a:extLst>
          </p:cNvPr>
          <p:cNvSpPr/>
          <p:nvPr/>
        </p:nvSpPr>
        <p:spPr>
          <a:xfrm>
            <a:off x="6367464" y="13309600"/>
            <a:ext cx="6519605" cy="400110"/>
          </a:xfrm>
          <a:prstGeom prst="rect">
            <a:avLst/>
          </a:prstGeom>
        </p:spPr>
        <p:txBody>
          <a:bodyPr wrap="none">
            <a:spAutoFit/>
          </a:bodyPr>
          <a:lstStyle/>
          <a:p>
            <a:pPr>
              <a:defRPr/>
            </a:pPr>
            <a:r>
              <a:rPr lang="en-GB" sz="2000" dirty="0"/>
              <a:t>Source: Adapted from TIPC, based on Geels and Schot (2007)</a:t>
            </a:r>
          </a:p>
        </p:txBody>
      </p:sp>
      <p:sp>
        <p:nvSpPr>
          <p:cNvPr id="2" name="QuadreDeText 20">
            <a:extLst>
              <a:ext uri="{FF2B5EF4-FFF2-40B4-BE49-F238E27FC236}">
                <a16:creationId xmlns:a16="http://schemas.microsoft.com/office/drawing/2014/main" id="{5FA4BC27-5DA4-9E30-1B6C-56F745FF055A}"/>
              </a:ext>
            </a:extLst>
          </p:cNvPr>
          <p:cNvSpPr txBox="1">
            <a:spLocks noChangeArrowheads="1"/>
          </p:cNvSpPr>
          <p:nvPr/>
        </p:nvSpPr>
        <p:spPr bwMode="auto">
          <a:xfrm>
            <a:off x="15168280" y="9790170"/>
            <a:ext cx="8747408" cy="3021340"/>
          </a:xfrm>
          <a:prstGeom prst="rect">
            <a:avLst/>
          </a:prstGeom>
          <a:solidFill>
            <a:schemeClr val="tx1"/>
          </a:solidFill>
          <a:ln>
            <a:noFill/>
          </a:ln>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457200" indent="-457200">
              <a:spcAft>
                <a:spcPts val="1000"/>
              </a:spcAft>
              <a:buFont typeface="Wingdings" panose="05000000000000000000" pitchFamily="2" charset="2"/>
              <a:buChar char="§"/>
              <a:defRPr/>
            </a:pPr>
            <a:r>
              <a:rPr lang="en-GB" altLang="ca-ES" sz="2600" dirty="0">
                <a:solidFill>
                  <a:schemeClr val="bg1"/>
                </a:solidFill>
                <a:latin typeface="Arial" panose="020B0604020202020204" pitchFamily="34" charset="0"/>
              </a:rPr>
              <a:t>Governments, through S3, can accelerate systemic transitions by nourishing and aligning niches and supporting the expansion and adoption of alternatives aligned with the shared vision of the future</a:t>
            </a:r>
          </a:p>
          <a:p>
            <a:pPr marL="457200" indent="-457200">
              <a:spcAft>
                <a:spcPts val="1000"/>
              </a:spcAft>
              <a:buFont typeface="Wingdings" panose="05000000000000000000" pitchFamily="2" charset="2"/>
              <a:buChar char="§"/>
              <a:defRPr/>
            </a:pPr>
            <a:r>
              <a:rPr lang="en-GB" altLang="ca-ES" sz="2600" dirty="0">
                <a:solidFill>
                  <a:schemeClr val="bg1"/>
                </a:solidFill>
                <a:latin typeface="Arial" panose="020B0604020202020204" pitchFamily="34" charset="0"/>
              </a:rPr>
              <a:t>EU and MED innovation and cooperation projects can accelerate the development and adoption of more sustainable alternatives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BABB377-9945-85D5-A496-15AC0716FEF5}"/>
              </a:ext>
            </a:extLst>
          </p:cNvPr>
          <p:cNvSpPr/>
          <p:nvPr/>
        </p:nvSpPr>
        <p:spPr>
          <a:xfrm>
            <a:off x="20057257" y="12966669"/>
            <a:ext cx="4032250" cy="400110"/>
          </a:xfrm>
          <a:prstGeom prst="rect">
            <a:avLst/>
          </a:prstGeom>
        </p:spPr>
        <p:txBody>
          <a:bodyPr>
            <a:spAutoFit/>
          </a:bodyPr>
          <a:lstStyle/>
          <a:p>
            <a:pPr>
              <a:defRPr/>
            </a:pPr>
            <a:r>
              <a:rPr lang="en-US" sz="2000" dirty="0"/>
              <a:t>Adapted</a:t>
            </a:r>
            <a:r>
              <a:rPr lang="ca-ES" sz="2000" dirty="0"/>
              <a:t> </a:t>
            </a:r>
            <a:r>
              <a:rPr lang="en-US" sz="2000" dirty="0"/>
              <a:t>from Berkana Institute</a:t>
            </a:r>
            <a:endParaRPr lang="ca-ES" sz="2000" dirty="0"/>
          </a:p>
        </p:txBody>
      </p:sp>
      <p:sp>
        <p:nvSpPr>
          <p:cNvPr id="6" name="Títol 2">
            <a:extLst>
              <a:ext uri="{FF2B5EF4-FFF2-40B4-BE49-F238E27FC236}">
                <a16:creationId xmlns:a16="http://schemas.microsoft.com/office/drawing/2014/main" id="{7C1687FE-FC95-4955-35DF-774B38B4BF2E}"/>
              </a:ext>
            </a:extLst>
          </p:cNvPr>
          <p:cNvSpPr>
            <a:spLocks noGrp="1"/>
          </p:cNvSpPr>
          <p:nvPr>
            <p:ph type="title"/>
          </p:nvPr>
        </p:nvSpPr>
        <p:spPr>
          <a:xfrm>
            <a:off x="1219358" y="715531"/>
            <a:ext cx="21948458" cy="2286000"/>
          </a:xfrm>
        </p:spPr>
        <p:txBody>
          <a:bodyPr>
            <a:normAutofit fontScale="90000"/>
          </a:bodyPr>
          <a:lstStyle/>
          <a:p>
            <a:pPr>
              <a:defRPr/>
            </a:pPr>
            <a:r>
              <a:rPr lang="en-US" dirty="0">
                <a:solidFill>
                  <a:schemeClr val="tx1"/>
                </a:solidFill>
              </a:rPr>
              <a:t>Supporting the emergence of a </a:t>
            </a:r>
            <a:r>
              <a:rPr lang="en-US" dirty="0">
                <a:solidFill>
                  <a:srgbClr val="3F7E44"/>
                </a:solidFill>
              </a:rPr>
              <a:t>more sustainable “new business as usual”</a:t>
            </a:r>
            <a:r>
              <a:rPr lang="en-US" dirty="0">
                <a:solidFill>
                  <a:srgbClr val="279963"/>
                </a:solidFill>
              </a:rPr>
              <a:t> </a:t>
            </a:r>
            <a:r>
              <a:rPr lang="en-US" dirty="0">
                <a:solidFill>
                  <a:schemeClr val="tx1"/>
                </a:solidFill>
              </a:rPr>
              <a:t>through the development and the adoption of alternatives that facilitate the transformation of the “</a:t>
            </a:r>
            <a:r>
              <a:rPr lang="en-US" dirty="0">
                <a:solidFill>
                  <a:srgbClr val="DB135B"/>
                </a:solidFill>
                <a:ea typeface="+mn-ea"/>
              </a:rPr>
              <a:t>current unsustainable business as usual”</a:t>
            </a:r>
            <a:br>
              <a:rPr lang="en-US" sz="4000" b="0" dirty="0">
                <a:solidFill>
                  <a:schemeClr val="tx1"/>
                </a:solidFill>
              </a:rPr>
            </a:br>
            <a:endParaRPr lang="en-GB" altLang="ca-ES" sz="4000" b="0" dirty="0">
              <a:solidFill>
                <a:schemeClr val="tx1"/>
              </a:solidFill>
            </a:endParaRPr>
          </a:p>
        </p:txBody>
      </p:sp>
      <p:pic>
        <p:nvPicPr>
          <p:cNvPr id="4" name="Imatge 3">
            <a:extLst>
              <a:ext uri="{FF2B5EF4-FFF2-40B4-BE49-F238E27FC236}">
                <a16:creationId xmlns:a16="http://schemas.microsoft.com/office/drawing/2014/main" id="{289F8C07-0665-80E2-7A34-DEF2AC096D28}"/>
              </a:ext>
            </a:extLst>
          </p:cNvPr>
          <p:cNvPicPr>
            <a:picLocks noChangeAspect="1"/>
          </p:cNvPicPr>
          <p:nvPr/>
        </p:nvPicPr>
        <p:blipFill>
          <a:blip r:embed="rId3"/>
          <a:stretch>
            <a:fillRect/>
          </a:stretch>
        </p:blipFill>
        <p:spPr>
          <a:xfrm>
            <a:off x="1661783" y="3985229"/>
            <a:ext cx="19029784" cy="9381549"/>
          </a:xfrm>
          <a:prstGeom prst="rect">
            <a:avLst/>
          </a:prstGeom>
        </p:spPr>
      </p:pic>
      <p:pic>
        <p:nvPicPr>
          <p:cNvPr id="9" name="Imatge 8">
            <a:extLst>
              <a:ext uri="{FF2B5EF4-FFF2-40B4-BE49-F238E27FC236}">
                <a16:creationId xmlns:a16="http://schemas.microsoft.com/office/drawing/2014/main" id="{62540E17-BE29-84BA-3488-A03F978CBCA6}"/>
              </a:ext>
            </a:extLst>
          </p:cNvPr>
          <p:cNvPicPr>
            <a:picLocks noChangeAspect="1"/>
          </p:cNvPicPr>
          <p:nvPr/>
        </p:nvPicPr>
        <p:blipFill>
          <a:blip r:embed="rId4"/>
          <a:stretch>
            <a:fillRect/>
          </a:stretch>
        </p:blipFill>
        <p:spPr>
          <a:xfrm>
            <a:off x="16401008" y="2506820"/>
            <a:ext cx="2871465" cy="2956816"/>
          </a:xfrm>
          <a:prstGeom prst="rect">
            <a:avLst/>
          </a:prstGeom>
        </p:spPr>
      </p:pic>
    </p:spTree>
  </p:cSld>
  <p:clrMapOvr>
    <a:masterClrMapping/>
  </p:clrMapOvr>
  <p:transition>
    <p:random/>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Títol 2">
            <a:extLst>
              <a:ext uri="{FF2B5EF4-FFF2-40B4-BE49-F238E27FC236}">
                <a16:creationId xmlns:a16="http://schemas.microsoft.com/office/drawing/2014/main" id="{78F4D3DD-7860-5CDE-F97B-1AEF015759D1}"/>
              </a:ext>
            </a:extLst>
          </p:cNvPr>
          <p:cNvSpPr>
            <a:spLocks noGrp="1"/>
          </p:cNvSpPr>
          <p:nvPr>
            <p:ph type="title"/>
          </p:nvPr>
        </p:nvSpPr>
        <p:spPr/>
        <p:txBody>
          <a:bodyPr>
            <a:normAutofit/>
          </a:bodyPr>
          <a:lstStyle/>
          <a:p>
            <a:r>
              <a:rPr lang="en-GB" altLang="ca-ES" dirty="0"/>
              <a:t>Place-based and challenge-led action for an innovative sustainable economy in the MED</a:t>
            </a:r>
          </a:p>
        </p:txBody>
      </p:sp>
      <p:sp>
        <p:nvSpPr>
          <p:cNvPr id="19463" name="Contenidor de contingut 3">
            <a:extLst>
              <a:ext uri="{FF2B5EF4-FFF2-40B4-BE49-F238E27FC236}">
                <a16:creationId xmlns:a16="http://schemas.microsoft.com/office/drawing/2014/main" id="{7307EA48-4B17-C240-CFE1-374E208672F0}"/>
              </a:ext>
            </a:extLst>
          </p:cNvPr>
          <p:cNvSpPr txBox="1">
            <a:spLocks/>
          </p:cNvSpPr>
          <p:nvPr/>
        </p:nvSpPr>
        <p:spPr bwMode="auto">
          <a:xfrm>
            <a:off x="1219358" y="2785545"/>
            <a:ext cx="8351011" cy="10731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66700" indent="-266700">
              <a:spcBef>
                <a:spcPct val="20000"/>
              </a:spcBef>
              <a:buClr>
                <a:srgbClr val="A21942"/>
              </a:buClr>
              <a:buFont typeface="Wingdings 2" panose="05020102010507070707" pitchFamily="18" charset="2"/>
              <a:buChar char=""/>
              <a:defRPr>
                <a:solidFill>
                  <a:schemeClr val="tx1"/>
                </a:solidFill>
                <a:latin typeface="Arial" panose="020B0604020202020204" pitchFamily="34" charset="0"/>
                <a:cs typeface="Arial" panose="020B0604020202020204" pitchFamily="34" charset="0"/>
              </a:defRPr>
            </a:lvl1pPr>
            <a:lvl2pPr marL="266700" indent="-266700">
              <a:spcBef>
                <a:spcPct val="20000"/>
              </a:spcBef>
              <a:buFont typeface="Wingdings" panose="05000000000000000000" pitchFamily="2" charset="2"/>
              <a:buChar char="§"/>
              <a:defRPr sz="1600">
                <a:solidFill>
                  <a:schemeClr val="tx1"/>
                </a:solidFill>
                <a:latin typeface="Arial" panose="020B0604020202020204" pitchFamily="34" charset="0"/>
                <a:cs typeface="Arial" panose="020B0604020202020204" pitchFamily="34" charset="0"/>
              </a:defRPr>
            </a:lvl2pPr>
            <a:lvl3pPr marL="808038" indent="-2667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3pPr>
            <a:lvl4pPr marL="982663" indent="-2667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4pPr>
            <a:lvl5pPr marL="1257300" indent="-274638">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5pPr>
            <a:lvl6pPr marL="1714500" indent="-274638"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6pPr>
            <a:lvl7pPr marL="2171700" indent="-274638"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7pPr>
            <a:lvl8pPr marL="2628900" indent="-274638"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8pPr>
            <a:lvl9pPr marL="3086100" indent="-274638"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9pPr>
          </a:lstStyle>
          <a:p>
            <a:pPr marL="685800" lvl="1" indent="-685800">
              <a:spcBef>
                <a:spcPts val="2000"/>
              </a:spcBef>
              <a:spcAft>
                <a:spcPts val="600"/>
              </a:spcAft>
              <a:buClr>
                <a:schemeClr val="tx1"/>
              </a:buClr>
              <a:buFont typeface="+mj-lt"/>
              <a:buAutoNum type="arabicPeriod"/>
              <a:defRPr/>
            </a:pPr>
            <a:r>
              <a:rPr lang="en-US" altLang="ca-ES" sz="2800" b="1" dirty="0"/>
              <a:t>UNDERSTANDING THE PLACE-BASED CHALLENGE </a:t>
            </a:r>
          </a:p>
          <a:p>
            <a:pPr lvl="2">
              <a:spcBef>
                <a:spcPts val="2000"/>
              </a:spcBef>
              <a:spcAft>
                <a:spcPts val="600"/>
              </a:spcAft>
              <a:buClr>
                <a:schemeClr val="tx1"/>
              </a:buClr>
              <a:buFont typeface="Wingdings" panose="05000000000000000000" pitchFamily="2" charset="2"/>
              <a:buChar char="§"/>
              <a:defRPr/>
            </a:pPr>
            <a:r>
              <a:rPr lang="en-US" altLang="ca-ES" sz="2800" dirty="0"/>
              <a:t>Stakeholders develop a shared systemic and MLP understanding of the problem they want to address</a:t>
            </a:r>
          </a:p>
          <a:p>
            <a:pPr lvl="2">
              <a:spcBef>
                <a:spcPts val="2000"/>
              </a:spcBef>
              <a:spcAft>
                <a:spcPts val="600"/>
              </a:spcAft>
              <a:buClr>
                <a:schemeClr val="tx1"/>
              </a:buClr>
              <a:buFont typeface="Wingdings" panose="05000000000000000000" pitchFamily="2" charset="2"/>
              <a:buChar char="§"/>
              <a:defRPr/>
            </a:pPr>
            <a:r>
              <a:rPr lang="en-US" altLang="ca-ES" sz="2800" dirty="0"/>
              <a:t>Stakeholders define a shared vision of the future they want to work for and explore possible pathways</a:t>
            </a:r>
          </a:p>
          <a:p>
            <a:pPr marL="685800" lvl="1" indent="-685800">
              <a:spcBef>
                <a:spcPts val="2000"/>
              </a:spcBef>
              <a:spcAft>
                <a:spcPts val="600"/>
              </a:spcAft>
              <a:buClr>
                <a:schemeClr val="tx1"/>
              </a:buClr>
              <a:buFont typeface="+mj-lt"/>
              <a:buAutoNum type="arabicPeriod"/>
              <a:defRPr/>
            </a:pPr>
            <a:r>
              <a:rPr lang="ca-ES" altLang="ca-ES" sz="2800" b="1" dirty="0"/>
              <a:t>ACTION: </a:t>
            </a:r>
            <a:r>
              <a:rPr lang="en-US" altLang="ca-ES" sz="2800" dirty="0"/>
              <a:t>Stakeholders collaborate in experimental spaces to explore, develop, test and demonstrate alternatives aligned with the shared vision of the future</a:t>
            </a:r>
          </a:p>
          <a:p>
            <a:pPr marL="685800" lvl="1" indent="-685800">
              <a:spcBef>
                <a:spcPts val="2000"/>
              </a:spcBef>
              <a:spcAft>
                <a:spcPts val="600"/>
              </a:spcAft>
              <a:buClr>
                <a:schemeClr val="tx1"/>
              </a:buClr>
              <a:buFont typeface="+mj-lt"/>
              <a:buAutoNum type="arabicPeriod"/>
              <a:defRPr/>
            </a:pPr>
            <a:r>
              <a:rPr lang="ca-ES" altLang="ca-ES" sz="2800" b="1" dirty="0"/>
              <a:t>LEARNING AND DIFFUSION OF ALTERNATIVES: </a:t>
            </a:r>
            <a:r>
              <a:rPr lang="en-US" altLang="ca-ES" sz="2800" dirty="0"/>
              <a:t>generation of new knowledge and evidences facilitating the adoption of alternatives aligned with shared  the vision of the future</a:t>
            </a:r>
          </a:p>
          <a:p>
            <a:pPr marL="685800" lvl="1" indent="-685800">
              <a:spcBef>
                <a:spcPts val="2000"/>
              </a:spcBef>
              <a:spcAft>
                <a:spcPts val="600"/>
              </a:spcAft>
              <a:buClr>
                <a:schemeClr val="tx1"/>
              </a:buClr>
              <a:buFont typeface="+mj-lt"/>
              <a:buAutoNum type="arabicPeriod"/>
              <a:defRPr/>
            </a:pPr>
            <a:r>
              <a:rPr lang="en-US" altLang="ca-ES" sz="2800" b="1" dirty="0"/>
              <a:t>ADOPTION OF ALTERNATIVES: A NEW BUSINESS AS USUAL</a:t>
            </a:r>
            <a:endParaRPr lang="ca-ES" altLang="ca-ES" sz="2800" b="1" dirty="0"/>
          </a:p>
        </p:txBody>
      </p:sp>
      <p:pic>
        <p:nvPicPr>
          <p:cNvPr id="2" name="Imatge 1">
            <a:extLst>
              <a:ext uri="{FF2B5EF4-FFF2-40B4-BE49-F238E27FC236}">
                <a16:creationId xmlns:a16="http://schemas.microsoft.com/office/drawing/2014/main" id="{61D75950-2ABF-126E-CAD5-B5322FD7053F}"/>
              </a:ext>
            </a:extLst>
          </p:cNvPr>
          <p:cNvPicPr>
            <a:picLocks noChangeAspect="1"/>
          </p:cNvPicPr>
          <p:nvPr/>
        </p:nvPicPr>
        <p:blipFill>
          <a:blip r:embed="rId3"/>
          <a:stretch>
            <a:fillRect/>
          </a:stretch>
        </p:blipFill>
        <p:spPr>
          <a:xfrm>
            <a:off x="9655621" y="2743065"/>
            <a:ext cx="14161643" cy="9036320"/>
          </a:xfrm>
          <a:prstGeom prst="rect">
            <a:avLst/>
          </a:prstGeom>
        </p:spPr>
      </p:pic>
    </p:spTree>
  </p:cSld>
  <p:clrMapOvr>
    <a:masterClrMapping/>
  </p:clrMapOvr>
  <p:transition>
    <p:random/>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QuadreDeText 1">
            <a:extLst>
              <a:ext uri="{FF2B5EF4-FFF2-40B4-BE49-F238E27FC236}">
                <a16:creationId xmlns:a16="http://schemas.microsoft.com/office/drawing/2014/main" id="{E081CABB-8C3F-AC0F-4C1D-07E6ACB45A33}"/>
              </a:ext>
            </a:extLst>
          </p:cNvPr>
          <p:cNvSpPr txBox="1"/>
          <p:nvPr/>
        </p:nvSpPr>
        <p:spPr>
          <a:xfrm>
            <a:off x="2987384" y="1989615"/>
            <a:ext cx="14571519" cy="2231380"/>
          </a:xfrm>
          <a:prstGeom prst="rect">
            <a:avLst/>
          </a:prstGeom>
          <a:noFill/>
        </p:spPr>
        <p:txBody>
          <a:bodyPr wrap="square" rtlCol="0">
            <a:spAutoFit/>
          </a:bodyPr>
          <a:lstStyle/>
          <a:p>
            <a:r>
              <a:rPr lang="ca-ES" sz="4800" b="1" dirty="0">
                <a:solidFill>
                  <a:schemeClr val="tx2"/>
                </a:solidFill>
                <a:latin typeface="Arial" panose="020B0604020202020204" pitchFamily="34" charset="0"/>
                <a:cs typeface="Arial" panose="020B0604020202020204" pitchFamily="34" charset="0"/>
              </a:rPr>
              <a:t>Isabelle </a:t>
            </a:r>
            <a:r>
              <a:rPr lang="ca-ES" sz="4800" b="1" dirty="0" err="1">
                <a:solidFill>
                  <a:schemeClr val="tx2"/>
                </a:solidFill>
                <a:latin typeface="Arial" panose="020B0604020202020204" pitchFamily="34" charset="0"/>
                <a:cs typeface="Arial" panose="020B0604020202020204" pitchFamily="34" charset="0"/>
              </a:rPr>
              <a:t>Nobio</a:t>
            </a:r>
            <a:endParaRPr lang="ca-ES" sz="4800" b="1" dirty="0">
              <a:solidFill>
                <a:schemeClr val="tx2"/>
              </a:solidFill>
              <a:latin typeface="Arial" panose="020B0604020202020204" pitchFamily="34" charset="0"/>
              <a:cs typeface="Arial" panose="020B0604020202020204" pitchFamily="34" charset="0"/>
            </a:endParaRPr>
          </a:p>
          <a:p>
            <a:r>
              <a:rPr lang="ca-ES" sz="4800" b="1" dirty="0" err="1">
                <a:solidFill>
                  <a:schemeClr val="tx2"/>
                </a:solidFill>
                <a:latin typeface="Arial" panose="020B0604020202020204" pitchFamily="34" charset="0"/>
                <a:cs typeface="Arial" panose="020B0604020202020204" pitchFamily="34" charset="0"/>
              </a:rPr>
              <a:t>Joint</a:t>
            </a:r>
            <a:r>
              <a:rPr lang="ca-ES" sz="4800" b="1" dirty="0">
                <a:solidFill>
                  <a:schemeClr val="tx2"/>
                </a:solidFill>
                <a:latin typeface="Arial" panose="020B0604020202020204" pitchFamily="34" charset="0"/>
                <a:cs typeface="Arial" panose="020B0604020202020204" pitchFamily="34" charset="0"/>
              </a:rPr>
              <a:t> Secretariat </a:t>
            </a:r>
            <a:r>
              <a:rPr lang="ca-ES" sz="4800" b="1" dirty="0" err="1">
                <a:solidFill>
                  <a:schemeClr val="tx2"/>
                </a:solidFill>
                <a:latin typeface="Arial" panose="020B0604020202020204" pitchFamily="34" charset="0"/>
                <a:cs typeface="Arial" panose="020B0604020202020204" pitchFamily="34" charset="0"/>
              </a:rPr>
              <a:t>Interreg</a:t>
            </a:r>
            <a:r>
              <a:rPr lang="ca-ES" sz="4800" b="1" dirty="0">
                <a:solidFill>
                  <a:schemeClr val="tx2"/>
                </a:solidFill>
                <a:latin typeface="Arial" panose="020B0604020202020204" pitchFamily="34" charset="0"/>
                <a:cs typeface="Arial" panose="020B0604020202020204" pitchFamily="34" charset="0"/>
              </a:rPr>
              <a:t> </a:t>
            </a:r>
            <a:r>
              <a:rPr lang="ca-ES" sz="4800" b="1" dirty="0" err="1">
                <a:solidFill>
                  <a:schemeClr val="tx2"/>
                </a:solidFill>
                <a:latin typeface="Arial" panose="020B0604020202020204" pitchFamily="34" charset="0"/>
                <a:cs typeface="Arial" panose="020B0604020202020204" pitchFamily="34" charset="0"/>
              </a:rPr>
              <a:t>EuroMED</a:t>
            </a:r>
            <a:r>
              <a:rPr lang="ca-ES" sz="4800" b="1" dirty="0">
                <a:solidFill>
                  <a:schemeClr val="tx2"/>
                </a:solidFill>
                <a:latin typeface="Arial" panose="020B0604020202020204" pitchFamily="34" charset="0"/>
                <a:cs typeface="Arial" panose="020B0604020202020204" pitchFamily="34" charset="0"/>
              </a:rPr>
              <a:t> </a:t>
            </a:r>
            <a:r>
              <a:rPr lang="ca-ES" sz="4800" b="1" dirty="0" err="1">
                <a:solidFill>
                  <a:schemeClr val="tx2"/>
                </a:solidFill>
                <a:latin typeface="Arial" panose="020B0604020202020204" pitchFamily="34" charset="0"/>
                <a:cs typeface="Arial" panose="020B0604020202020204" pitchFamily="34" charset="0"/>
              </a:rPr>
              <a:t>Programme</a:t>
            </a:r>
            <a:endParaRPr lang="ca-ES" sz="4800" b="1" dirty="0">
              <a:solidFill>
                <a:schemeClr val="tx2"/>
              </a:solidFill>
              <a:latin typeface="Arial" panose="020B0604020202020204" pitchFamily="34" charset="0"/>
              <a:cs typeface="Arial" panose="020B0604020202020204" pitchFamily="34" charset="0"/>
            </a:endParaRPr>
          </a:p>
          <a:p>
            <a:endParaRPr lang="ca-ES" dirty="0"/>
          </a:p>
        </p:txBody>
      </p:sp>
      <p:sp>
        <p:nvSpPr>
          <p:cNvPr id="3" name="QuadreDeText 2">
            <a:extLst>
              <a:ext uri="{FF2B5EF4-FFF2-40B4-BE49-F238E27FC236}">
                <a16:creationId xmlns:a16="http://schemas.microsoft.com/office/drawing/2014/main" id="{51B77C10-819D-F749-D611-89FE7D105231}"/>
              </a:ext>
            </a:extLst>
          </p:cNvPr>
          <p:cNvSpPr txBox="1"/>
          <p:nvPr/>
        </p:nvSpPr>
        <p:spPr>
          <a:xfrm>
            <a:off x="11703628" y="4323761"/>
            <a:ext cx="14571518" cy="2970044"/>
          </a:xfrm>
          <a:prstGeom prst="rect">
            <a:avLst/>
          </a:prstGeom>
          <a:noFill/>
        </p:spPr>
        <p:txBody>
          <a:bodyPr wrap="square" rtlCol="0">
            <a:spAutoFit/>
          </a:bodyPr>
          <a:lstStyle/>
          <a:p>
            <a:r>
              <a:rPr lang="ca-ES" sz="4800" b="1" dirty="0">
                <a:solidFill>
                  <a:schemeClr val="tx2"/>
                </a:solidFill>
                <a:latin typeface="Arial" panose="020B0604020202020204" pitchFamily="34" charset="0"/>
                <a:cs typeface="Arial" panose="020B0604020202020204" pitchFamily="34" charset="0"/>
              </a:rPr>
              <a:t>Alessandro </a:t>
            </a:r>
            <a:r>
              <a:rPr lang="ca-ES" sz="4800" b="1" dirty="0" err="1">
                <a:solidFill>
                  <a:schemeClr val="tx2"/>
                </a:solidFill>
                <a:latin typeface="Arial" panose="020B0604020202020204" pitchFamily="34" charset="0"/>
                <a:cs typeface="Arial" panose="020B0604020202020204" pitchFamily="34" charset="0"/>
              </a:rPr>
              <a:t>Daraio</a:t>
            </a:r>
            <a:endParaRPr lang="ca-ES" sz="4800" b="1" dirty="0">
              <a:solidFill>
                <a:schemeClr val="tx2"/>
              </a:solidFill>
              <a:latin typeface="Arial" panose="020B0604020202020204" pitchFamily="34" charset="0"/>
              <a:cs typeface="Arial" panose="020B0604020202020204" pitchFamily="34" charset="0"/>
            </a:endParaRPr>
          </a:p>
          <a:p>
            <a:r>
              <a:rPr lang="ca-ES" sz="4800" b="1" dirty="0">
                <a:solidFill>
                  <a:schemeClr val="tx2"/>
                </a:solidFill>
                <a:latin typeface="Arial" panose="020B0604020202020204" pitchFamily="34" charset="0"/>
                <a:cs typeface="Arial" panose="020B0604020202020204" pitchFamily="34" charset="0"/>
              </a:rPr>
              <a:t>Emilia </a:t>
            </a:r>
            <a:r>
              <a:rPr lang="ca-ES" sz="4800" b="1" dirty="0" err="1">
                <a:solidFill>
                  <a:schemeClr val="tx2"/>
                </a:solidFill>
                <a:latin typeface="Arial" panose="020B0604020202020204" pitchFamily="34" charset="0"/>
                <a:cs typeface="Arial" panose="020B0604020202020204" pitchFamily="34" charset="0"/>
              </a:rPr>
              <a:t>Romagna</a:t>
            </a:r>
            <a:r>
              <a:rPr lang="ca-ES" sz="4800" b="1" dirty="0">
                <a:solidFill>
                  <a:schemeClr val="tx2"/>
                </a:solidFill>
                <a:latin typeface="Arial" panose="020B0604020202020204" pitchFamily="34" charset="0"/>
                <a:cs typeface="Arial" panose="020B0604020202020204" pitchFamily="34" charset="0"/>
              </a:rPr>
              <a:t> </a:t>
            </a:r>
            <a:r>
              <a:rPr lang="ca-ES" sz="4800" b="1" dirty="0" err="1">
                <a:solidFill>
                  <a:schemeClr val="tx2"/>
                </a:solidFill>
                <a:latin typeface="Arial" panose="020B0604020202020204" pitchFamily="34" charset="0"/>
                <a:cs typeface="Arial" panose="020B0604020202020204" pitchFamily="34" charset="0"/>
              </a:rPr>
              <a:t>Region</a:t>
            </a:r>
            <a:r>
              <a:rPr lang="ca-ES" sz="4800" b="1" dirty="0">
                <a:solidFill>
                  <a:schemeClr val="tx2"/>
                </a:solidFill>
                <a:latin typeface="Arial" panose="020B0604020202020204" pitchFamily="34" charset="0"/>
                <a:cs typeface="Arial" panose="020B0604020202020204" pitchFamily="34" charset="0"/>
              </a:rPr>
              <a:t>, LP </a:t>
            </a:r>
          </a:p>
          <a:p>
            <a:r>
              <a:rPr lang="ca-ES" sz="4800" b="1" dirty="0">
                <a:solidFill>
                  <a:schemeClr val="tx2"/>
                </a:solidFill>
                <a:latin typeface="Arial" panose="020B0604020202020204" pitchFamily="34" charset="0"/>
                <a:cs typeface="Arial" panose="020B0604020202020204" pitchFamily="34" charset="0"/>
              </a:rPr>
              <a:t>Dialogue4Innovation</a:t>
            </a:r>
          </a:p>
          <a:p>
            <a:endParaRPr lang="ca-ES" dirty="0"/>
          </a:p>
        </p:txBody>
      </p:sp>
      <p:sp>
        <p:nvSpPr>
          <p:cNvPr id="4" name="QuadreDeText 3">
            <a:extLst>
              <a:ext uri="{FF2B5EF4-FFF2-40B4-BE49-F238E27FC236}">
                <a16:creationId xmlns:a16="http://schemas.microsoft.com/office/drawing/2014/main" id="{A936F3D2-6F09-F345-7D95-7F672F1ADC0F}"/>
              </a:ext>
            </a:extLst>
          </p:cNvPr>
          <p:cNvSpPr txBox="1"/>
          <p:nvPr/>
        </p:nvSpPr>
        <p:spPr>
          <a:xfrm>
            <a:off x="2822863" y="7396571"/>
            <a:ext cx="12656127" cy="2231380"/>
          </a:xfrm>
          <a:prstGeom prst="rect">
            <a:avLst/>
          </a:prstGeom>
          <a:noFill/>
        </p:spPr>
        <p:txBody>
          <a:bodyPr wrap="square" rtlCol="0">
            <a:spAutoFit/>
          </a:bodyPr>
          <a:lstStyle/>
          <a:p>
            <a:r>
              <a:rPr lang="ca-ES" sz="4800" b="1" dirty="0">
                <a:solidFill>
                  <a:schemeClr val="tx2"/>
                </a:solidFill>
                <a:latin typeface="Arial" panose="020B0604020202020204" pitchFamily="34" charset="0"/>
                <a:cs typeface="Arial" panose="020B0604020202020204" pitchFamily="34" charset="0"/>
              </a:rPr>
              <a:t>Tatiana Fernàndez, </a:t>
            </a:r>
          </a:p>
          <a:p>
            <a:r>
              <a:rPr lang="ca-ES" sz="4800" b="1" dirty="0" err="1">
                <a:solidFill>
                  <a:schemeClr val="tx2"/>
                </a:solidFill>
                <a:latin typeface="Arial" panose="020B0604020202020204" pitchFamily="34" charset="0"/>
                <a:cs typeface="Arial" panose="020B0604020202020204" pitchFamily="34" charset="0"/>
              </a:rPr>
              <a:t>Government</a:t>
            </a:r>
            <a:r>
              <a:rPr lang="ca-ES" sz="4800" b="1" dirty="0">
                <a:solidFill>
                  <a:schemeClr val="tx2"/>
                </a:solidFill>
                <a:latin typeface="Arial" panose="020B0604020202020204" pitchFamily="34" charset="0"/>
                <a:cs typeface="Arial" panose="020B0604020202020204" pitchFamily="34" charset="0"/>
              </a:rPr>
              <a:t> of </a:t>
            </a:r>
            <a:r>
              <a:rPr lang="ca-ES" sz="4800" b="1" dirty="0" err="1">
                <a:solidFill>
                  <a:schemeClr val="tx2"/>
                </a:solidFill>
                <a:latin typeface="Arial" panose="020B0604020202020204" pitchFamily="34" charset="0"/>
                <a:cs typeface="Arial" panose="020B0604020202020204" pitchFamily="34" charset="0"/>
              </a:rPr>
              <a:t>Catalonia</a:t>
            </a:r>
            <a:endParaRPr lang="ca-ES" sz="4800" b="1" dirty="0">
              <a:solidFill>
                <a:schemeClr val="tx2"/>
              </a:solidFill>
              <a:latin typeface="Arial" panose="020B0604020202020204" pitchFamily="34" charset="0"/>
              <a:cs typeface="Arial" panose="020B0604020202020204" pitchFamily="34" charset="0"/>
            </a:endParaRPr>
          </a:p>
          <a:p>
            <a:endParaRPr lang="ca-ES" dirty="0"/>
          </a:p>
        </p:txBody>
      </p:sp>
    </p:spTree>
    <p:extLst>
      <p:ext uri="{BB962C8B-B14F-4D97-AF65-F5344CB8AC3E}">
        <p14:creationId xmlns:p14="http://schemas.microsoft.com/office/powerpoint/2010/main" val="579722193"/>
      </p:ext>
    </p:extLst>
  </p:cSld>
  <p:clrMapOvr>
    <a:masterClrMapping/>
  </p:clrMapOvr>
  <p:transition>
    <p:random/>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Títol 2">
            <a:extLst>
              <a:ext uri="{FF2B5EF4-FFF2-40B4-BE49-F238E27FC236}">
                <a16:creationId xmlns:a16="http://schemas.microsoft.com/office/drawing/2014/main" id="{78F4D3DD-7860-5CDE-F97B-1AEF015759D1}"/>
              </a:ext>
            </a:extLst>
          </p:cNvPr>
          <p:cNvSpPr>
            <a:spLocks noGrp="1"/>
          </p:cNvSpPr>
          <p:nvPr>
            <p:ph type="title"/>
          </p:nvPr>
        </p:nvSpPr>
        <p:spPr>
          <a:xfrm>
            <a:off x="1219360" y="181259"/>
            <a:ext cx="21948458" cy="2286000"/>
          </a:xfrm>
        </p:spPr>
        <p:txBody>
          <a:bodyPr>
            <a:normAutofit/>
          </a:bodyPr>
          <a:lstStyle/>
          <a:p>
            <a:r>
              <a:rPr lang="en-GB" altLang="ca-ES" dirty="0"/>
              <a:t>Place-based and challenge-led action for an innovative sustainable economy in the MED: Contribution of Dialogue4Innovation Project</a:t>
            </a:r>
          </a:p>
        </p:txBody>
      </p:sp>
      <p:sp>
        <p:nvSpPr>
          <p:cNvPr id="19463" name="Contenidor de contingut 3">
            <a:extLst>
              <a:ext uri="{FF2B5EF4-FFF2-40B4-BE49-F238E27FC236}">
                <a16:creationId xmlns:a16="http://schemas.microsoft.com/office/drawing/2014/main" id="{7307EA48-4B17-C240-CFE1-374E208672F0}"/>
              </a:ext>
            </a:extLst>
          </p:cNvPr>
          <p:cNvSpPr txBox="1">
            <a:spLocks/>
          </p:cNvSpPr>
          <p:nvPr/>
        </p:nvSpPr>
        <p:spPr bwMode="auto">
          <a:xfrm>
            <a:off x="1219357" y="2828961"/>
            <a:ext cx="8351011" cy="10731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66700" indent="-266700">
              <a:spcBef>
                <a:spcPct val="20000"/>
              </a:spcBef>
              <a:buClr>
                <a:srgbClr val="A21942"/>
              </a:buClr>
              <a:buFont typeface="Wingdings 2" panose="05020102010507070707" pitchFamily="18" charset="2"/>
              <a:buChar char=""/>
              <a:defRPr>
                <a:solidFill>
                  <a:schemeClr val="tx1"/>
                </a:solidFill>
                <a:latin typeface="Arial" panose="020B0604020202020204" pitchFamily="34" charset="0"/>
                <a:cs typeface="Arial" panose="020B0604020202020204" pitchFamily="34" charset="0"/>
              </a:defRPr>
            </a:lvl1pPr>
            <a:lvl2pPr marL="266700" indent="-266700">
              <a:spcBef>
                <a:spcPct val="20000"/>
              </a:spcBef>
              <a:buFont typeface="Wingdings" panose="05000000000000000000" pitchFamily="2" charset="2"/>
              <a:buChar char="§"/>
              <a:defRPr sz="1600">
                <a:solidFill>
                  <a:schemeClr val="tx1"/>
                </a:solidFill>
                <a:latin typeface="Arial" panose="020B0604020202020204" pitchFamily="34" charset="0"/>
                <a:cs typeface="Arial" panose="020B0604020202020204" pitchFamily="34" charset="0"/>
              </a:defRPr>
            </a:lvl2pPr>
            <a:lvl3pPr marL="808038" indent="-2667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3pPr>
            <a:lvl4pPr marL="982663" indent="-2667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4pPr>
            <a:lvl5pPr marL="1257300" indent="-274638">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5pPr>
            <a:lvl6pPr marL="1714500" indent="-274638"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6pPr>
            <a:lvl7pPr marL="2171700" indent="-274638"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7pPr>
            <a:lvl8pPr marL="2628900" indent="-274638"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8pPr>
            <a:lvl9pPr marL="3086100" indent="-274638"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9pPr>
          </a:lstStyle>
          <a:p>
            <a:pPr marL="685800" lvl="1" indent="-685800">
              <a:spcBef>
                <a:spcPts val="2000"/>
              </a:spcBef>
              <a:spcAft>
                <a:spcPts val="600"/>
              </a:spcAft>
              <a:buClr>
                <a:schemeClr val="tx1"/>
              </a:buClr>
              <a:buFont typeface="+mj-lt"/>
              <a:buAutoNum type="arabicPeriod"/>
              <a:defRPr/>
            </a:pPr>
            <a:r>
              <a:rPr lang="en-US" altLang="ca-ES" sz="2800" b="1" dirty="0"/>
              <a:t>UNDERSTANDING THE PLACE-BASED CHALLENGE </a:t>
            </a:r>
          </a:p>
          <a:p>
            <a:pPr lvl="2">
              <a:spcBef>
                <a:spcPts val="2000"/>
              </a:spcBef>
              <a:spcAft>
                <a:spcPts val="600"/>
              </a:spcAft>
              <a:buClr>
                <a:schemeClr val="tx1"/>
              </a:buClr>
              <a:buFont typeface="Wingdings" panose="05000000000000000000" pitchFamily="2" charset="2"/>
              <a:buChar char="§"/>
              <a:defRPr/>
            </a:pPr>
            <a:r>
              <a:rPr lang="en-US" altLang="ca-ES" sz="2800" dirty="0"/>
              <a:t>Stakeholders develop a shared systemic and MLP understanding of the problem they want to address</a:t>
            </a:r>
          </a:p>
          <a:p>
            <a:pPr lvl="2">
              <a:spcBef>
                <a:spcPts val="2000"/>
              </a:spcBef>
              <a:spcAft>
                <a:spcPts val="600"/>
              </a:spcAft>
              <a:buClr>
                <a:schemeClr val="tx1"/>
              </a:buClr>
              <a:buFont typeface="Wingdings" panose="05000000000000000000" pitchFamily="2" charset="2"/>
              <a:buChar char="§"/>
              <a:defRPr/>
            </a:pPr>
            <a:r>
              <a:rPr lang="en-US" altLang="ca-ES" sz="2800" dirty="0"/>
              <a:t>Stakeholders define a shared vision of the future they want to work for and explore possible pathways</a:t>
            </a:r>
          </a:p>
          <a:p>
            <a:pPr marL="685800" lvl="1" indent="-685800">
              <a:spcBef>
                <a:spcPts val="2000"/>
              </a:spcBef>
              <a:spcAft>
                <a:spcPts val="600"/>
              </a:spcAft>
              <a:buClr>
                <a:schemeClr val="tx1"/>
              </a:buClr>
              <a:buFont typeface="+mj-lt"/>
              <a:buAutoNum type="arabicPeriod"/>
              <a:defRPr/>
            </a:pPr>
            <a:r>
              <a:rPr lang="ca-ES" altLang="ca-ES" sz="2800" b="1" dirty="0"/>
              <a:t>ACTION: </a:t>
            </a:r>
            <a:r>
              <a:rPr lang="en-US" altLang="ca-ES" sz="2800" dirty="0"/>
              <a:t>Stakeholders collaborate in experimental spaces to explore, develop, test and demonstrate alternatives aligned with the shared vision of the future</a:t>
            </a:r>
          </a:p>
          <a:p>
            <a:pPr marL="685800" lvl="1" indent="-685800">
              <a:spcBef>
                <a:spcPts val="2000"/>
              </a:spcBef>
              <a:spcAft>
                <a:spcPts val="600"/>
              </a:spcAft>
              <a:buClr>
                <a:schemeClr val="tx1"/>
              </a:buClr>
              <a:buFont typeface="+mj-lt"/>
              <a:buAutoNum type="arabicPeriod"/>
              <a:defRPr/>
            </a:pPr>
            <a:r>
              <a:rPr lang="ca-ES" altLang="ca-ES" sz="2800" b="1" dirty="0"/>
              <a:t>LEARNING AND DIFFUSION OF ALTERNATIVES: </a:t>
            </a:r>
            <a:r>
              <a:rPr lang="en-US" altLang="ca-ES" sz="2800" dirty="0"/>
              <a:t>generation of new knowledge and evidences facilitating the adoption of alternatives aligned with shared  the vision of the future</a:t>
            </a:r>
          </a:p>
          <a:p>
            <a:pPr marL="685800" lvl="1" indent="-685800">
              <a:spcBef>
                <a:spcPts val="2000"/>
              </a:spcBef>
              <a:spcAft>
                <a:spcPts val="600"/>
              </a:spcAft>
              <a:buClr>
                <a:schemeClr val="tx1"/>
              </a:buClr>
              <a:buFont typeface="+mj-lt"/>
              <a:buAutoNum type="arabicPeriod"/>
              <a:defRPr/>
            </a:pPr>
            <a:r>
              <a:rPr lang="en-US" altLang="ca-ES" sz="2800" b="1" dirty="0"/>
              <a:t>ADOPTION OF ALTERNATIVES: A NEW BUSINESS AS USUAL</a:t>
            </a:r>
            <a:endParaRPr lang="ca-ES" altLang="ca-ES" sz="2800" b="1" dirty="0"/>
          </a:p>
        </p:txBody>
      </p:sp>
      <p:pic>
        <p:nvPicPr>
          <p:cNvPr id="5" name="Imatge 4">
            <a:extLst>
              <a:ext uri="{FF2B5EF4-FFF2-40B4-BE49-F238E27FC236}">
                <a16:creationId xmlns:a16="http://schemas.microsoft.com/office/drawing/2014/main" id="{6872113F-AEC8-440A-F649-1F28C8C99CFD}"/>
              </a:ext>
            </a:extLst>
          </p:cNvPr>
          <p:cNvPicPr>
            <a:picLocks noChangeAspect="1"/>
          </p:cNvPicPr>
          <p:nvPr/>
        </p:nvPicPr>
        <p:blipFill rotWithShape="1">
          <a:blip r:embed="rId3"/>
          <a:srcRect b="5949"/>
          <a:stretch/>
        </p:blipFill>
        <p:spPr>
          <a:xfrm>
            <a:off x="10434398" y="3040387"/>
            <a:ext cx="13952777" cy="7308959"/>
          </a:xfrm>
          <a:prstGeom prst="rect">
            <a:avLst/>
          </a:prstGeom>
        </p:spPr>
      </p:pic>
    </p:spTree>
    <p:extLst>
      <p:ext uri="{BB962C8B-B14F-4D97-AF65-F5344CB8AC3E}">
        <p14:creationId xmlns:p14="http://schemas.microsoft.com/office/powerpoint/2010/main" val="1977757409"/>
      </p:ext>
    </p:extLst>
  </p:cSld>
  <p:clrMapOvr>
    <a:masterClrMapping/>
  </p:clrMapOvr>
  <p:transition>
    <p:random/>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e contingut 3">
            <a:extLst>
              <a:ext uri="{FF2B5EF4-FFF2-40B4-BE49-F238E27FC236}">
                <a16:creationId xmlns:a16="http://schemas.microsoft.com/office/drawing/2014/main" id="{520C97CA-80AD-4D34-589F-E20226712C39}"/>
              </a:ext>
            </a:extLst>
          </p:cNvPr>
          <p:cNvSpPr txBox="1">
            <a:spLocks/>
          </p:cNvSpPr>
          <p:nvPr/>
        </p:nvSpPr>
        <p:spPr bwMode="auto">
          <a:xfrm>
            <a:off x="1982097" y="1229688"/>
            <a:ext cx="9474797" cy="10145913"/>
          </a:xfrm>
          <a:prstGeom prst="rect">
            <a:avLst/>
          </a:prstGeom>
          <a:solidFill>
            <a:schemeClr val="tx2"/>
          </a:solidFill>
          <a:ln>
            <a:noFill/>
          </a:ln>
        </p:spPr>
        <p:txBody>
          <a:bodyPr/>
          <a:lstStyle>
            <a:lvl1pPr marL="266700" indent="-266700">
              <a:spcBef>
                <a:spcPct val="20000"/>
              </a:spcBef>
              <a:buClr>
                <a:srgbClr val="A21942"/>
              </a:buClr>
              <a:buFont typeface="Wingdings 2" panose="05020102010507070707" pitchFamily="18" charset="2"/>
              <a:buChar char=""/>
              <a:defRPr>
                <a:solidFill>
                  <a:schemeClr val="tx1"/>
                </a:solidFill>
                <a:latin typeface="Arial" panose="020B0604020202020204" pitchFamily="34" charset="0"/>
                <a:cs typeface="Arial" panose="020B0604020202020204" pitchFamily="34" charset="0"/>
              </a:defRPr>
            </a:lvl1pPr>
            <a:lvl2pPr marL="266700" indent="-266700">
              <a:spcBef>
                <a:spcPct val="20000"/>
              </a:spcBef>
              <a:buFont typeface="Wingdings" panose="05000000000000000000" pitchFamily="2" charset="2"/>
              <a:buChar char="§"/>
              <a:defRPr sz="1600">
                <a:solidFill>
                  <a:schemeClr val="tx1"/>
                </a:solidFill>
                <a:latin typeface="Arial" panose="020B0604020202020204" pitchFamily="34" charset="0"/>
                <a:cs typeface="Arial" panose="020B0604020202020204" pitchFamily="34" charset="0"/>
              </a:defRPr>
            </a:lvl2pPr>
            <a:lvl3pPr marL="808038" indent="-2667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3pPr>
            <a:lvl4pPr marL="982663" indent="-2667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4pPr>
            <a:lvl5pPr marL="1257300" indent="-274638">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5pPr>
            <a:lvl6pPr marL="1714500" indent="-274638"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6pPr>
            <a:lvl7pPr marL="2171700" indent="-274638"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7pPr>
            <a:lvl8pPr marL="2628900" indent="-274638"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8pPr>
            <a:lvl9pPr marL="3086100" indent="-274638"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9pPr>
          </a:lstStyle>
          <a:p>
            <a:pPr marL="0" lvl="1" indent="0">
              <a:spcBef>
                <a:spcPts val="2000"/>
              </a:spcBef>
              <a:spcAft>
                <a:spcPts val="600"/>
              </a:spcAft>
              <a:buClr>
                <a:schemeClr val="accent4"/>
              </a:buClr>
              <a:buNone/>
            </a:pPr>
            <a:r>
              <a:rPr lang="en-US" altLang="ca-ES" sz="4400" b="1" dirty="0">
                <a:solidFill>
                  <a:schemeClr val="bg1"/>
                </a:solidFill>
              </a:rPr>
              <a:t>Today</a:t>
            </a:r>
            <a:endParaRPr lang="en-US" altLang="ca-ES" sz="3000" dirty="0">
              <a:solidFill>
                <a:schemeClr val="bg1"/>
              </a:solidFill>
            </a:endParaRPr>
          </a:p>
          <a:p>
            <a:pPr marL="893763" lvl="1" indent="-893763">
              <a:spcBef>
                <a:spcPts val="2000"/>
              </a:spcBef>
              <a:spcAft>
                <a:spcPts val="600"/>
              </a:spcAft>
              <a:buClr>
                <a:schemeClr val="bg1"/>
              </a:buClr>
              <a:buFont typeface="Wingdings 2" panose="05020102010507070707" pitchFamily="18" charset="2"/>
              <a:buChar char=""/>
            </a:pPr>
            <a:r>
              <a:rPr lang="en-US" altLang="ca-ES" sz="3600" dirty="0">
                <a:solidFill>
                  <a:schemeClr val="bg1"/>
                </a:solidFill>
              </a:rPr>
              <a:t>Keynote: Aligning S3 with a Sustainable Innovative Economy (SDGs): what does imply?</a:t>
            </a:r>
          </a:p>
          <a:p>
            <a:pPr marL="893763" lvl="1" indent="-893763">
              <a:spcBef>
                <a:spcPts val="2000"/>
              </a:spcBef>
              <a:spcAft>
                <a:spcPts val="600"/>
              </a:spcAft>
              <a:buClr>
                <a:schemeClr val="bg1"/>
              </a:buClr>
              <a:buFont typeface="Wingdings 2" panose="05020102010507070707" pitchFamily="18" charset="2"/>
              <a:buChar char=""/>
            </a:pPr>
            <a:r>
              <a:rPr lang="en-US" altLang="ca-ES" sz="3600" dirty="0">
                <a:solidFill>
                  <a:schemeClr val="bg1"/>
                </a:solidFill>
              </a:rPr>
              <a:t>Introduction of frameworks and tools to work with complex challenges and to accelerate green and just transitions</a:t>
            </a:r>
          </a:p>
          <a:p>
            <a:pPr marL="893763" lvl="1" indent="-893763">
              <a:spcBef>
                <a:spcPts val="2000"/>
              </a:spcBef>
              <a:spcAft>
                <a:spcPts val="600"/>
              </a:spcAft>
              <a:buClr>
                <a:schemeClr val="bg1"/>
              </a:buClr>
              <a:buFont typeface="Wingdings 2" panose="05020102010507070707" pitchFamily="18" charset="2"/>
              <a:buChar char=""/>
            </a:pPr>
            <a:r>
              <a:rPr lang="en-US" altLang="ca-ES" sz="3600" dirty="0">
                <a:solidFill>
                  <a:schemeClr val="bg1"/>
                </a:solidFill>
              </a:rPr>
              <a:t>Discovering the potential for creating synergies between challenge-driven MED S3 and challenge-driven Interreg Euro MED innovation projects within the Mission Innovation for a Sustainable Economy </a:t>
            </a:r>
          </a:p>
          <a:p>
            <a:pPr marL="893763" lvl="1" indent="-893763">
              <a:spcBef>
                <a:spcPts val="2000"/>
              </a:spcBef>
              <a:spcAft>
                <a:spcPts val="600"/>
              </a:spcAft>
              <a:buClr>
                <a:schemeClr val="bg1"/>
              </a:buClr>
              <a:buFont typeface="Wingdings 2" panose="05020102010507070707" pitchFamily="18" charset="2"/>
              <a:buChar char=""/>
            </a:pPr>
            <a:r>
              <a:rPr lang="en-US" altLang="ca-ES" sz="3600" dirty="0">
                <a:solidFill>
                  <a:schemeClr val="bg1"/>
                </a:solidFill>
              </a:rPr>
              <a:t>Testing the frameworks and tools on the challenge of rural and remote regions.</a:t>
            </a:r>
          </a:p>
          <a:p>
            <a:pPr marL="893763" lvl="1" indent="-893763">
              <a:spcBef>
                <a:spcPts val="2000"/>
              </a:spcBef>
              <a:spcAft>
                <a:spcPts val="600"/>
              </a:spcAft>
              <a:buClr>
                <a:schemeClr val="bg1"/>
              </a:buClr>
              <a:buFont typeface="Wingdings 2" panose="05020102010507070707" pitchFamily="18" charset="2"/>
              <a:buChar char=""/>
            </a:pPr>
            <a:endParaRPr lang="en-US" altLang="ca-ES" sz="3600" dirty="0">
              <a:solidFill>
                <a:schemeClr val="bg1"/>
              </a:solidFill>
            </a:endParaRPr>
          </a:p>
          <a:p>
            <a:pPr marL="893763" lvl="1" indent="-893763">
              <a:spcBef>
                <a:spcPts val="2000"/>
              </a:spcBef>
              <a:buClr>
                <a:schemeClr val="accent4"/>
              </a:buClr>
              <a:buFont typeface="Wingdings 2" panose="05020102010507070707" pitchFamily="18" charset="2"/>
              <a:buChar char=""/>
            </a:pPr>
            <a:endParaRPr lang="ca-ES" altLang="ca-ES" sz="3000" dirty="0">
              <a:solidFill>
                <a:schemeClr val="bg1"/>
              </a:solidFill>
            </a:endParaRPr>
          </a:p>
        </p:txBody>
      </p:sp>
      <p:sp>
        <p:nvSpPr>
          <p:cNvPr id="5" name="Contenidor de contingut 3">
            <a:extLst>
              <a:ext uri="{FF2B5EF4-FFF2-40B4-BE49-F238E27FC236}">
                <a16:creationId xmlns:a16="http://schemas.microsoft.com/office/drawing/2014/main" id="{33DD27D8-F9AB-0A85-137E-2CEA3D69135D}"/>
              </a:ext>
            </a:extLst>
          </p:cNvPr>
          <p:cNvSpPr txBox="1">
            <a:spLocks/>
          </p:cNvSpPr>
          <p:nvPr/>
        </p:nvSpPr>
        <p:spPr bwMode="auto">
          <a:xfrm>
            <a:off x="12193587" y="1229687"/>
            <a:ext cx="9072744" cy="10145913"/>
          </a:xfrm>
          <a:prstGeom prst="rect">
            <a:avLst/>
          </a:prstGeom>
          <a:noFill/>
          <a:ln w="28575">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a:lstStyle>
            <a:lvl1pPr marL="266700" indent="-266700">
              <a:spcBef>
                <a:spcPct val="20000"/>
              </a:spcBef>
              <a:buClr>
                <a:srgbClr val="A21942"/>
              </a:buClr>
              <a:buFont typeface="Wingdings 2" panose="05020102010507070707" pitchFamily="18" charset="2"/>
              <a:buChar char=""/>
              <a:defRPr>
                <a:solidFill>
                  <a:schemeClr val="tx1"/>
                </a:solidFill>
                <a:latin typeface="Arial" panose="020B0604020202020204" pitchFamily="34" charset="0"/>
                <a:cs typeface="Arial" panose="020B0604020202020204" pitchFamily="34" charset="0"/>
              </a:defRPr>
            </a:lvl1pPr>
            <a:lvl2pPr marL="266700" indent="-266700">
              <a:spcBef>
                <a:spcPct val="20000"/>
              </a:spcBef>
              <a:buFont typeface="Wingdings" panose="05000000000000000000" pitchFamily="2" charset="2"/>
              <a:buChar char="§"/>
              <a:defRPr sz="1600">
                <a:solidFill>
                  <a:schemeClr val="tx1"/>
                </a:solidFill>
                <a:latin typeface="Arial" panose="020B0604020202020204" pitchFamily="34" charset="0"/>
                <a:cs typeface="Arial" panose="020B0604020202020204" pitchFamily="34" charset="0"/>
              </a:defRPr>
            </a:lvl2pPr>
            <a:lvl3pPr marL="808038" indent="-2667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3pPr>
            <a:lvl4pPr marL="982663" indent="-2667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4pPr>
            <a:lvl5pPr marL="1257300" indent="-274638">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5pPr>
            <a:lvl6pPr marL="1714500" indent="-274638"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6pPr>
            <a:lvl7pPr marL="2171700" indent="-274638"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7pPr>
            <a:lvl8pPr marL="2628900" indent="-274638"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8pPr>
            <a:lvl9pPr marL="3086100" indent="-274638"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9pPr>
          </a:lstStyle>
          <a:p>
            <a:pPr marL="0" lvl="1" indent="0">
              <a:spcBef>
                <a:spcPts val="2000"/>
              </a:spcBef>
              <a:spcAft>
                <a:spcPts val="600"/>
              </a:spcAft>
              <a:buClr>
                <a:schemeClr val="accent4"/>
              </a:buClr>
              <a:buNone/>
            </a:pPr>
            <a:r>
              <a:rPr lang="en-US" altLang="ca-ES" sz="4400" b="1" dirty="0"/>
              <a:t>Tomorrow</a:t>
            </a:r>
          </a:p>
          <a:p>
            <a:pPr marL="893763" lvl="1" indent="-893763">
              <a:spcBef>
                <a:spcPts val="2000"/>
              </a:spcBef>
              <a:spcAft>
                <a:spcPts val="600"/>
              </a:spcAft>
              <a:buClr>
                <a:schemeClr val="accent4"/>
              </a:buClr>
              <a:buFont typeface="Wingdings 2" panose="05020102010507070707" pitchFamily="18" charset="2"/>
              <a:buChar char=""/>
            </a:pPr>
            <a:r>
              <a:rPr lang="en-US" altLang="ca-ES" sz="3600" dirty="0"/>
              <a:t>Exploring the opportunities to amplify the impact of Interreg Euro MED innovation projects and MED S3</a:t>
            </a:r>
          </a:p>
          <a:p>
            <a:pPr marL="893763" lvl="1" indent="-893763">
              <a:spcBef>
                <a:spcPts val="2000"/>
              </a:spcBef>
              <a:spcAft>
                <a:spcPts val="600"/>
              </a:spcAft>
              <a:buClr>
                <a:schemeClr val="accent4"/>
              </a:buClr>
              <a:buFont typeface="Wingdings 2" panose="05020102010507070707" pitchFamily="18" charset="2"/>
              <a:buChar char=""/>
            </a:pPr>
            <a:r>
              <a:rPr lang="en-US" altLang="ca-ES" sz="3600" dirty="0"/>
              <a:t>How can the Dialogue4Innovation Project support this process?</a:t>
            </a:r>
          </a:p>
          <a:p>
            <a:pPr marL="893763" lvl="1" indent="-893763">
              <a:spcBef>
                <a:spcPts val="2000"/>
              </a:spcBef>
              <a:spcAft>
                <a:spcPts val="600"/>
              </a:spcAft>
              <a:buClr>
                <a:schemeClr val="accent4"/>
              </a:buClr>
              <a:buFont typeface="Wingdings 2" panose="05020102010507070707" pitchFamily="18" charset="2"/>
              <a:buChar char=""/>
            </a:pPr>
            <a:r>
              <a:rPr lang="en-US" altLang="ca-ES" sz="3600" dirty="0"/>
              <a:t>Co-designing the Transformative Innovation Policy Labs</a:t>
            </a:r>
          </a:p>
          <a:p>
            <a:pPr marL="893763" lvl="1" indent="-893763">
              <a:spcBef>
                <a:spcPts val="2000"/>
              </a:spcBef>
              <a:buClr>
                <a:schemeClr val="accent4"/>
              </a:buClr>
              <a:buFont typeface="Wingdings 2" panose="05020102010507070707" pitchFamily="18" charset="2"/>
              <a:buChar char=""/>
            </a:pPr>
            <a:endParaRPr lang="ca-ES" altLang="ca-ES" sz="3000" dirty="0"/>
          </a:p>
        </p:txBody>
      </p:sp>
    </p:spTree>
    <p:extLst>
      <p:ext uri="{BB962C8B-B14F-4D97-AF65-F5344CB8AC3E}">
        <p14:creationId xmlns:p14="http://schemas.microsoft.com/office/powerpoint/2010/main" val="35775922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idor de text 3">
            <a:extLst>
              <a:ext uri="{FF2B5EF4-FFF2-40B4-BE49-F238E27FC236}">
                <a16:creationId xmlns:a16="http://schemas.microsoft.com/office/drawing/2014/main" id="{AA4982AE-11C6-94A1-85DE-81FAAD9C5D64}"/>
              </a:ext>
            </a:extLst>
          </p:cNvPr>
          <p:cNvSpPr>
            <a:spLocks noGrp="1"/>
          </p:cNvSpPr>
          <p:nvPr>
            <p:ph type="body" sz="quarter" idx="13"/>
          </p:nvPr>
        </p:nvSpPr>
        <p:spPr>
          <a:xfrm>
            <a:off x="716826" y="1550894"/>
            <a:ext cx="6399994" cy="727639"/>
          </a:xfrm>
        </p:spPr>
        <p:txBody>
          <a:bodyPr>
            <a:normAutofit fontScale="92500" lnSpcReduction="20000"/>
          </a:bodyPr>
          <a:lstStyle/>
          <a:p>
            <a:r>
              <a:rPr lang="ca-ES" dirty="0"/>
              <a:t>Today’s agenda</a:t>
            </a:r>
          </a:p>
        </p:txBody>
      </p:sp>
      <p:sp>
        <p:nvSpPr>
          <p:cNvPr id="10" name="Contenidor de text 3">
            <a:extLst>
              <a:ext uri="{FF2B5EF4-FFF2-40B4-BE49-F238E27FC236}">
                <a16:creationId xmlns:a16="http://schemas.microsoft.com/office/drawing/2014/main" id="{B856C4E6-19B0-3FE7-FE97-A73B59308A93}"/>
              </a:ext>
            </a:extLst>
          </p:cNvPr>
          <p:cNvSpPr txBox="1">
            <a:spLocks/>
          </p:cNvSpPr>
          <p:nvPr/>
        </p:nvSpPr>
        <p:spPr>
          <a:xfrm>
            <a:off x="12641689" y="1550894"/>
            <a:ext cx="6399994" cy="727639"/>
          </a:xfrm>
          <a:prstGeom prst="rect">
            <a:avLst/>
          </a:prstGeom>
        </p:spPr>
        <p:txBody>
          <a:bodyPr vert="horz" lIns="217728" tIns="108864" rIns="217728" bIns="108864" rtlCol="0">
            <a:normAutofit fontScale="92500" lnSpcReduction="20000"/>
          </a:bodyPr>
          <a:lstStyle>
            <a:lvl1pPr marL="0" indent="0" algn="l" defTabSz="2177278" rtl="0" eaLnBrk="1" latinLnBrk="0" hangingPunct="1">
              <a:spcBef>
                <a:spcPct val="20000"/>
              </a:spcBef>
              <a:buFontTx/>
              <a:buNone/>
              <a:defRPr sz="4400" b="1" kern="1200">
                <a:solidFill>
                  <a:schemeClr val="tx1"/>
                </a:solidFill>
                <a:latin typeface="Arial" panose="020B0604020202020204" pitchFamily="34" charset="0"/>
                <a:ea typeface="+mn-ea"/>
                <a:cs typeface="Arial" panose="020B0604020202020204" pitchFamily="34" charset="0"/>
              </a:defRPr>
            </a:lvl1pPr>
            <a:lvl2pPr marL="1769038" indent="-680399" algn="l" defTabSz="2177278" rtl="0" eaLnBrk="1" latinLnBrk="0" hangingPunct="1">
              <a:spcBef>
                <a:spcPct val="20000"/>
              </a:spcBef>
              <a:buFont typeface="Arial" pitchFamily="34" charset="0"/>
              <a:buChar char="–"/>
              <a:defRPr sz="6700" kern="1200">
                <a:solidFill>
                  <a:schemeClr val="tx1"/>
                </a:solidFill>
                <a:latin typeface="Arial" panose="020B0604020202020204" pitchFamily="34" charset="0"/>
                <a:ea typeface="+mn-ea"/>
                <a:cs typeface="Arial" panose="020B0604020202020204" pitchFamily="34" charset="0"/>
              </a:defRPr>
            </a:lvl2pPr>
            <a:lvl3pPr marL="2721597" indent="-544319" algn="l" defTabSz="2177278" rtl="0" eaLnBrk="1" latinLnBrk="0" hangingPunct="1">
              <a:spcBef>
                <a:spcPct val="20000"/>
              </a:spcBef>
              <a:buFont typeface="Arial" pitchFamily="34" charset="0"/>
              <a:buChar char="•"/>
              <a:defRPr sz="5700" kern="1200">
                <a:solidFill>
                  <a:schemeClr val="tx1"/>
                </a:solidFill>
                <a:latin typeface="Arial" panose="020B0604020202020204" pitchFamily="34" charset="0"/>
                <a:ea typeface="+mn-ea"/>
                <a:cs typeface="Arial" panose="020B0604020202020204" pitchFamily="34" charset="0"/>
              </a:defRPr>
            </a:lvl3pPr>
            <a:lvl4pPr marL="3810236" indent="-544319" algn="l" defTabSz="2177278" rtl="0" eaLnBrk="1" latinLnBrk="0" hangingPunct="1">
              <a:spcBef>
                <a:spcPct val="20000"/>
              </a:spcBef>
              <a:buFont typeface="Arial" pitchFamily="34" charset="0"/>
              <a:buChar char="–"/>
              <a:defRPr sz="4800" kern="1200">
                <a:solidFill>
                  <a:schemeClr val="tx1"/>
                </a:solidFill>
                <a:latin typeface="Arial" panose="020B0604020202020204" pitchFamily="34" charset="0"/>
                <a:ea typeface="+mn-ea"/>
                <a:cs typeface="Arial" panose="020B0604020202020204" pitchFamily="34" charset="0"/>
              </a:defRPr>
            </a:lvl4pPr>
            <a:lvl5pPr marL="4898875" indent="-544319" algn="l" defTabSz="2177278" rtl="0" eaLnBrk="1" latinLnBrk="0" hangingPunct="1">
              <a:spcBef>
                <a:spcPct val="20000"/>
              </a:spcBef>
              <a:buFont typeface="Arial" pitchFamily="34" charset="0"/>
              <a:buChar char="»"/>
              <a:defRPr sz="4800" kern="1200">
                <a:solidFill>
                  <a:schemeClr val="tx1"/>
                </a:solidFill>
                <a:latin typeface="Arial" panose="020B0604020202020204" pitchFamily="34" charset="0"/>
                <a:ea typeface="+mn-ea"/>
                <a:cs typeface="Arial" panose="020B0604020202020204" pitchFamily="34" charset="0"/>
              </a:defRPr>
            </a:lvl5pPr>
            <a:lvl6pPr marL="5987514" indent="-544319" algn="l" defTabSz="2177278" rtl="0" eaLnBrk="1" latinLnBrk="0" hangingPunct="1">
              <a:spcBef>
                <a:spcPct val="20000"/>
              </a:spcBef>
              <a:buFont typeface="Arial" pitchFamily="34" charset="0"/>
              <a:buChar char="•"/>
              <a:defRPr sz="4800" kern="1200">
                <a:solidFill>
                  <a:schemeClr val="tx1"/>
                </a:solidFill>
                <a:latin typeface="+mn-lt"/>
                <a:ea typeface="+mn-ea"/>
                <a:cs typeface="+mn-cs"/>
              </a:defRPr>
            </a:lvl6pPr>
            <a:lvl7pPr marL="7076153" indent="-544319" algn="l" defTabSz="2177278" rtl="0" eaLnBrk="1" latinLnBrk="0" hangingPunct="1">
              <a:spcBef>
                <a:spcPct val="20000"/>
              </a:spcBef>
              <a:buFont typeface="Arial" pitchFamily="34" charset="0"/>
              <a:buChar char="•"/>
              <a:defRPr sz="4800" kern="1200">
                <a:solidFill>
                  <a:schemeClr val="tx1"/>
                </a:solidFill>
                <a:latin typeface="+mn-lt"/>
                <a:ea typeface="+mn-ea"/>
                <a:cs typeface="+mn-cs"/>
              </a:defRPr>
            </a:lvl7pPr>
            <a:lvl8pPr marL="8164792" indent="-544319" algn="l" defTabSz="2177278" rtl="0" eaLnBrk="1" latinLnBrk="0" hangingPunct="1">
              <a:spcBef>
                <a:spcPct val="20000"/>
              </a:spcBef>
              <a:buFont typeface="Arial" pitchFamily="34" charset="0"/>
              <a:buChar char="•"/>
              <a:defRPr sz="4800" kern="1200">
                <a:solidFill>
                  <a:schemeClr val="tx1"/>
                </a:solidFill>
                <a:latin typeface="+mn-lt"/>
                <a:ea typeface="+mn-ea"/>
                <a:cs typeface="+mn-cs"/>
              </a:defRPr>
            </a:lvl8pPr>
            <a:lvl9pPr marL="9253431" indent="-544319" algn="l" defTabSz="2177278" rtl="0" eaLnBrk="1" latinLnBrk="0" hangingPunct="1">
              <a:spcBef>
                <a:spcPct val="20000"/>
              </a:spcBef>
              <a:buFont typeface="Arial" pitchFamily="34" charset="0"/>
              <a:buChar char="•"/>
              <a:defRPr sz="4800" kern="1200">
                <a:solidFill>
                  <a:schemeClr val="tx1"/>
                </a:solidFill>
                <a:latin typeface="+mn-lt"/>
                <a:ea typeface="+mn-ea"/>
                <a:cs typeface="+mn-cs"/>
              </a:defRPr>
            </a:lvl9pPr>
          </a:lstStyle>
          <a:p>
            <a:r>
              <a:rPr lang="ca-ES" dirty="0"/>
              <a:t>Tomorrow’s agenda</a:t>
            </a:r>
          </a:p>
        </p:txBody>
      </p:sp>
      <p:pic>
        <p:nvPicPr>
          <p:cNvPr id="6" name="Imatge 5">
            <a:extLst>
              <a:ext uri="{FF2B5EF4-FFF2-40B4-BE49-F238E27FC236}">
                <a16:creationId xmlns:a16="http://schemas.microsoft.com/office/drawing/2014/main" id="{7D88143F-D0F1-99C3-6C14-3925D493D304}"/>
              </a:ext>
            </a:extLst>
          </p:cNvPr>
          <p:cNvPicPr>
            <a:picLocks noChangeAspect="1"/>
          </p:cNvPicPr>
          <p:nvPr/>
        </p:nvPicPr>
        <p:blipFill rotWithShape="1">
          <a:blip r:embed="rId2"/>
          <a:srcRect r="2991"/>
          <a:stretch/>
        </p:blipFill>
        <p:spPr>
          <a:xfrm>
            <a:off x="12855386" y="2816382"/>
            <a:ext cx="11134165" cy="7693466"/>
          </a:xfrm>
          <a:prstGeom prst="rect">
            <a:avLst/>
          </a:prstGeom>
          <a:ln w="38100">
            <a:solidFill>
              <a:schemeClr val="tx2"/>
            </a:solidFill>
          </a:ln>
        </p:spPr>
      </p:pic>
      <p:pic>
        <p:nvPicPr>
          <p:cNvPr id="8" name="Imatge 7">
            <a:extLst>
              <a:ext uri="{FF2B5EF4-FFF2-40B4-BE49-F238E27FC236}">
                <a16:creationId xmlns:a16="http://schemas.microsoft.com/office/drawing/2014/main" id="{CBAD1CFC-F4A9-C6AB-AD48-3F7A00A6CEEE}"/>
              </a:ext>
            </a:extLst>
          </p:cNvPr>
          <p:cNvPicPr>
            <a:picLocks noChangeAspect="1"/>
          </p:cNvPicPr>
          <p:nvPr/>
        </p:nvPicPr>
        <p:blipFill>
          <a:blip r:embed="rId3"/>
          <a:stretch>
            <a:fillRect/>
          </a:stretch>
        </p:blipFill>
        <p:spPr>
          <a:xfrm>
            <a:off x="716826" y="2796539"/>
            <a:ext cx="11674852" cy="7681626"/>
          </a:xfrm>
          <a:prstGeom prst="rect">
            <a:avLst/>
          </a:prstGeom>
          <a:ln w="38100">
            <a:solidFill>
              <a:schemeClr val="tx2"/>
            </a:solidFill>
          </a:ln>
        </p:spPr>
      </p:pic>
    </p:spTree>
    <p:extLst>
      <p:ext uri="{BB962C8B-B14F-4D97-AF65-F5344CB8AC3E}">
        <p14:creationId xmlns:p14="http://schemas.microsoft.com/office/powerpoint/2010/main" val="21992222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tge 3">
            <a:extLst>
              <a:ext uri="{FF2B5EF4-FFF2-40B4-BE49-F238E27FC236}">
                <a16:creationId xmlns:a16="http://schemas.microsoft.com/office/drawing/2014/main" id="{38C3AEA7-69BB-9C54-09CE-4EA5186658C3}"/>
              </a:ext>
            </a:extLst>
          </p:cNvPr>
          <p:cNvPicPr>
            <a:picLocks noChangeAspect="1"/>
          </p:cNvPicPr>
          <p:nvPr/>
        </p:nvPicPr>
        <p:blipFill rotWithShape="1">
          <a:blip r:embed="rId2"/>
          <a:srcRect b="1303"/>
          <a:stretch/>
        </p:blipFill>
        <p:spPr>
          <a:xfrm>
            <a:off x="2786341" y="6898801"/>
            <a:ext cx="8869843" cy="6218959"/>
          </a:xfrm>
          <a:prstGeom prst="rect">
            <a:avLst/>
          </a:prstGeom>
        </p:spPr>
      </p:pic>
      <p:pic>
        <p:nvPicPr>
          <p:cNvPr id="5" name="Imatge 4">
            <a:extLst>
              <a:ext uri="{FF2B5EF4-FFF2-40B4-BE49-F238E27FC236}">
                <a16:creationId xmlns:a16="http://schemas.microsoft.com/office/drawing/2014/main" id="{25EAD0A0-EFC7-7DED-CFE1-337CD185D6F9}"/>
              </a:ext>
            </a:extLst>
          </p:cNvPr>
          <p:cNvPicPr>
            <a:picLocks noChangeAspect="1"/>
          </p:cNvPicPr>
          <p:nvPr/>
        </p:nvPicPr>
        <p:blipFill rotWithShape="1">
          <a:blip r:embed="rId3"/>
          <a:srcRect l="-13180" t="3070" r="13512" b="3797"/>
          <a:stretch/>
        </p:blipFill>
        <p:spPr>
          <a:xfrm>
            <a:off x="2071473" y="233115"/>
            <a:ext cx="9889991" cy="6684092"/>
          </a:xfrm>
          <a:prstGeom prst="rect">
            <a:avLst/>
          </a:prstGeom>
        </p:spPr>
      </p:pic>
      <p:pic>
        <p:nvPicPr>
          <p:cNvPr id="2" name="Imatge 1">
            <a:extLst>
              <a:ext uri="{FF2B5EF4-FFF2-40B4-BE49-F238E27FC236}">
                <a16:creationId xmlns:a16="http://schemas.microsoft.com/office/drawing/2014/main" id="{6651B9C1-953B-F496-4ABB-15DFDABD26E6}"/>
              </a:ext>
            </a:extLst>
          </p:cNvPr>
          <p:cNvPicPr>
            <a:picLocks noChangeAspect="1"/>
          </p:cNvPicPr>
          <p:nvPr/>
        </p:nvPicPr>
        <p:blipFill rotWithShape="1">
          <a:blip r:embed="rId4"/>
          <a:srcRect b="2675"/>
          <a:stretch/>
        </p:blipFill>
        <p:spPr>
          <a:xfrm>
            <a:off x="13716144" y="415955"/>
            <a:ext cx="8984786" cy="6363152"/>
          </a:xfrm>
          <a:prstGeom prst="rect">
            <a:avLst/>
          </a:prstGeom>
        </p:spPr>
      </p:pic>
      <p:pic>
        <p:nvPicPr>
          <p:cNvPr id="6" name="Imatge 5">
            <a:extLst>
              <a:ext uri="{FF2B5EF4-FFF2-40B4-BE49-F238E27FC236}">
                <a16:creationId xmlns:a16="http://schemas.microsoft.com/office/drawing/2014/main" id="{7089ADF2-C37C-B89B-CCC3-B7FCADA772DB}"/>
              </a:ext>
            </a:extLst>
          </p:cNvPr>
          <p:cNvPicPr>
            <a:picLocks noChangeAspect="1"/>
          </p:cNvPicPr>
          <p:nvPr/>
        </p:nvPicPr>
        <p:blipFill rotWithShape="1">
          <a:blip r:embed="rId5"/>
          <a:srcRect l="4313" t="3659" r="7887" b="15263"/>
          <a:stretch/>
        </p:blipFill>
        <p:spPr>
          <a:xfrm>
            <a:off x="15189189" y="7763435"/>
            <a:ext cx="8572600" cy="5536610"/>
          </a:xfrm>
          <a:prstGeom prst="rect">
            <a:avLst/>
          </a:prstGeom>
        </p:spPr>
      </p:pic>
      <p:sp>
        <p:nvSpPr>
          <p:cNvPr id="8" name="QuadreDeText 7">
            <a:extLst>
              <a:ext uri="{FF2B5EF4-FFF2-40B4-BE49-F238E27FC236}">
                <a16:creationId xmlns:a16="http://schemas.microsoft.com/office/drawing/2014/main" id="{A5C35B57-E5DC-E58E-B281-17384120804B}"/>
              </a:ext>
            </a:extLst>
          </p:cNvPr>
          <p:cNvSpPr txBox="1"/>
          <p:nvPr/>
        </p:nvSpPr>
        <p:spPr>
          <a:xfrm>
            <a:off x="1557705" y="9396561"/>
            <a:ext cx="2925793" cy="2554545"/>
          </a:xfrm>
          <a:prstGeom prst="rect">
            <a:avLst/>
          </a:prstGeom>
          <a:solidFill>
            <a:schemeClr val="bg1"/>
          </a:solidFill>
        </p:spPr>
        <p:txBody>
          <a:bodyPr wrap="square" rtlCol="0">
            <a:spAutoFit/>
          </a:bodyPr>
          <a:lstStyle>
            <a:defPPr>
              <a:defRPr lang="en-US"/>
            </a:defPPr>
            <a:lvl1pPr>
              <a:defRPr sz="7200" b="1">
                <a:solidFill>
                  <a:schemeClr val="tx2"/>
                </a:solidFill>
                <a:latin typeface="Arial" panose="020B0604020202020204" pitchFamily="34" charset="0"/>
                <a:cs typeface="Arial" panose="020B0604020202020204" pitchFamily="34" charset="0"/>
              </a:defRPr>
            </a:lvl1pPr>
          </a:lstStyle>
          <a:p>
            <a:r>
              <a:rPr lang="en-GB" sz="2000" dirty="0">
                <a:solidFill>
                  <a:schemeClr val="accent2">
                    <a:lumMod val="50000"/>
                  </a:schemeClr>
                </a:solidFill>
              </a:rPr>
              <a:t>2070</a:t>
            </a:r>
            <a:r>
              <a:rPr lang="en-GB" sz="2000" b="0" dirty="0">
                <a:solidFill>
                  <a:schemeClr val="accent2">
                    <a:lumMod val="50000"/>
                  </a:schemeClr>
                </a:solidFill>
              </a:rPr>
              <a:t>: envisioning the system’s dimensions of stronger, more connected, resilient and prosperous rural and remote areas</a:t>
            </a:r>
          </a:p>
          <a:p>
            <a:endParaRPr lang="en-GB" sz="2000" b="0" dirty="0">
              <a:solidFill>
                <a:schemeClr val="accent2">
                  <a:lumMod val="50000"/>
                </a:schemeClr>
              </a:solidFill>
            </a:endParaRPr>
          </a:p>
          <a:p>
            <a:endParaRPr lang="en-GB" sz="2000" b="0" dirty="0">
              <a:solidFill>
                <a:schemeClr val="accent2">
                  <a:lumMod val="50000"/>
                </a:schemeClr>
              </a:solidFill>
            </a:endParaRPr>
          </a:p>
        </p:txBody>
      </p:sp>
      <p:sp>
        <p:nvSpPr>
          <p:cNvPr id="9" name="QuadreDeText 8">
            <a:extLst>
              <a:ext uri="{FF2B5EF4-FFF2-40B4-BE49-F238E27FC236}">
                <a16:creationId xmlns:a16="http://schemas.microsoft.com/office/drawing/2014/main" id="{5DA13683-D2F7-71A3-CEBF-D65E7C1D639F}"/>
              </a:ext>
            </a:extLst>
          </p:cNvPr>
          <p:cNvSpPr txBox="1"/>
          <p:nvPr/>
        </p:nvSpPr>
        <p:spPr>
          <a:xfrm>
            <a:off x="12193587" y="2924057"/>
            <a:ext cx="3137487" cy="2246769"/>
          </a:xfrm>
          <a:prstGeom prst="rect">
            <a:avLst/>
          </a:prstGeom>
          <a:solidFill>
            <a:schemeClr val="bg1"/>
          </a:solidFill>
        </p:spPr>
        <p:txBody>
          <a:bodyPr wrap="square" rtlCol="0">
            <a:spAutoFit/>
          </a:bodyPr>
          <a:lstStyle>
            <a:defPPr>
              <a:defRPr lang="en-US"/>
            </a:defPPr>
            <a:lvl1pPr>
              <a:defRPr sz="7200" b="1">
                <a:solidFill>
                  <a:schemeClr val="tx2"/>
                </a:solidFill>
                <a:latin typeface="Arial" panose="020B0604020202020204" pitchFamily="34" charset="0"/>
                <a:cs typeface="Arial" panose="020B0604020202020204" pitchFamily="34" charset="0"/>
              </a:defRPr>
            </a:lvl1pPr>
          </a:lstStyle>
          <a:p>
            <a:r>
              <a:rPr lang="en-GB" sz="2000" dirty="0">
                <a:solidFill>
                  <a:srgbClr val="F08820"/>
                </a:solidFill>
              </a:rPr>
              <a:t>2024: </a:t>
            </a:r>
            <a:r>
              <a:rPr lang="en-GB" sz="2000" b="0" dirty="0">
                <a:solidFill>
                  <a:srgbClr val="F08820"/>
                </a:solidFill>
              </a:rPr>
              <a:t>Understanding the different dimensions of the system causing the problem and the resistance of the system to change</a:t>
            </a:r>
          </a:p>
          <a:p>
            <a:endParaRPr lang="en-GB" sz="2000" b="0" dirty="0">
              <a:solidFill>
                <a:srgbClr val="F08820"/>
              </a:solidFill>
            </a:endParaRPr>
          </a:p>
        </p:txBody>
      </p:sp>
      <p:sp>
        <p:nvSpPr>
          <p:cNvPr id="10" name="QuadreDeText 9">
            <a:extLst>
              <a:ext uri="{FF2B5EF4-FFF2-40B4-BE49-F238E27FC236}">
                <a16:creationId xmlns:a16="http://schemas.microsoft.com/office/drawing/2014/main" id="{E8240CB6-FE4C-A150-1435-4C360180541C}"/>
              </a:ext>
            </a:extLst>
          </p:cNvPr>
          <p:cNvSpPr txBox="1"/>
          <p:nvPr/>
        </p:nvSpPr>
        <p:spPr>
          <a:xfrm>
            <a:off x="1557705" y="2995659"/>
            <a:ext cx="3137487" cy="1323439"/>
          </a:xfrm>
          <a:prstGeom prst="rect">
            <a:avLst/>
          </a:prstGeom>
          <a:solidFill>
            <a:schemeClr val="bg1"/>
          </a:solidFill>
        </p:spPr>
        <p:txBody>
          <a:bodyPr wrap="square" rtlCol="0">
            <a:spAutoFit/>
          </a:bodyPr>
          <a:lstStyle>
            <a:defPPr>
              <a:defRPr lang="en-US"/>
            </a:defPPr>
            <a:lvl1pPr>
              <a:defRPr sz="7200" b="1">
                <a:solidFill>
                  <a:schemeClr val="tx2"/>
                </a:solidFill>
                <a:latin typeface="Arial" panose="020B0604020202020204" pitchFamily="34" charset="0"/>
                <a:cs typeface="Arial" panose="020B0604020202020204" pitchFamily="34" charset="0"/>
              </a:defRPr>
            </a:lvl1pPr>
          </a:lstStyle>
          <a:p>
            <a:r>
              <a:rPr lang="en-GB" sz="2000" dirty="0">
                <a:solidFill>
                  <a:srgbClr val="F08820"/>
                </a:solidFill>
              </a:rPr>
              <a:t>2024: </a:t>
            </a:r>
            <a:r>
              <a:rPr lang="en-GB" sz="2000" b="0" dirty="0">
                <a:solidFill>
                  <a:srgbClr val="F08820"/>
                </a:solidFill>
              </a:rPr>
              <a:t>Understanding the complex problem of depopulation in remote and rural areas</a:t>
            </a:r>
          </a:p>
        </p:txBody>
      </p:sp>
      <p:sp>
        <p:nvSpPr>
          <p:cNvPr id="11" name="QuadreDeText 10">
            <a:extLst>
              <a:ext uri="{FF2B5EF4-FFF2-40B4-BE49-F238E27FC236}">
                <a16:creationId xmlns:a16="http://schemas.microsoft.com/office/drawing/2014/main" id="{96AB48C7-B580-F379-9DEF-53340077A066}"/>
              </a:ext>
            </a:extLst>
          </p:cNvPr>
          <p:cNvSpPr txBox="1"/>
          <p:nvPr/>
        </p:nvSpPr>
        <p:spPr>
          <a:xfrm>
            <a:off x="12243099" y="9396561"/>
            <a:ext cx="2946090" cy="4093428"/>
          </a:xfrm>
          <a:prstGeom prst="rect">
            <a:avLst/>
          </a:prstGeom>
          <a:solidFill>
            <a:schemeClr val="bg1"/>
          </a:solidFill>
        </p:spPr>
        <p:txBody>
          <a:bodyPr wrap="square" rtlCol="0">
            <a:spAutoFit/>
          </a:bodyPr>
          <a:lstStyle>
            <a:defPPr>
              <a:defRPr lang="en-US"/>
            </a:defPPr>
            <a:lvl1pPr>
              <a:defRPr sz="7200" b="1">
                <a:solidFill>
                  <a:schemeClr val="tx2"/>
                </a:solidFill>
                <a:latin typeface="Arial" panose="020B0604020202020204" pitchFamily="34" charset="0"/>
                <a:cs typeface="Arial" panose="020B0604020202020204" pitchFamily="34" charset="0"/>
              </a:defRPr>
            </a:lvl1pPr>
          </a:lstStyle>
          <a:p>
            <a:r>
              <a:rPr lang="en-GB" sz="2000" dirty="0">
                <a:solidFill>
                  <a:srgbClr val="F08820"/>
                </a:solidFill>
              </a:rPr>
              <a:t>2024</a:t>
            </a:r>
            <a:r>
              <a:rPr lang="en-GB" sz="2000" dirty="0">
                <a:solidFill>
                  <a:srgbClr val="333132"/>
                </a:solidFill>
              </a:rPr>
              <a:t> - </a:t>
            </a:r>
            <a:r>
              <a:rPr lang="en-GB" sz="2000" dirty="0">
                <a:solidFill>
                  <a:schemeClr val="accent2">
                    <a:lumMod val="50000"/>
                  </a:schemeClr>
                </a:solidFill>
              </a:rPr>
              <a:t>2070</a:t>
            </a:r>
            <a:r>
              <a:rPr lang="en-GB" sz="2000" b="0" dirty="0">
                <a:solidFill>
                  <a:schemeClr val="accent2">
                    <a:lumMod val="50000"/>
                  </a:schemeClr>
                </a:solidFill>
              </a:rPr>
              <a:t>: </a:t>
            </a:r>
            <a:r>
              <a:rPr lang="en-GB" sz="2000" b="0" dirty="0">
                <a:solidFill>
                  <a:srgbClr val="333132"/>
                </a:solidFill>
              </a:rPr>
              <a:t>envisioning how we have achieved stronger, more connected and prosperous rural and remote areas</a:t>
            </a:r>
          </a:p>
          <a:p>
            <a:endParaRPr lang="en-GB" sz="2000" b="0" dirty="0">
              <a:solidFill>
                <a:srgbClr val="333132"/>
              </a:solidFill>
            </a:endParaRPr>
          </a:p>
          <a:p>
            <a:endParaRPr lang="en-GB" sz="2000" b="0" dirty="0">
              <a:solidFill>
                <a:srgbClr val="333132"/>
              </a:solidFill>
            </a:endParaRPr>
          </a:p>
          <a:p>
            <a:endParaRPr lang="en-GB" sz="2000" b="0" dirty="0">
              <a:solidFill>
                <a:srgbClr val="333132"/>
              </a:solidFill>
            </a:endParaRPr>
          </a:p>
          <a:p>
            <a:endParaRPr lang="en-GB" sz="2000" b="0" dirty="0">
              <a:solidFill>
                <a:srgbClr val="333132"/>
              </a:solidFill>
            </a:endParaRPr>
          </a:p>
          <a:p>
            <a:endParaRPr lang="en-GB" sz="2000" b="0" dirty="0">
              <a:solidFill>
                <a:srgbClr val="333132"/>
              </a:solidFill>
            </a:endParaRPr>
          </a:p>
          <a:p>
            <a:endParaRPr lang="en-GB" sz="2000" b="0" dirty="0">
              <a:solidFill>
                <a:srgbClr val="333132"/>
              </a:solidFill>
            </a:endParaRPr>
          </a:p>
          <a:p>
            <a:endParaRPr lang="en-GB" sz="2000" b="0" dirty="0">
              <a:solidFill>
                <a:srgbClr val="333132"/>
              </a:solidFill>
            </a:endParaRPr>
          </a:p>
        </p:txBody>
      </p:sp>
      <p:sp>
        <p:nvSpPr>
          <p:cNvPr id="12" name="QuadreDeText 11">
            <a:extLst>
              <a:ext uri="{FF2B5EF4-FFF2-40B4-BE49-F238E27FC236}">
                <a16:creationId xmlns:a16="http://schemas.microsoft.com/office/drawing/2014/main" id="{9C4F7D9E-C171-4D51-D527-ABEE6C0DB4DF}"/>
              </a:ext>
            </a:extLst>
          </p:cNvPr>
          <p:cNvSpPr txBox="1"/>
          <p:nvPr/>
        </p:nvSpPr>
        <p:spPr>
          <a:xfrm>
            <a:off x="555812" y="415955"/>
            <a:ext cx="2689412" cy="754053"/>
          </a:xfrm>
          <a:prstGeom prst="rect">
            <a:avLst/>
          </a:prstGeom>
          <a:noFill/>
        </p:spPr>
        <p:txBody>
          <a:bodyPr wrap="square" rtlCol="0">
            <a:spAutoFit/>
          </a:bodyPr>
          <a:lstStyle/>
          <a:p>
            <a:r>
              <a:rPr lang="ca-ES" b="1" dirty="0"/>
              <a:t>TODAY</a:t>
            </a:r>
          </a:p>
        </p:txBody>
      </p:sp>
    </p:spTree>
    <p:extLst>
      <p:ext uri="{BB962C8B-B14F-4D97-AF65-F5344CB8AC3E}">
        <p14:creationId xmlns:p14="http://schemas.microsoft.com/office/powerpoint/2010/main" val="12822893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tge 4">
            <a:extLst>
              <a:ext uri="{FF2B5EF4-FFF2-40B4-BE49-F238E27FC236}">
                <a16:creationId xmlns:a16="http://schemas.microsoft.com/office/drawing/2014/main" id="{9A2D332F-582F-A908-EE24-7E0DDDD32274}"/>
              </a:ext>
            </a:extLst>
          </p:cNvPr>
          <p:cNvPicPr>
            <a:picLocks noChangeAspect="1"/>
          </p:cNvPicPr>
          <p:nvPr/>
        </p:nvPicPr>
        <p:blipFill rotWithShape="1">
          <a:blip r:embed="rId2"/>
          <a:srcRect l="6140" t="12523" r="10099" b="53382"/>
          <a:stretch/>
        </p:blipFill>
        <p:spPr>
          <a:xfrm>
            <a:off x="1846727" y="4028488"/>
            <a:ext cx="19876670" cy="4914865"/>
          </a:xfrm>
          <a:prstGeom prst="rect">
            <a:avLst/>
          </a:prstGeom>
          <a:ln>
            <a:noFill/>
          </a:ln>
        </p:spPr>
      </p:pic>
      <p:pic>
        <p:nvPicPr>
          <p:cNvPr id="12" name="Imatge 11">
            <a:extLst>
              <a:ext uri="{FF2B5EF4-FFF2-40B4-BE49-F238E27FC236}">
                <a16:creationId xmlns:a16="http://schemas.microsoft.com/office/drawing/2014/main" id="{1E9731A0-E484-521D-F80E-DE770599D021}"/>
              </a:ext>
            </a:extLst>
          </p:cNvPr>
          <p:cNvPicPr>
            <a:picLocks noChangeAspect="1"/>
          </p:cNvPicPr>
          <p:nvPr/>
        </p:nvPicPr>
        <p:blipFill rotWithShape="1">
          <a:blip r:embed="rId3"/>
          <a:srcRect l="7227" t="8015" r="9808" b="5941"/>
          <a:stretch/>
        </p:blipFill>
        <p:spPr>
          <a:xfrm>
            <a:off x="1846727" y="2818566"/>
            <a:ext cx="6334313" cy="5929620"/>
          </a:xfrm>
          <a:prstGeom prst="rect">
            <a:avLst/>
          </a:prstGeom>
        </p:spPr>
      </p:pic>
      <p:pic>
        <p:nvPicPr>
          <p:cNvPr id="14" name="Imatge 13">
            <a:extLst>
              <a:ext uri="{FF2B5EF4-FFF2-40B4-BE49-F238E27FC236}">
                <a16:creationId xmlns:a16="http://schemas.microsoft.com/office/drawing/2014/main" id="{01652A34-6269-2979-FBCB-ADC63F0E5DD0}"/>
              </a:ext>
            </a:extLst>
          </p:cNvPr>
          <p:cNvPicPr>
            <a:picLocks noChangeAspect="1"/>
          </p:cNvPicPr>
          <p:nvPr/>
        </p:nvPicPr>
        <p:blipFill rotWithShape="1">
          <a:blip r:embed="rId4"/>
          <a:srcRect l="10385" t="10241" r="6387" b="4936"/>
          <a:stretch/>
        </p:blipFill>
        <p:spPr>
          <a:xfrm>
            <a:off x="16360914" y="2818566"/>
            <a:ext cx="6319790" cy="5772405"/>
          </a:xfrm>
          <a:prstGeom prst="rect">
            <a:avLst/>
          </a:prstGeom>
        </p:spPr>
      </p:pic>
      <p:sp>
        <p:nvSpPr>
          <p:cNvPr id="15" name="QuadreDeText 14">
            <a:extLst>
              <a:ext uri="{FF2B5EF4-FFF2-40B4-BE49-F238E27FC236}">
                <a16:creationId xmlns:a16="http://schemas.microsoft.com/office/drawing/2014/main" id="{3456A03D-C11E-EB09-AD26-A1B693275C67}"/>
              </a:ext>
            </a:extLst>
          </p:cNvPr>
          <p:cNvSpPr txBox="1"/>
          <p:nvPr/>
        </p:nvSpPr>
        <p:spPr>
          <a:xfrm>
            <a:off x="555811" y="415955"/>
            <a:ext cx="4661647" cy="754053"/>
          </a:xfrm>
          <a:prstGeom prst="rect">
            <a:avLst/>
          </a:prstGeom>
          <a:noFill/>
        </p:spPr>
        <p:txBody>
          <a:bodyPr wrap="square" rtlCol="0">
            <a:spAutoFit/>
          </a:bodyPr>
          <a:lstStyle/>
          <a:p>
            <a:r>
              <a:rPr lang="ca-ES" b="1" dirty="0"/>
              <a:t>TOMORROW</a:t>
            </a:r>
          </a:p>
        </p:txBody>
      </p:sp>
    </p:spTree>
    <p:extLst>
      <p:ext uri="{BB962C8B-B14F-4D97-AF65-F5344CB8AC3E}">
        <p14:creationId xmlns:p14="http://schemas.microsoft.com/office/powerpoint/2010/main" val="21132342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QuadreDeText 10">
            <a:extLst>
              <a:ext uri="{FF2B5EF4-FFF2-40B4-BE49-F238E27FC236}">
                <a16:creationId xmlns:a16="http://schemas.microsoft.com/office/drawing/2014/main" id="{43161859-26FB-95F4-5948-3EC0429EBD4E}"/>
              </a:ext>
            </a:extLst>
          </p:cNvPr>
          <p:cNvSpPr txBox="1"/>
          <p:nvPr/>
        </p:nvSpPr>
        <p:spPr>
          <a:xfrm>
            <a:off x="962468" y="311492"/>
            <a:ext cx="4661647" cy="754053"/>
          </a:xfrm>
          <a:prstGeom prst="rect">
            <a:avLst/>
          </a:prstGeom>
          <a:noFill/>
        </p:spPr>
        <p:txBody>
          <a:bodyPr wrap="square" rtlCol="0">
            <a:spAutoFit/>
          </a:bodyPr>
          <a:lstStyle/>
          <a:p>
            <a:r>
              <a:rPr lang="ca-ES" b="1" dirty="0"/>
              <a:t>TOMORROW</a:t>
            </a:r>
          </a:p>
        </p:txBody>
      </p:sp>
      <p:pic>
        <p:nvPicPr>
          <p:cNvPr id="6" name="Imatge 5">
            <a:extLst>
              <a:ext uri="{FF2B5EF4-FFF2-40B4-BE49-F238E27FC236}">
                <a16:creationId xmlns:a16="http://schemas.microsoft.com/office/drawing/2014/main" id="{0C8492F2-E408-1ED0-32D4-177D77907F2F}"/>
              </a:ext>
            </a:extLst>
          </p:cNvPr>
          <p:cNvPicPr>
            <a:picLocks noChangeAspect="1"/>
          </p:cNvPicPr>
          <p:nvPr/>
        </p:nvPicPr>
        <p:blipFill rotWithShape="1">
          <a:blip r:embed="rId2"/>
          <a:srcRect b="5949"/>
          <a:stretch/>
        </p:blipFill>
        <p:spPr>
          <a:xfrm>
            <a:off x="2937953" y="1065545"/>
            <a:ext cx="20181346" cy="10571704"/>
          </a:xfrm>
          <a:prstGeom prst="rect">
            <a:avLst/>
          </a:prstGeom>
        </p:spPr>
      </p:pic>
    </p:spTree>
    <p:extLst>
      <p:ext uri="{BB962C8B-B14F-4D97-AF65-F5344CB8AC3E}">
        <p14:creationId xmlns:p14="http://schemas.microsoft.com/office/powerpoint/2010/main" val="18774893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noAutofit/>
          </a:bodyPr>
          <a:lstStyle/>
          <a:p>
            <a:r>
              <a:rPr lang="en-US" sz="8800" dirty="0"/>
              <a:t>Aligning smart specialisation with</a:t>
            </a:r>
            <a:br>
              <a:rPr lang="en-US" sz="8800" dirty="0"/>
            </a:br>
            <a:r>
              <a:rPr lang="en-US" sz="8800" dirty="0"/>
              <a:t>sustainability challenges and the SDGs</a:t>
            </a:r>
            <a:endParaRPr lang="en-GB" sz="8800" dirty="0"/>
          </a:p>
        </p:txBody>
      </p:sp>
      <p:sp>
        <p:nvSpPr>
          <p:cNvPr id="7" name="Subtitle 6"/>
          <p:cNvSpPr>
            <a:spLocks noGrp="1"/>
          </p:cNvSpPr>
          <p:nvPr>
            <p:ph type="subTitle" idx="1"/>
          </p:nvPr>
        </p:nvSpPr>
        <p:spPr>
          <a:xfrm>
            <a:off x="2144287" y="6674790"/>
            <a:ext cx="20130448" cy="1795508"/>
          </a:xfrm>
        </p:spPr>
        <p:txBody>
          <a:bodyPr/>
          <a:lstStyle/>
          <a:p>
            <a:r>
              <a:rPr lang="en-GB" dirty="0"/>
              <a:t>Conceptual framework and lessons from policy practice</a:t>
            </a:r>
          </a:p>
        </p:txBody>
      </p:sp>
      <p:sp>
        <p:nvSpPr>
          <p:cNvPr id="8" name="Text Placeholder 7"/>
          <p:cNvSpPr>
            <a:spLocks noGrp="1"/>
          </p:cNvSpPr>
          <p:nvPr>
            <p:ph type="body" sz="quarter" idx="13"/>
          </p:nvPr>
        </p:nvSpPr>
        <p:spPr/>
        <p:txBody>
          <a:bodyPr/>
          <a:lstStyle/>
          <a:p>
            <a:r>
              <a:rPr lang="en-GB" i="0" dirty="0"/>
              <a:t>Michal Miedzinski</a:t>
            </a:r>
          </a:p>
          <a:p>
            <a:r>
              <a:rPr lang="en-GB" i="0" dirty="0"/>
              <a:t>Barcelona, 28-29 May 2024</a:t>
            </a:r>
          </a:p>
        </p:txBody>
      </p:sp>
    </p:spTree>
    <p:extLst>
      <p:ext uri="{BB962C8B-B14F-4D97-AF65-F5344CB8AC3E}">
        <p14:creationId xmlns:p14="http://schemas.microsoft.com/office/powerpoint/2010/main" val="11213718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1" name="TextBox 5"/>
          <p:cNvSpPr txBox="1">
            <a:spLocks noChangeArrowheads="1"/>
          </p:cNvSpPr>
          <p:nvPr/>
        </p:nvSpPr>
        <p:spPr bwMode="auto">
          <a:xfrm>
            <a:off x="18657977" y="13270687"/>
            <a:ext cx="5727612" cy="370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defTabSz="1828800"/>
            <a:r>
              <a:rPr lang="en-GB" altLang="en-US" sz="1810" i="1">
                <a:solidFill>
                  <a:srgbClr val="4D4D4D"/>
                </a:solidFill>
                <a:latin typeface="Avenir Next LT Pro" pitchFamily="34" charset="0"/>
              </a:rPr>
              <a:t>Source: Miedzinski et al. 2021</a:t>
            </a:r>
          </a:p>
        </p:txBody>
      </p:sp>
      <p:sp>
        <p:nvSpPr>
          <p:cNvPr id="3" name="Content Placeholder 2"/>
          <p:cNvSpPr>
            <a:spLocks noGrp="1"/>
          </p:cNvSpPr>
          <p:nvPr>
            <p:ph idx="1"/>
          </p:nvPr>
        </p:nvSpPr>
        <p:spPr/>
        <p:txBody>
          <a:bodyPr/>
          <a:lstStyle/>
          <a:p>
            <a:pPr>
              <a:spcAft>
                <a:spcPts val="1200"/>
              </a:spcAft>
              <a:defRPr/>
            </a:pPr>
            <a:r>
              <a:rPr lang="en-GB" altLang="en-US" sz="4000" dirty="0">
                <a:solidFill>
                  <a:schemeClr val="tx1">
                    <a:lumMod val="75000"/>
                    <a:lumOff val="25000"/>
                  </a:schemeClr>
                </a:solidFill>
                <a:latin typeface="Avenir Next LT Pro" panose="020B0504020202020204" pitchFamily="34" charset="0"/>
                <a:cs typeface="Calibri Light" panose="020F0302020204030204" pitchFamily="34" charset="0"/>
              </a:rPr>
              <a:t>Setting the scene: smart specialisation and the SDGs</a:t>
            </a:r>
          </a:p>
          <a:p>
            <a:pPr marL="457200" lvl="1">
              <a:spcBef>
                <a:spcPts val="0"/>
              </a:spcBef>
              <a:spcAft>
                <a:spcPts val="1200"/>
              </a:spcAft>
              <a:defRPr/>
            </a:pPr>
            <a:r>
              <a:rPr lang="en-GB" altLang="en-US" dirty="0">
                <a:solidFill>
                  <a:schemeClr val="tx1">
                    <a:lumMod val="75000"/>
                    <a:lumOff val="25000"/>
                  </a:schemeClr>
                </a:solidFill>
                <a:latin typeface="Avenir Next LT Pro" panose="020B0504020202020204" pitchFamily="34" charset="0"/>
                <a:cs typeface="Calibri Light" panose="020F0302020204030204" pitchFamily="34" charset="0"/>
              </a:rPr>
              <a:t>Aligning S3 with the SDGs: lessons from literature</a:t>
            </a:r>
          </a:p>
          <a:p>
            <a:pPr marL="457200" lvl="1">
              <a:spcBef>
                <a:spcPts val="0"/>
              </a:spcBef>
              <a:spcAft>
                <a:spcPts val="1200"/>
              </a:spcAft>
              <a:defRPr/>
            </a:pPr>
            <a:r>
              <a:rPr lang="en-GB" altLang="en-US" dirty="0">
                <a:solidFill>
                  <a:schemeClr val="tx1">
                    <a:lumMod val="75000"/>
                    <a:lumOff val="25000"/>
                  </a:schemeClr>
                </a:solidFill>
                <a:latin typeface="Avenir Next LT Pro" panose="020B0504020202020204" pitchFamily="34" charset="0"/>
                <a:cs typeface="Calibri Light" panose="020F0302020204030204" pitchFamily="34" charset="0"/>
              </a:rPr>
              <a:t>Aligning S3 with the SDGs: lessons from policy practice</a:t>
            </a:r>
          </a:p>
          <a:p>
            <a:pPr>
              <a:spcAft>
                <a:spcPts val="1200"/>
              </a:spcAft>
              <a:defRPr/>
            </a:pPr>
            <a:r>
              <a:rPr lang="en-GB" altLang="en-US" sz="4000" dirty="0">
                <a:solidFill>
                  <a:schemeClr val="tx1">
                    <a:lumMod val="75000"/>
                    <a:lumOff val="25000"/>
                  </a:schemeClr>
                </a:solidFill>
                <a:latin typeface="Avenir Next LT Pro" panose="020B0504020202020204" pitchFamily="34" charset="0"/>
                <a:cs typeface="Calibri Light" panose="020F0302020204030204" pitchFamily="34" charset="0"/>
              </a:rPr>
              <a:t>Closing remarks</a:t>
            </a:r>
          </a:p>
        </p:txBody>
      </p:sp>
      <p:sp>
        <p:nvSpPr>
          <p:cNvPr id="2" name="Title 1"/>
          <p:cNvSpPr>
            <a:spLocks noGrp="1"/>
          </p:cNvSpPr>
          <p:nvPr>
            <p:ph type="title"/>
          </p:nvPr>
        </p:nvSpPr>
        <p:spPr/>
        <p:txBody>
          <a:bodyPr/>
          <a:lstStyle/>
          <a:p>
            <a:r>
              <a:rPr lang="en-GB" sz="7200" dirty="0"/>
              <a:t>This presentation</a:t>
            </a:r>
          </a:p>
        </p:txBody>
      </p:sp>
    </p:spTree>
    <p:extLst>
      <p:ext uri="{BB962C8B-B14F-4D97-AF65-F5344CB8AC3E}">
        <p14:creationId xmlns:p14="http://schemas.microsoft.com/office/powerpoint/2010/main" val="2614884583"/>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95683" y="3889564"/>
            <a:ext cx="21352076" cy="4775200"/>
          </a:xfrm>
        </p:spPr>
        <p:txBody>
          <a:bodyPr/>
          <a:lstStyle/>
          <a:p>
            <a:r>
              <a:rPr lang="en-GB" dirty="0"/>
              <a:t>Smart specialisation </a:t>
            </a:r>
            <a:br>
              <a:rPr lang="en-GB" dirty="0"/>
            </a:br>
            <a:r>
              <a:rPr lang="en-GB" dirty="0"/>
              <a:t>and the SDGs</a:t>
            </a:r>
          </a:p>
        </p:txBody>
      </p:sp>
    </p:spTree>
    <p:extLst>
      <p:ext uri="{BB962C8B-B14F-4D97-AF65-F5344CB8AC3E}">
        <p14:creationId xmlns:p14="http://schemas.microsoft.com/office/powerpoint/2010/main" val="39492248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8713413" y="3484460"/>
            <a:ext cx="5159556" cy="6564652"/>
          </a:xfrm>
          <a:prstGeom prst="rect">
            <a:avLst/>
          </a:prstGeom>
          <a:solidFill>
            <a:schemeClr val="bg1"/>
          </a:solidFill>
          <a:ln>
            <a:solidFill>
              <a:schemeClr val="tx1">
                <a:alpha val="1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GB" sz="3600">
              <a:solidFill>
                <a:srgbClr val="FFFFFF"/>
              </a:solidFill>
              <a:latin typeface="Arial"/>
            </a:endParaRPr>
          </a:p>
        </p:txBody>
      </p:sp>
      <p:sp>
        <p:nvSpPr>
          <p:cNvPr id="2" name="Title 1"/>
          <p:cNvSpPr>
            <a:spLocks noGrp="1"/>
          </p:cNvSpPr>
          <p:nvPr>
            <p:ph type="title"/>
          </p:nvPr>
        </p:nvSpPr>
        <p:spPr>
          <a:xfrm>
            <a:off x="1916669" y="941317"/>
            <a:ext cx="22298468" cy="1564714"/>
          </a:xfrm>
        </p:spPr>
        <p:txBody>
          <a:bodyPr/>
          <a:lstStyle/>
          <a:p>
            <a:r>
              <a:rPr lang="en-US" sz="7200" dirty="0"/>
              <a:t>2030 Agenda: a call for systemic transformation</a:t>
            </a:r>
            <a:endParaRPr lang="en-GB" sz="7200" dirty="0"/>
          </a:p>
        </p:txBody>
      </p:sp>
      <p:pic>
        <p:nvPicPr>
          <p:cNvPr id="14340" name="Picture 4" descr="Ikoner for de globale bæredygtighedsmål"/>
          <p:cNvPicPr>
            <a:picLocks noChangeAspect="1" noChangeArrowheads="1"/>
          </p:cNvPicPr>
          <p:nvPr/>
        </p:nvPicPr>
        <p:blipFill>
          <a:blip r:embed="rId2">
            <a:extLst>
              <a:ext uri="{28A0092B-C50C-407E-A947-70E740481C1C}">
                <a14:useLocalDpi xmlns:a14="http://schemas.microsoft.com/office/drawing/2010/main" val="0"/>
              </a:ext>
            </a:extLst>
          </a:blip>
          <a:srcRect l="4132" t="20650" r="4222"/>
          <a:stretch>
            <a:fillRect/>
          </a:stretch>
        </p:blipFill>
        <p:spPr bwMode="auto">
          <a:xfrm>
            <a:off x="1672499" y="3484460"/>
            <a:ext cx="16542376" cy="8057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1" name="TextBox 9"/>
          <p:cNvSpPr txBox="1">
            <a:spLocks noChangeArrowheads="1"/>
          </p:cNvSpPr>
          <p:nvPr/>
        </p:nvSpPr>
        <p:spPr bwMode="auto">
          <a:xfrm>
            <a:off x="1694666" y="11853096"/>
            <a:ext cx="2715326" cy="370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defTabSz="1828800"/>
            <a:r>
              <a:rPr lang="en-GB" altLang="en-US" sz="1810" i="1" dirty="0">
                <a:solidFill>
                  <a:srgbClr val="4D4D4D"/>
                </a:solidFill>
                <a:latin typeface="Avenir Next LT Pro" pitchFamily="34" charset="0"/>
              </a:rPr>
              <a:t>Source: United Nations</a:t>
            </a:r>
          </a:p>
        </p:txBody>
      </p:sp>
      <p:pic>
        <p:nvPicPr>
          <p:cNvPr id="5" name="Picture 5"/>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8876693" y="3608368"/>
            <a:ext cx="4879072" cy="63255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67372456"/>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C94DC44A-151D-4BCD-A174-9B3995378996}"/>
              </a:ext>
            </a:extLst>
          </p:cNvPr>
          <p:cNvSpPr>
            <a:spLocks noGrp="1"/>
          </p:cNvSpPr>
          <p:nvPr>
            <p:ph type="title"/>
          </p:nvPr>
        </p:nvSpPr>
        <p:spPr>
          <a:xfrm>
            <a:off x="2033587" y="3556000"/>
            <a:ext cx="21031200" cy="5918200"/>
          </a:xfrm>
        </p:spPr>
        <p:txBody>
          <a:bodyPr vert="horz" lIns="182880" tIns="91440" rIns="182880" bIns="91440" rtlCol="0" anchor="t">
            <a:normAutofit/>
          </a:bodyPr>
          <a:lstStyle/>
          <a:p>
            <a:br>
              <a:rPr lang="fr-FR" dirty="0">
                <a:latin typeface="Montserrat SemiBold"/>
              </a:rPr>
            </a:br>
            <a:r>
              <a:rPr lang="fr-FR" dirty="0">
                <a:latin typeface="Montserrat SemiBold"/>
              </a:rPr>
              <a:t>2</a:t>
            </a:r>
            <a:r>
              <a:rPr lang="fr-FR" baseline="30000" dirty="0">
                <a:latin typeface="Montserrat SemiBold"/>
              </a:rPr>
              <a:t>nd</a:t>
            </a:r>
            <a:r>
              <a:rPr lang="fr-FR" dirty="0">
                <a:latin typeface="Montserrat SemiBold"/>
              </a:rPr>
              <a:t> Innovation Camp</a:t>
            </a:r>
            <a:br>
              <a:rPr lang="fr-FR" dirty="0"/>
            </a:br>
            <a:r>
              <a:rPr lang="fr-FR" dirty="0"/>
              <a:t>Barcelona</a:t>
            </a:r>
            <a:br>
              <a:rPr lang="en-US" sz="7200" dirty="0"/>
            </a:br>
            <a:endParaRPr lang="fr-FR" dirty="0">
              <a:solidFill>
                <a:srgbClr val="81C1D3"/>
              </a:solidFill>
              <a:latin typeface="Montserrat SemiBold" panose="00000700000000000000" pitchFamily="2" charset="0"/>
            </a:endParaRPr>
          </a:p>
        </p:txBody>
      </p:sp>
      <p:sp>
        <p:nvSpPr>
          <p:cNvPr id="6" name="ZoneTexte 5">
            <a:extLst>
              <a:ext uri="{FF2B5EF4-FFF2-40B4-BE49-F238E27FC236}">
                <a16:creationId xmlns:a16="http://schemas.microsoft.com/office/drawing/2014/main" id="{B1FEB8E8-AB1D-40C5-9452-43578906E716}"/>
              </a:ext>
            </a:extLst>
          </p:cNvPr>
          <p:cNvSpPr txBox="1"/>
          <p:nvPr/>
        </p:nvSpPr>
        <p:spPr>
          <a:xfrm>
            <a:off x="10352595" y="9474201"/>
            <a:ext cx="4553712" cy="646331"/>
          </a:xfrm>
          <a:prstGeom prst="rect">
            <a:avLst/>
          </a:prstGeom>
          <a:noFill/>
        </p:spPr>
        <p:txBody>
          <a:bodyPr wrap="square">
            <a:spAutoFit/>
          </a:bodyPr>
          <a:lstStyle/>
          <a:p>
            <a:pPr defTabSz="1828800"/>
            <a:r>
              <a:rPr lang="fr-FR" sz="3600" dirty="0">
                <a:solidFill>
                  <a:prstClr val="white"/>
                </a:solidFill>
                <a:latin typeface="Montserrat" panose="00000500000000000000" pitchFamily="2" charset="0"/>
              </a:rPr>
              <a:t>28 May 2024 </a:t>
            </a:r>
          </a:p>
        </p:txBody>
      </p:sp>
    </p:spTree>
    <p:extLst>
      <p:ext uri="{BB962C8B-B14F-4D97-AF65-F5344CB8AC3E}">
        <p14:creationId xmlns:p14="http://schemas.microsoft.com/office/powerpoint/2010/main" val="16489291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2B9AC47D-B475-544F-B3EC-156782FEE964}"/>
              </a:ext>
            </a:extLst>
          </p:cNvPr>
          <p:cNvGrpSpPr/>
          <p:nvPr/>
        </p:nvGrpSpPr>
        <p:grpSpPr>
          <a:xfrm>
            <a:off x="2467698" y="-37287"/>
            <a:ext cx="16710426" cy="13753288"/>
            <a:chOff x="-290945" y="-18644"/>
            <a:chExt cx="8355213" cy="6876644"/>
          </a:xfrm>
          <a:solidFill>
            <a:schemeClr val="bg1"/>
          </a:solidFill>
        </p:grpSpPr>
        <p:pic>
          <p:nvPicPr>
            <p:cNvPr id="1945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624" y="-18644"/>
              <a:ext cx="6876644" cy="687664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sp>
          <p:nvSpPr>
            <p:cNvPr id="19460" name="Rectangle 5"/>
            <p:cNvSpPr>
              <a:spLocks noChangeArrowheads="1"/>
            </p:cNvSpPr>
            <p:nvPr/>
          </p:nvSpPr>
          <p:spPr bwMode="auto">
            <a:xfrm>
              <a:off x="-290945" y="6488668"/>
              <a:ext cx="1478569" cy="323166"/>
            </a:xfrm>
            <a:prstGeom prst="rect">
              <a:avLst/>
            </a:prstGeom>
            <a:grpFill/>
            <a:ln>
              <a:noFill/>
            </a:ln>
          </p:spPr>
          <p:txBody>
            <a:bodyPr wrap="square">
              <a:spAutoFit/>
            </a:bodyPr>
            <a:lstStyle>
              <a:lvl1pPr>
                <a:defRPr sz="2400">
                  <a:solidFill>
                    <a:schemeClr val="tx1"/>
                  </a:solidFill>
                  <a:latin typeface="Times" charset="0"/>
                  <a:ea typeface="ＭＳ Ｐゴシック" charset="-128"/>
                </a:defRPr>
              </a:lvl1pPr>
              <a:lvl2pPr marL="37931725" indent="-37474525">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57200" eaLnBrk="0" fontAlgn="base" hangingPunct="0">
                <a:spcBef>
                  <a:spcPct val="0"/>
                </a:spcBef>
                <a:spcAft>
                  <a:spcPct val="0"/>
                </a:spcAft>
                <a:defRPr sz="2400">
                  <a:solidFill>
                    <a:schemeClr val="tx1"/>
                  </a:solidFill>
                  <a:latin typeface="Times" charset="0"/>
                  <a:ea typeface="ＭＳ Ｐゴシック" charset="-128"/>
                </a:defRPr>
              </a:lvl6pPr>
              <a:lvl7pPr marL="914400" eaLnBrk="0" fontAlgn="base" hangingPunct="0">
                <a:spcBef>
                  <a:spcPct val="0"/>
                </a:spcBef>
                <a:spcAft>
                  <a:spcPct val="0"/>
                </a:spcAft>
                <a:defRPr sz="2400">
                  <a:solidFill>
                    <a:schemeClr val="tx1"/>
                  </a:solidFill>
                  <a:latin typeface="Times" charset="0"/>
                  <a:ea typeface="ＭＳ Ｐゴシック" charset="-128"/>
                </a:defRPr>
              </a:lvl7pPr>
              <a:lvl8pPr marL="1371600" eaLnBrk="0" fontAlgn="base" hangingPunct="0">
                <a:spcBef>
                  <a:spcPct val="0"/>
                </a:spcBef>
                <a:spcAft>
                  <a:spcPct val="0"/>
                </a:spcAft>
                <a:defRPr sz="2400">
                  <a:solidFill>
                    <a:schemeClr val="tx1"/>
                  </a:solidFill>
                  <a:latin typeface="Times" charset="0"/>
                  <a:ea typeface="ＭＳ Ｐゴシック" charset="-128"/>
                </a:defRPr>
              </a:lvl8pPr>
              <a:lvl9pPr marL="1828800" eaLnBrk="0" fontAlgn="base" hangingPunct="0">
                <a:spcBef>
                  <a:spcPct val="0"/>
                </a:spcBef>
                <a:spcAft>
                  <a:spcPct val="0"/>
                </a:spcAft>
                <a:defRPr sz="2400">
                  <a:solidFill>
                    <a:schemeClr val="tx1"/>
                  </a:solidFill>
                  <a:latin typeface="Times" charset="0"/>
                  <a:ea typeface="ＭＳ Ｐゴシック" charset="-128"/>
                </a:defRPr>
              </a:lvl9pPr>
            </a:lstStyle>
            <a:p>
              <a:pPr defTabSz="1828800"/>
              <a:r>
                <a:rPr lang="en-US" altLang="en-US" sz="1200" dirty="0">
                  <a:solidFill>
                    <a:srgbClr val="4D4D4D">
                      <a:lumMod val="50000"/>
                    </a:srgbClr>
                  </a:solidFill>
                  <a:latin typeface="Arial"/>
                </a:rPr>
                <a:t>Welcome to Planet Earth</a:t>
              </a:r>
            </a:p>
            <a:p>
              <a:pPr defTabSz="1828800"/>
              <a:r>
                <a:rPr lang="en-US" altLang="en-US" sz="1200" dirty="0">
                  <a:solidFill>
                    <a:srgbClr val="4D4D4D">
                      <a:lumMod val="50000"/>
                    </a:srgbClr>
                  </a:solidFill>
                  <a:latin typeface="Arial"/>
                </a:rPr>
                <a:t>Credit: Apollo 17 Crew, NASA</a:t>
              </a:r>
            </a:p>
            <a:p>
              <a:pPr defTabSz="1828800"/>
              <a:endParaRPr lang="en-US" altLang="en-US" sz="1200" dirty="0">
                <a:solidFill>
                  <a:srgbClr val="4D4D4D">
                    <a:lumMod val="50000"/>
                  </a:srgbClr>
                </a:solidFill>
                <a:latin typeface="Arial"/>
              </a:endParaRPr>
            </a:p>
          </p:txBody>
        </p:sp>
      </p:grpSp>
    </p:spTree>
    <p:extLst>
      <p:ext uri="{BB962C8B-B14F-4D97-AF65-F5344CB8AC3E}">
        <p14:creationId xmlns:p14="http://schemas.microsoft.com/office/powerpoint/2010/main" val="24748204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outdoor, building, sky&#10;&#10;Description automatically generated">
            <a:extLst>
              <a:ext uri="{FF2B5EF4-FFF2-40B4-BE49-F238E27FC236}">
                <a16:creationId xmlns:a16="http://schemas.microsoft.com/office/drawing/2014/main" id="{0AB22CFD-76B8-F242-9C59-5F2EB0EE88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2679" y="99751"/>
            <a:ext cx="18066328" cy="13549746"/>
          </a:xfrm>
          <a:prstGeom prst="rect">
            <a:avLst/>
          </a:prstGeom>
        </p:spPr>
      </p:pic>
      <p:sp>
        <p:nvSpPr>
          <p:cNvPr id="7" name="Rectangle 6">
            <a:extLst>
              <a:ext uri="{FF2B5EF4-FFF2-40B4-BE49-F238E27FC236}">
                <a16:creationId xmlns:a16="http://schemas.microsoft.com/office/drawing/2014/main" id="{C89BDEA6-FFDE-8940-8571-FE29FC9F1E54}"/>
              </a:ext>
            </a:extLst>
          </p:cNvPr>
          <p:cNvSpPr>
            <a:spLocks noChangeArrowheads="1"/>
          </p:cNvSpPr>
          <p:nvPr/>
        </p:nvSpPr>
        <p:spPr bwMode="auto">
          <a:xfrm>
            <a:off x="3101455" y="12906675"/>
            <a:ext cx="260680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128"/>
              </a:defRPr>
            </a:lvl1pPr>
            <a:lvl2pPr marL="37931725" indent="-37474525">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57200" eaLnBrk="0" fontAlgn="base" hangingPunct="0">
              <a:spcBef>
                <a:spcPct val="0"/>
              </a:spcBef>
              <a:spcAft>
                <a:spcPct val="0"/>
              </a:spcAft>
              <a:defRPr sz="2400">
                <a:solidFill>
                  <a:schemeClr val="tx1"/>
                </a:solidFill>
                <a:latin typeface="Times" charset="0"/>
                <a:ea typeface="ＭＳ Ｐゴシック" charset="-128"/>
              </a:defRPr>
            </a:lvl6pPr>
            <a:lvl7pPr marL="914400" eaLnBrk="0" fontAlgn="base" hangingPunct="0">
              <a:spcBef>
                <a:spcPct val="0"/>
              </a:spcBef>
              <a:spcAft>
                <a:spcPct val="0"/>
              </a:spcAft>
              <a:defRPr sz="2400">
                <a:solidFill>
                  <a:schemeClr val="tx1"/>
                </a:solidFill>
                <a:latin typeface="Times" charset="0"/>
                <a:ea typeface="ＭＳ Ｐゴシック" charset="-128"/>
              </a:defRPr>
            </a:lvl7pPr>
            <a:lvl8pPr marL="1371600" eaLnBrk="0" fontAlgn="base" hangingPunct="0">
              <a:spcBef>
                <a:spcPct val="0"/>
              </a:spcBef>
              <a:spcAft>
                <a:spcPct val="0"/>
              </a:spcAft>
              <a:defRPr sz="2400">
                <a:solidFill>
                  <a:schemeClr val="tx1"/>
                </a:solidFill>
                <a:latin typeface="Times" charset="0"/>
                <a:ea typeface="ＭＳ Ｐゴシック" charset="-128"/>
              </a:defRPr>
            </a:lvl8pPr>
            <a:lvl9pPr marL="1828800" eaLnBrk="0" fontAlgn="base" hangingPunct="0">
              <a:spcBef>
                <a:spcPct val="0"/>
              </a:spcBef>
              <a:spcAft>
                <a:spcPct val="0"/>
              </a:spcAft>
              <a:defRPr sz="2400">
                <a:solidFill>
                  <a:schemeClr val="tx1"/>
                </a:solidFill>
                <a:latin typeface="Times" charset="0"/>
                <a:ea typeface="ＭＳ Ｐゴシック" charset="-128"/>
              </a:defRPr>
            </a:lvl9pPr>
          </a:lstStyle>
          <a:p>
            <a:pPr defTabSz="1828800"/>
            <a:r>
              <a:rPr lang="en-US" altLang="en-US" sz="1200" dirty="0">
                <a:solidFill>
                  <a:srgbClr val="FFFFFF"/>
                </a:solidFill>
                <a:latin typeface="Arial"/>
              </a:rPr>
              <a:t>Palermo</a:t>
            </a:r>
          </a:p>
          <a:p>
            <a:pPr defTabSz="1828800"/>
            <a:r>
              <a:rPr lang="en-US" altLang="en-US" sz="1200" dirty="0">
                <a:solidFill>
                  <a:srgbClr val="FFFFFF"/>
                </a:solidFill>
                <a:latin typeface="Arial"/>
              </a:rPr>
              <a:t>Source: Photo by Michal Miedzinski</a:t>
            </a:r>
          </a:p>
        </p:txBody>
      </p:sp>
    </p:spTree>
    <p:extLst>
      <p:ext uri="{BB962C8B-B14F-4D97-AF65-F5344CB8AC3E}">
        <p14:creationId xmlns:p14="http://schemas.microsoft.com/office/powerpoint/2010/main" val="5899004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8"/>
          <p:cNvSpPr>
            <a:spLocks noChangeArrowheads="1"/>
          </p:cNvSpPr>
          <p:nvPr/>
        </p:nvSpPr>
        <p:spPr bwMode="auto">
          <a:xfrm>
            <a:off x="1788371" y="1475865"/>
            <a:ext cx="19693504" cy="1089529"/>
          </a:xfrm>
          <a:prstGeom prst="rect">
            <a:avLst/>
          </a:prstGeom>
          <a:noFill/>
          <a:ln>
            <a:noFill/>
          </a:ln>
        </p:spPr>
        <p:txBody>
          <a:bodyPr wrap="square">
            <a:spAutoFit/>
          </a:bodyPr>
          <a:lstStyle/>
          <a:p>
            <a:pPr defTabSz="1828800">
              <a:lnSpc>
                <a:spcPct val="90000"/>
              </a:lnSpc>
              <a:spcBef>
                <a:spcPct val="0"/>
              </a:spcBef>
              <a:defRPr/>
            </a:pPr>
            <a:r>
              <a:rPr lang="en-US" altLang="en-US" sz="7200" dirty="0">
                <a:solidFill>
                  <a:srgbClr val="034EA2"/>
                </a:solidFill>
                <a:latin typeface="Arial"/>
              </a:rPr>
              <a:t>Systemic transformation towards the SDGs </a:t>
            </a:r>
          </a:p>
        </p:txBody>
      </p:sp>
      <p:pic>
        <p:nvPicPr>
          <p:cNvPr id="4" name="Picture 3"/>
          <p:cNvPicPr>
            <a:picLocks noChangeAspect="1"/>
          </p:cNvPicPr>
          <p:nvPr/>
        </p:nvPicPr>
        <p:blipFill rotWithShape="1">
          <a:blip r:embed="rId2"/>
          <a:srcRect t="13812" r="8031" b="2342"/>
          <a:stretch/>
        </p:blipFill>
        <p:spPr>
          <a:xfrm>
            <a:off x="7877714" y="3182195"/>
            <a:ext cx="15984842" cy="862393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7456" y="4231128"/>
            <a:ext cx="6708794" cy="6352924"/>
          </a:xfrm>
          <a:prstGeom prst="rect">
            <a:avLst/>
          </a:prstGeom>
        </p:spPr>
      </p:pic>
      <p:sp>
        <p:nvSpPr>
          <p:cNvPr id="7" name="TextBox 6"/>
          <p:cNvSpPr txBox="1">
            <a:spLocks noChangeArrowheads="1"/>
          </p:cNvSpPr>
          <p:nvPr/>
        </p:nvSpPr>
        <p:spPr bwMode="auto">
          <a:xfrm>
            <a:off x="1298123" y="11005349"/>
            <a:ext cx="5727612" cy="370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1828800"/>
            <a:r>
              <a:rPr lang="en-GB" altLang="en-US" sz="1810" i="1" dirty="0">
                <a:solidFill>
                  <a:srgbClr val="4D4D4D"/>
                </a:solidFill>
                <a:latin typeface="Avenir Next LT Pro" pitchFamily="34" charset="0"/>
              </a:rPr>
              <a:t>Source: JRC</a:t>
            </a:r>
          </a:p>
        </p:txBody>
      </p:sp>
      <p:sp>
        <p:nvSpPr>
          <p:cNvPr id="15364" name="TextBox 6"/>
          <p:cNvSpPr txBox="1">
            <a:spLocks noChangeArrowheads="1"/>
          </p:cNvSpPr>
          <p:nvPr/>
        </p:nvSpPr>
        <p:spPr bwMode="auto">
          <a:xfrm>
            <a:off x="8180711" y="11236951"/>
            <a:ext cx="5727612" cy="370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1828800"/>
            <a:r>
              <a:rPr lang="en-GB" altLang="en-US" sz="1810" i="1" dirty="0">
                <a:solidFill>
                  <a:srgbClr val="4D4D4D"/>
                </a:solidFill>
                <a:latin typeface="Avenir Next LT Pro" pitchFamily="34" charset="0"/>
              </a:rPr>
              <a:t>Source: UN SDSN 2019, Sachs et al., 2019</a:t>
            </a:r>
          </a:p>
        </p:txBody>
      </p:sp>
    </p:spTree>
    <p:extLst>
      <p:ext uri="{BB962C8B-B14F-4D97-AF65-F5344CB8AC3E}">
        <p14:creationId xmlns:p14="http://schemas.microsoft.com/office/powerpoint/2010/main" val="917630134"/>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7631" y="941317"/>
            <a:ext cx="22298468" cy="1564714"/>
          </a:xfrm>
        </p:spPr>
        <p:txBody>
          <a:bodyPr/>
          <a:lstStyle/>
          <a:p>
            <a:r>
              <a:rPr lang="en-GB" sz="7200" dirty="0"/>
              <a:t>Innovation for systemic change</a:t>
            </a:r>
          </a:p>
        </p:txBody>
      </p:sp>
      <p:sp>
        <p:nvSpPr>
          <p:cNvPr id="8" name="TextBox 6"/>
          <p:cNvSpPr txBox="1">
            <a:spLocks noChangeArrowheads="1"/>
          </p:cNvSpPr>
          <p:nvPr/>
        </p:nvSpPr>
        <p:spPr bwMode="auto">
          <a:xfrm>
            <a:off x="151217" y="13048061"/>
            <a:ext cx="5727612" cy="370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1828800"/>
            <a:r>
              <a:rPr lang="en-GB" altLang="en-US" sz="1810" i="1" dirty="0">
                <a:solidFill>
                  <a:srgbClr val="4D4D4D"/>
                </a:solidFill>
                <a:latin typeface="Avenir Next LT Pro" pitchFamily="34" charset="0"/>
              </a:rPr>
              <a:t>Source: European Environment Agency, 2019</a:t>
            </a:r>
          </a:p>
        </p:txBody>
      </p:sp>
      <p:pic>
        <p:nvPicPr>
          <p:cNvPr id="9" name="Picture 8"/>
          <p:cNvPicPr>
            <a:picLocks noChangeAspect="1"/>
          </p:cNvPicPr>
          <p:nvPr/>
        </p:nvPicPr>
        <p:blipFill rotWithShape="1">
          <a:blip r:embed="rId2"/>
          <a:srcRect t="2336"/>
          <a:stretch/>
        </p:blipFill>
        <p:spPr>
          <a:xfrm>
            <a:off x="14512952" y="3242985"/>
            <a:ext cx="8862646" cy="8623338"/>
          </a:xfrm>
          <a:prstGeom prst="rect">
            <a:avLst/>
          </a:prstGeom>
        </p:spPr>
      </p:pic>
      <p:pic>
        <p:nvPicPr>
          <p:cNvPr id="10" name="Picture 2" descr="Home - United Nations Sustainable Development">
            <a:extLst>
              <a:ext uri="{FF2B5EF4-FFF2-40B4-BE49-F238E27FC236}">
                <a16:creationId xmlns:a16="http://schemas.microsoft.com/office/drawing/2014/main" id="{3B404254-108E-7375-925E-2B2A311D73C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975093" y="2799632"/>
            <a:ext cx="1400504" cy="140050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rotWithShape="1">
          <a:blip r:embed="rId4"/>
          <a:srcRect t="9993"/>
          <a:stretch/>
        </p:blipFill>
        <p:spPr>
          <a:xfrm>
            <a:off x="918022" y="3829048"/>
            <a:ext cx="13191254" cy="7451208"/>
          </a:xfrm>
          <a:prstGeom prst="rect">
            <a:avLst/>
          </a:prstGeom>
        </p:spPr>
      </p:pic>
    </p:spTree>
    <p:extLst>
      <p:ext uri="{BB962C8B-B14F-4D97-AF65-F5344CB8AC3E}">
        <p14:creationId xmlns:p14="http://schemas.microsoft.com/office/powerpoint/2010/main" val="752942188"/>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802355" y="998183"/>
            <a:ext cx="21031200" cy="1564714"/>
          </a:xfrm>
        </p:spPr>
        <p:txBody>
          <a:bodyPr/>
          <a:lstStyle/>
          <a:p>
            <a:r>
              <a:rPr lang="en-GB" sz="7200" dirty="0"/>
              <a:t>EU policy priorities to align with the SDGs</a:t>
            </a:r>
          </a:p>
        </p:txBody>
      </p:sp>
      <p:sp>
        <p:nvSpPr>
          <p:cNvPr id="2" name="Rectangle 1"/>
          <p:cNvSpPr/>
          <p:nvPr/>
        </p:nvSpPr>
        <p:spPr>
          <a:xfrm>
            <a:off x="1607572" y="12256835"/>
            <a:ext cx="9962374" cy="370871"/>
          </a:xfrm>
          <a:prstGeom prst="rect">
            <a:avLst/>
          </a:prstGeom>
        </p:spPr>
        <p:txBody>
          <a:bodyPr wrap="square">
            <a:spAutoFit/>
          </a:bodyPr>
          <a:lstStyle/>
          <a:p>
            <a:pPr defTabSz="1828800"/>
            <a:r>
              <a:rPr lang="en-US" sz="1810" i="1" dirty="0">
                <a:solidFill>
                  <a:srgbClr val="4D4D4D"/>
                </a:solidFill>
                <a:latin typeface="Avenir Next LT Pro" pitchFamily="34" charset="0"/>
              </a:rPr>
              <a:t>Source: EU Voluntary Review</a:t>
            </a:r>
            <a:endParaRPr lang="fr-FR" sz="1810" i="1" dirty="0">
              <a:solidFill>
                <a:srgbClr val="4D4D4D"/>
              </a:solidFill>
              <a:latin typeface="Avenir Next LT Pro" pitchFamily="34" charset="0"/>
            </a:endParaRPr>
          </a:p>
        </p:txBody>
      </p:sp>
      <p:pic>
        <p:nvPicPr>
          <p:cNvPr id="4" name="Picture 3"/>
          <p:cNvPicPr>
            <a:picLocks noChangeAspect="1"/>
          </p:cNvPicPr>
          <p:nvPr/>
        </p:nvPicPr>
        <p:blipFill rotWithShape="1">
          <a:blip r:embed="rId3"/>
          <a:srcRect l="9877" t="2963" r="9845" b="2731"/>
          <a:stretch/>
        </p:blipFill>
        <p:spPr>
          <a:xfrm>
            <a:off x="13502708" y="3986389"/>
            <a:ext cx="8269458" cy="7263322"/>
          </a:xfrm>
          <a:prstGeom prst="rect">
            <a:avLst/>
          </a:prstGeom>
          <a:effectLst>
            <a:outerShdw blurRad="50800" dist="38100" dir="2700000" algn="tl" rotWithShape="0">
              <a:prstClr val="black">
                <a:alpha val="40000"/>
              </a:prstClr>
            </a:outerShdw>
          </a:effectLst>
        </p:spPr>
      </p:pic>
      <p:pic>
        <p:nvPicPr>
          <p:cNvPr id="21" name="Picture 20"/>
          <p:cNvPicPr>
            <a:picLocks noChangeAspect="1"/>
          </p:cNvPicPr>
          <p:nvPr/>
        </p:nvPicPr>
        <p:blipFill>
          <a:blip r:embed="rId4"/>
          <a:stretch>
            <a:fillRect/>
          </a:stretch>
        </p:blipFill>
        <p:spPr>
          <a:xfrm>
            <a:off x="1607571" y="3986389"/>
            <a:ext cx="11895136" cy="565539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4832273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B4FE7AA-C78F-4B9B-BE90-829BEC379701}"/>
              </a:ext>
            </a:extLst>
          </p:cNvPr>
          <p:cNvSpPr>
            <a:spLocks noGrp="1"/>
          </p:cNvSpPr>
          <p:nvPr>
            <p:ph type="title"/>
          </p:nvPr>
        </p:nvSpPr>
        <p:spPr>
          <a:xfrm>
            <a:off x="1903113" y="771867"/>
            <a:ext cx="21031200" cy="1564714"/>
          </a:xfrm>
        </p:spPr>
        <p:txBody>
          <a:bodyPr/>
          <a:lstStyle/>
          <a:p>
            <a:pPr>
              <a:defRPr/>
            </a:pPr>
            <a:r>
              <a:rPr lang="en-GB" sz="7200" dirty="0"/>
              <a:t>Revisiting boundaries of innovation policy</a:t>
            </a:r>
          </a:p>
        </p:txBody>
      </p:sp>
      <p:sp>
        <p:nvSpPr>
          <p:cNvPr id="3" name="Content Placeholder 3"/>
          <p:cNvSpPr>
            <a:spLocks noGrp="1"/>
          </p:cNvSpPr>
          <p:nvPr>
            <p:ph sz="quarter" idx="4294967295"/>
          </p:nvPr>
        </p:nvSpPr>
        <p:spPr>
          <a:xfrm>
            <a:off x="1620029" y="3035131"/>
            <a:ext cx="11129052" cy="8810626"/>
          </a:xfrm>
          <a:prstGeom prst="rect">
            <a:avLst/>
          </a:prstGeom>
        </p:spPr>
        <p:txBody>
          <a:bodyPr/>
          <a:lstStyle/>
          <a:p>
            <a:r>
              <a:rPr lang="en-GB" sz="3600" dirty="0">
                <a:solidFill>
                  <a:schemeClr val="tx1">
                    <a:lumMod val="75000"/>
                    <a:lumOff val="25000"/>
                  </a:schemeClr>
                </a:solidFill>
                <a:latin typeface="Avenir Next LT Pro" panose="020B0504020202020204" pitchFamily="34" charset="0"/>
                <a:cs typeface="Calibri Light" panose="020F0302020204030204" pitchFamily="34" charset="0"/>
              </a:rPr>
              <a:t>Research and innovation (R&amp;I) policies are broadening their scope from supporting R&amp;D and innovation systems towards challenge-oriented approaches contributing to transformative change.</a:t>
            </a:r>
          </a:p>
          <a:p>
            <a:r>
              <a:rPr lang="en-GB" sz="3600" dirty="0">
                <a:solidFill>
                  <a:schemeClr val="tx1">
                    <a:lumMod val="75000"/>
                    <a:lumOff val="25000"/>
                  </a:schemeClr>
                </a:solidFill>
                <a:latin typeface="Avenir Next LT Pro" panose="020B0504020202020204" pitchFamily="34" charset="0"/>
                <a:cs typeface="Calibri Light" panose="020F0302020204030204" pitchFamily="34" charset="0"/>
              </a:rPr>
              <a:t>The shift towards challenge-oriented R&amp;I policy broadens the understanding of innovation and widens the R&amp;I policy agenda.</a:t>
            </a:r>
          </a:p>
        </p:txBody>
      </p:sp>
      <p:sp>
        <p:nvSpPr>
          <p:cNvPr id="5" name="TextBox 9"/>
          <p:cNvSpPr txBox="1">
            <a:spLocks noChangeArrowheads="1"/>
          </p:cNvSpPr>
          <p:nvPr/>
        </p:nvSpPr>
        <p:spPr bwMode="auto">
          <a:xfrm>
            <a:off x="13756367" y="12477834"/>
            <a:ext cx="3144636" cy="370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defTabSz="1828800"/>
            <a:r>
              <a:rPr lang="en-GB" altLang="en-US" sz="1810" i="1" dirty="0">
                <a:solidFill>
                  <a:srgbClr val="4D4D4D"/>
                </a:solidFill>
                <a:latin typeface="Avenir Next LT Pro" pitchFamily="34" charset="0"/>
              </a:rPr>
              <a:t>Source: Diercks et al. 2019</a:t>
            </a:r>
          </a:p>
        </p:txBody>
      </p:sp>
      <p:pic>
        <p:nvPicPr>
          <p:cNvPr id="6" name="Picture 5"/>
          <p:cNvPicPr>
            <a:picLocks noChangeAspect="1"/>
          </p:cNvPicPr>
          <p:nvPr/>
        </p:nvPicPr>
        <p:blipFill>
          <a:blip r:embed="rId2"/>
          <a:stretch>
            <a:fillRect/>
          </a:stretch>
        </p:blipFill>
        <p:spPr>
          <a:xfrm>
            <a:off x="13756367" y="2889285"/>
            <a:ext cx="9042440" cy="9102322"/>
          </a:xfrm>
          <a:prstGeom prst="rect">
            <a:avLst/>
          </a:prstGeom>
        </p:spPr>
      </p:pic>
      <p:pic>
        <p:nvPicPr>
          <p:cNvPr id="7" name="Picture 6"/>
          <p:cNvPicPr>
            <a:picLocks noChangeAspect="1"/>
          </p:cNvPicPr>
          <p:nvPr/>
        </p:nvPicPr>
        <p:blipFill>
          <a:blip r:embed="rId3"/>
          <a:stretch>
            <a:fillRect/>
          </a:stretch>
        </p:blipFill>
        <p:spPr>
          <a:xfrm>
            <a:off x="545621" y="8106071"/>
            <a:ext cx="10342196" cy="5609930"/>
          </a:xfrm>
          <a:prstGeom prst="rect">
            <a:avLst/>
          </a:prstGeom>
        </p:spPr>
      </p:pic>
      <p:pic>
        <p:nvPicPr>
          <p:cNvPr id="8" name="Picture 7"/>
          <p:cNvPicPr>
            <a:picLocks noChangeAspect="1"/>
          </p:cNvPicPr>
          <p:nvPr/>
        </p:nvPicPr>
        <p:blipFill>
          <a:blip r:embed="rId4"/>
          <a:stretch>
            <a:fillRect/>
          </a:stretch>
        </p:blipFill>
        <p:spPr>
          <a:xfrm>
            <a:off x="1081863" y="9073905"/>
            <a:ext cx="3064036" cy="4316598"/>
          </a:xfrm>
          <a:prstGeom prst="rect">
            <a:avLst/>
          </a:prstGeom>
        </p:spPr>
      </p:pic>
    </p:spTree>
    <p:extLst>
      <p:ext uri="{BB962C8B-B14F-4D97-AF65-F5344CB8AC3E}">
        <p14:creationId xmlns:p14="http://schemas.microsoft.com/office/powerpoint/2010/main" val="39392904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677988" y="2867894"/>
            <a:ext cx="14371590" cy="7763808"/>
          </a:xfrm>
        </p:spPr>
        <p:txBody>
          <a:bodyPr/>
          <a:lstStyle/>
          <a:p>
            <a:pPr marL="0" indent="0">
              <a:spcAft>
                <a:spcPts val="2400"/>
              </a:spcAft>
              <a:buNone/>
              <a:defRPr/>
            </a:pPr>
            <a:r>
              <a:rPr lang="en-US" sz="3600" dirty="0">
                <a:solidFill>
                  <a:schemeClr val="tx1">
                    <a:lumMod val="75000"/>
                    <a:lumOff val="25000"/>
                  </a:schemeClr>
                </a:solidFill>
                <a:latin typeface="Avenir Next LT Pro" panose="020B0504020202020204" pitchFamily="34" charset="0"/>
                <a:cs typeface="Calibri Light" panose="020F0302020204030204" pitchFamily="34" charset="0"/>
              </a:rPr>
              <a:t>Smart specialisation (S3) strategies are integrated, place-based economic transformation agendas:</a:t>
            </a:r>
          </a:p>
          <a:p>
            <a:pPr>
              <a:spcAft>
                <a:spcPts val="2400"/>
              </a:spcAft>
              <a:defRPr/>
            </a:pPr>
            <a:r>
              <a:rPr lang="en-US" sz="3600" dirty="0">
                <a:solidFill>
                  <a:schemeClr val="tx1">
                    <a:lumMod val="75000"/>
                    <a:lumOff val="25000"/>
                  </a:schemeClr>
                </a:solidFill>
                <a:latin typeface="Avenir Next LT Pro" panose="020B0504020202020204" pitchFamily="34" charset="0"/>
                <a:cs typeface="Calibri Light" panose="020F0302020204030204" pitchFamily="34" charset="0"/>
              </a:rPr>
              <a:t>Focused on policy support and investments in key priorities, challenges and needs for knowledge-based development</a:t>
            </a:r>
          </a:p>
          <a:p>
            <a:pPr>
              <a:spcAft>
                <a:spcPts val="2400"/>
              </a:spcAft>
              <a:defRPr/>
            </a:pPr>
            <a:r>
              <a:rPr lang="en-US" sz="3600" dirty="0">
                <a:solidFill>
                  <a:schemeClr val="tx1">
                    <a:lumMod val="75000"/>
                    <a:lumOff val="25000"/>
                  </a:schemeClr>
                </a:solidFill>
                <a:latin typeface="Avenir Next LT Pro" panose="020B0504020202020204" pitchFamily="34" charset="0"/>
                <a:cs typeface="Calibri Light" panose="020F0302020204030204" pitchFamily="34" charset="0"/>
              </a:rPr>
              <a:t>Built on territorial strengths, competitive advantages </a:t>
            </a:r>
            <a:br>
              <a:rPr lang="en-US" sz="3600" dirty="0">
                <a:solidFill>
                  <a:schemeClr val="tx1">
                    <a:lumMod val="75000"/>
                    <a:lumOff val="25000"/>
                  </a:schemeClr>
                </a:solidFill>
                <a:latin typeface="Avenir Next LT Pro" panose="020B0504020202020204" pitchFamily="34" charset="0"/>
                <a:cs typeface="Calibri Light" panose="020F0302020204030204" pitchFamily="34" charset="0"/>
              </a:rPr>
            </a:br>
            <a:r>
              <a:rPr lang="en-US" sz="3600" dirty="0">
                <a:solidFill>
                  <a:schemeClr val="tx1">
                    <a:lumMod val="75000"/>
                    <a:lumOff val="25000"/>
                  </a:schemeClr>
                </a:solidFill>
                <a:latin typeface="Avenir Next LT Pro" panose="020B0504020202020204" pitchFamily="34" charset="0"/>
                <a:cs typeface="Calibri Light" panose="020F0302020204030204" pitchFamily="34" charset="0"/>
              </a:rPr>
              <a:t>and potential for excellence</a:t>
            </a:r>
          </a:p>
          <a:p>
            <a:pPr>
              <a:spcAft>
                <a:spcPts val="2400"/>
              </a:spcAft>
              <a:defRPr/>
            </a:pPr>
            <a:r>
              <a:rPr lang="en-US" sz="3600" dirty="0">
                <a:solidFill>
                  <a:schemeClr val="tx1">
                    <a:lumMod val="75000"/>
                    <a:lumOff val="25000"/>
                  </a:schemeClr>
                </a:solidFill>
                <a:latin typeface="Avenir Next LT Pro" panose="020B0504020202020204" pitchFamily="34" charset="0"/>
                <a:cs typeface="Calibri Light" panose="020F0302020204030204" pitchFamily="34" charset="0"/>
              </a:rPr>
              <a:t>Supporting technological and practice-based innovation </a:t>
            </a:r>
            <a:br>
              <a:rPr lang="en-US" sz="3600" dirty="0">
                <a:solidFill>
                  <a:schemeClr val="tx1">
                    <a:lumMod val="75000"/>
                    <a:lumOff val="25000"/>
                  </a:schemeClr>
                </a:solidFill>
                <a:latin typeface="Avenir Next LT Pro" panose="020B0504020202020204" pitchFamily="34" charset="0"/>
                <a:cs typeface="Calibri Light" panose="020F0302020204030204" pitchFamily="34" charset="0"/>
              </a:rPr>
            </a:br>
            <a:r>
              <a:rPr lang="en-US" sz="3600" dirty="0">
                <a:solidFill>
                  <a:schemeClr val="tx1">
                    <a:lumMod val="75000"/>
                    <a:lumOff val="25000"/>
                  </a:schemeClr>
                </a:solidFill>
                <a:latin typeface="Avenir Next LT Pro" panose="020B0504020202020204" pitchFamily="34" charset="0"/>
                <a:cs typeface="Calibri Light" panose="020F0302020204030204" pitchFamily="34" charset="0"/>
              </a:rPr>
              <a:t>and aim to stimulate private sector investment</a:t>
            </a:r>
          </a:p>
          <a:p>
            <a:pPr>
              <a:spcAft>
                <a:spcPts val="2400"/>
              </a:spcAft>
              <a:defRPr/>
            </a:pPr>
            <a:r>
              <a:rPr lang="en-US" sz="3600" dirty="0">
                <a:solidFill>
                  <a:schemeClr val="tx1">
                    <a:lumMod val="75000"/>
                    <a:lumOff val="25000"/>
                  </a:schemeClr>
                </a:solidFill>
                <a:latin typeface="Avenir Next LT Pro" panose="020B0504020202020204" pitchFamily="34" charset="0"/>
                <a:cs typeface="Calibri Light" panose="020F0302020204030204" pitchFamily="34" charset="0"/>
              </a:rPr>
              <a:t>Engaging stakeholders involved in innovation and experimentation </a:t>
            </a:r>
          </a:p>
          <a:p>
            <a:pPr>
              <a:spcAft>
                <a:spcPts val="2400"/>
              </a:spcAft>
              <a:defRPr/>
            </a:pPr>
            <a:r>
              <a:rPr lang="en-US" sz="3600" dirty="0">
                <a:solidFill>
                  <a:schemeClr val="tx1">
                    <a:lumMod val="75000"/>
                    <a:lumOff val="25000"/>
                  </a:schemeClr>
                </a:solidFill>
                <a:latin typeface="Avenir Next LT Pro" panose="020B0504020202020204" pitchFamily="34" charset="0"/>
                <a:cs typeface="Calibri Light" panose="020F0302020204030204" pitchFamily="34" charset="0"/>
              </a:rPr>
              <a:t>Evidence-based with sound monitoring and evaluation system.</a:t>
            </a:r>
          </a:p>
          <a:p>
            <a:pPr marL="0" indent="0">
              <a:buNone/>
              <a:defRPr/>
            </a:pPr>
            <a:r>
              <a:rPr lang="en-US" sz="3600" dirty="0">
                <a:solidFill>
                  <a:schemeClr val="tx1">
                    <a:lumMod val="75000"/>
                    <a:lumOff val="25000"/>
                  </a:schemeClr>
                </a:solidFill>
                <a:latin typeface="Avenir Next LT Pro" panose="020B0504020202020204" pitchFamily="34" charset="0"/>
                <a:cs typeface="Calibri Light" panose="020F0302020204030204" pitchFamily="34" charset="0"/>
              </a:rPr>
              <a:t>S3 was inspired by evolutionary economics and evolutionary approaches to industrial and innovation policy. Since the early 2010s it has become a central approach underpinning regional innovation strategies and innovation-oriented operational programmes of EU Cohesion Policy.</a:t>
            </a:r>
          </a:p>
        </p:txBody>
      </p:sp>
      <p:sp>
        <p:nvSpPr>
          <p:cNvPr id="3" name="Title 2"/>
          <p:cNvSpPr>
            <a:spLocks noGrp="1"/>
          </p:cNvSpPr>
          <p:nvPr>
            <p:ph type="title"/>
          </p:nvPr>
        </p:nvSpPr>
        <p:spPr/>
        <p:txBody>
          <a:bodyPr/>
          <a:lstStyle/>
          <a:p>
            <a:r>
              <a:rPr lang="en-GB" sz="7200" dirty="0"/>
              <a:t>Smart specialisation</a:t>
            </a:r>
          </a:p>
        </p:txBody>
      </p:sp>
      <p:pic>
        <p:nvPicPr>
          <p:cNvPr id="4" name="Picture 3">
            <a:extLst>
              <a:ext uri="{FF2B5EF4-FFF2-40B4-BE49-F238E27FC236}">
                <a16:creationId xmlns:a16="http://schemas.microsoft.com/office/drawing/2014/main" id="{98E23288-4EB0-3640-A161-C6E7A4CDABDA}"/>
              </a:ext>
            </a:extLst>
          </p:cNvPr>
          <p:cNvPicPr>
            <a:picLocks noChangeAspect="1"/>
          </p:cNvPicPr>
          <p:nvPr/>
        </p:nvPicPr>
        <p:blipFill>
          <a:blip r:embed="rId2"/>
          <a:stretch>
            <a:fillRect/>
          </a:stretch>
        </p:blipFill>
        <p:spPr>
          <a:xfrm>
            <a:off x="16667156" y="1916941"/>
            <a:ext cx="7292794" cy="9893534"/>
          </a:xfrm>
          <a:prstGeom prst="rect">
            <a:avLst/>
          </a:prstGeom>
        </p:spPr>
      </p:pic>
    </p:spTree>
    <p:extLst>
      <p:ext uri="{BB962C8B-B14F-4D97-AF65-F5344CB8AC3E}">
        <p14:creationId xmlns:p14="http://schemas.microsoft.com/office/powerpoint/2010/main" val="35392937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076037" y="3012598"/>
            <a:ext cx="18745736" cy="7763808"/>
          </a:xfrm>
        </p:spPr>
        <p:txBody>
          <a:bodyPr/>
          <a:lstStyle/>
          <a:p>
            <a:pPr marL="0" indent="0">
              <a:spcAft>
                <a:spcPts val="1200"/>
              </a:spcAft>
              <a:buNone/>
              <a:defRPr/>
            </a:pPr>
            <a:r>
              <a:rPr lang="en-US" sz="3600" b="1" dirty="0">
                <a:solidFill>
                  <a:schemeClr val="tx1">
                    <a:lumMod val="75000"/>
                    <a:lumOff val="25000"/>
                  </a:schemeClr>
                </a:solidFill>
                <a:latin typeface="Avenir Next LT Pro" panose="020B0504020202020204" pitchFamily="34" charset="0"/>
                <a:cs typeface="Calibri Light" panose="020F0302020204030204" pitchFamily="34" charset="0"/>
              </a:rPr>
              <a:t>Political and policy challenges</a:t>
            </a:r>
          </a:p>
          <a:p>
            <a:pPr marL="685800" lvl="1" indent="-685800">
              <a:spcBef>
                <a:spcPts val="0"/>
              </a:spcBef>
              <a:spcAft>
                <a:spcPts val="1200"/>
              </a:spcAft>
              <a:defRPr/>
            </a:pPr>
            <a:r>
              <a:rPr lang="en-US" sz="3600" dirty="0">
                <a:solidFill>
                  <a:schemeClr val="tx1">
                    <a:lumMod val="75000"/>
                    <a:lumOff val="25000"/>
                  </a:schemeClr>
                </a:solidFill>
                <a:latin typeface="Avenir Next LT Pro" panose="020B0504020202020204" pitchFamily="34" charset="0"/>
                <a:cs typeface="Calibri Light" panose="020F0302020204030204" pitchFamily="34" charset="0"/>
              </a:rPr>
              <a:t>S3 belongs to a family of economic policies concerned primarily with economic growth and competitiveness, often at the expense of a more decisive action for sustainability </a:t>
            </a:r>
          </a:p>
          <a:p>
            <a:pPr marL="685800" lvl="1" indent="-685800">
              <a:spcBef>
                <a:spcPts val="0"/>
              </a:spcBef>
              <a:spcAft>
                <a:spcPts val="1200"/>
              </a:spcAft>
              <a:defRPr/>
            </a:pPr>
            <a:r>
              <a:rPr lang="en-US" sz="3600" dirty="0">
                <a:solidFill>
                  <a:schemeClr val="tx1">
                    <a:lumMod val="75000"/>
                    <a:lumOff val="25000"/>
                  </a:schemeClr>
                </a:solidFill>
                <a:latin typeface="Avenir Next LT Pro" panose="020B0504020202020204" pitchFamily="34" charset="0"/>
                <a:cs typeface="Calibri Light" panose="020F0302020204030204" pitchFamily="34" charset="0"/>
              </a:rPr>
              <a:t>Directionality and system-level change towards sustainability not embedded in S3: </a:t>
            </a:r>
            <a:br>
              <a:rPr lang="en-US" sz="3600" dirty="0">
                <a:solidFill>
                  <a:schemeClr val="tx1">
                    <a:lumMod val="75000"/>
                    <a:lumOff val="25000"/>
                  </a:schemeClr>
                </a:solidFill>
                <a:latin typeface="Avenir Next LT Pro" panose="020B0504020202020204" pitchFamily="34" charset="0"/>
                <a:cs typeface="Calibri Light" panose="020F0302020204030204" pitchFamily="34" charset="0"/>
              </a:rPr>
            </a:br>
            <a:r>
              <a:rPr lang="en-US" sz="3600" dirty="0">
                <a:solidFill>
                  <a:schemeClr val="tx1">
                    <a:lumMod val="75000"/>
                    <a:lumOff val="25000"/>
                  </a:schemeClr>
                </a:solidFill>
                <a:latin typeface="Avenir Next LT Pro" panose="020B0504020202020204" pitchFamily="34" charset="0"/>
                <a:cs typeface="Calibri Light" panose="020F0302020204030204" pitchFamily="34" charset="0"/>
              </a:rPr>
              <a:t>few strong positive or negative policy incentives to align S3 with the SDGs.</a:t>
            </a:r>
          </a:p>
          <a:p>
            <a:pPr marL="0" indent="0">
              <a:spcBef>
                <a:spcPts val="1200"/>
              </a:spcBef>
              <a:spcAft>
                <a:spcPts val="1200"/>
              </a:spcAft>
              <a:buNone/>
              <a:defRPr/>
            </a:pPr>
            <a:r>
              <a:rPr lang="en-US" sz="3600" b="1" dirty="0">
                <a:solidFill>
                  <a:schemeClr val="tx1">
                    <a:lumMod val="75000"/>
                    <a:lumOff val="25000"/>
                  </a:schemeClr>
                </a:solidFill>
                <a:latin typeface="Avenir Next LT Pro" panose="020B0504020202020204" pitchFamily="34" charset="0"/>
                <a:cs typeface="Calibri Light" panose="020F0302020204030204" pitchFamily="34" charset="0"/>
              </a:rPr>
              <a:t>Conceptual challenges</a:t>
            </a:r>
          </a:p>
          <a:p>
            <a:pPr marL="685800" lvl="1" indent="-685800">
              <a:spcBef>
                <a:spcPts val="0"/>
              </a:spcBef>
              <a:spcAft>
                <a:spcPts val="1200"/>
              </a:spcAft>
              <a:defRPr/>
            </a:pPr>
            <a:r>
              <a:rPr lang="en-US" sz="3600" dirty="0">
                <a:solidFill>
                  <a:schemeClr val="tx1">
                    <a:lumMod val="75000"/>
                    <a:lumOff val="25000"/>
                  </a:schemeClr>
                </a:solidFill>
                <a:latin typeface="Avenir Next LT Pro" panose="020B0504020202020204" pitchFamily="34" charset="0"/>
                <a:cs typeface="Calibri Light" panose="020F0302020204030204" pitchFamily="34" charset="0"/>
              </a:rPr>
              <a:t>Possible disconnect between the choice of S3 priority areas and the local problems  and opportunities driven by sustainability challenges </a:t>
            </a:r>
          </a:p>
          <a:p>
            <a:pPr marL="685800" lvl="1" indent="-685800">
              <a:spcBef>
                <a:spcPts val="0"/>
              </a:spcBef>
              <a:spcAft>
                <a:spcPts val="1200"/>
              </a:spcAft>
              <a:defRPr/>
            </a:pPr>
            <a:r>
              <a:rPr lang="en-US" sz="3600" dirty="0">
                <a:solidFill>
                  <a:schemeClr val="tx1">
                    <a:lumMod val="75000"/>
                    <a:lumOff val="25000"/>
                  </a:schemeClr>
                </a:solidFill>
                <a:latin typeface="Avenir Next LT Pro" panose="020B0504020202020204" pitchFamily="34" charset="0"/>
                <a:cs typeface="Calibri Light" panose="020F0302020204030204" pitchFamily="34" charset="0"/>
              </a:rPr>
              <a:t>Tensions between the principles of the Agenda 2030 and the rationale underlying S3</a:t>
            </a:r>
          </a:p>
          <a:p>
            <a:pPr marL="685800" lvl="1" indent="-685800">
              <a:spcBef>
                <a:spcPts val="0"/>
              </a:spcBef>
              <a:spcAft>
                <a:spcPts val="1200"/>
              </a:spcAft>
              <a:defRPr/>
            </a:pPr>
            <a:r>
              <a:rPr lang="en-US" sz="3600" dirty="0">
                <a:solidFill>
                  <a:schemeClr val="tx1">
                    <a:lumMod val="75000"/>
                    <a:lumOff val="25000"/>
                  </a:schemeClr>
                </a:solidFill>
                <a:latin typeface="Avenir Next LT Pro" panose="020B0504020202020204" pitchFamily="34" charset="0"/>
                <a:cs typeface="Calibri Light" panose="020F0302020204030204" pitchFamily="34" charset="0"/>
              </a:rPr>
              <a:t>Entrepreneurial discovery process (EDP) not equipped to foster challenge-oriented approaches to exploring alternative innovation pathways towards sustainability </a:t>
            </a:r>
          </a:p>
          <a:p>
            <a:pPr marL="0" indent="0">
              <a:spcAft>
                <a:spcPts val="1200"/>
              </a:spcAft>
              <a:buNone/>
              <a:defRPr/>
            </a:pPr>
            <a:r>
              <a:rPr lang="en-US" sz="3600" b="1" dirty="0">
                <a:solidFill>
                  <a:schemeClr val="tx1">
                    <a:lumMod val="75000"/>
                    <a:lumOff val="25000"/>
                  </a:schemeClr>
                </a:solidFill>
                <a:latin typeface="Avenir Next LT Pro" panose="020B0504020202020204" pitchFamily="34" charset="0"/>
                <a:cs typeface="Calibri Light" panose="020F0302020204030204" pitchFamily="34" charset="0"/>
              </a:rPr>
              <a:t>Implementation challenges</a:t>
            </a:r>
          </a:p>
          <a:p>
            <a:pPr marL="685800" lvl="1" indent="-685800">
              <a:spcBef>
                <a:spcPts val="0"/>
              </a:spcBef>
              <a:spcAft>
                <a:spcPts val="1200"/>
              </a:spcAft>
              <a:defRPr/>
            </a:pPr>
            <a:r>
              <a:rPr lang="en-US" sz="3600" dirty="0">
                <a:solidFill>
                  <a:schemeClr val="tx1">
                    <a:lumMod val="75000"/>
                    <a:lumOff val="25000"/>
                  </a:schemeClr>
                </a:solidFill>
                <a:latin typeface="Avenir Next LT Pro" panose="020B0504020202020204" pitchFamily="34" charset="0"/>
                <a:cs typeface="Calibri Light" panose="020F0302020204030204" pitchFamily="34" charset="0"/>
              </a:rPr>
              <a:t>Implementation bottlenecks in institutionally and structurally weaker regions </a:t>
            </a:r>
          </a:p>
          <a:p>
            <a:pPr marL="685800" lvl="1" indent="-685800">
              <a:spcBef>
                <a:spcPts val="0"/>
              </a:spcBef>
              <a:spcAft>
                <a:spcPts val="1200"/>
              </a:spcAft>
              <a:defRPr/>
            </a:pPr>
            <a:r>
              <a:rPr lang="en-US" sz="3600" dirty="0">
                <a:solidFill>
                  <a:schemeClr val="tx1">
                    <a:lumMod val="75000"/>
                    <a:lumOff val="25000"/>
                  </a:schemeClr>
                </a:solidFill>
                <a:latin typeface="Avenir Next LT Pro" panose="020B0504020202020204" pitchFamily="34" charset="0"/>
                <a:cs typeface="Calibri Light" panose="020F0302020204030204" pitchFamily="34" charset="0"/>
              </a:rPr>
              <a:t>Policy mix usually limited to supply side instruments supporting R&amp;D and innovation</a:t>
            </a:r>
          </a:p>
          <a:p>
            <a:pPr marL="685800" lvl="1" indent="-685800">
              <a:spcBef>
                <a:spcPts val="0"/>
              </a:spcBef>
              <a:spcAft>
                <a:spcPts val="1200"/>
              </a:spcAft>
              <a:defRPr/>
            </a:pPr>
            <a:r>
              <a:rPr lang="en-US" sz="3600" dirty="0">
                <a:solidFill>
                  <a:schemeClr val="tx1">
                    <a:lumMod val="75000"/>
                    <a:lumOff val="25000"/>
                  </a:schemeClr>
                </a:solidFill>
                <a:latin typeface="Avenir Next LT Pro" panose="020B0504020202020204" pitchFamily="34" charset="0"/>
                <a:cs typeface="Calibri Light" panose="020F0302020204030204" pitchFamily="34" charset="0"/>
              </a:rPr>
              <a:t>Governance and EDP rarely include civil society and citizens or vulnerable groups.</a:t>
            </a:r>
          </a:p>
          <a:p>
            <a:pPr lvl="1">
              <a:spcAft>
                <a:spcPts val="1200"/>
              </a:spcAft>
            </a:pPr>
            <a:endParaRPr lang="en-GB" dirty="0"/>
          </a:p>
        </p:txBody>
      </p:sp>
      <p:sp>
        <p:nvSpPr>
          <p:cNvPr id="3" name="Title 2">
            <a:extLst>
              <a:ext uri="{FF2B5EF4-FFF2-40B4-BE49-F238E27FC236}">
                <a16:creationId xmlns:a16="http://schemas.microsoft.com/office/drawing/2014/main" id="{62E4A18F-9BD2-774C-9FB2-5AEB4A174EE2}"/>
              </a:ext>
            </a:extLst>
          </p:cNvPr>
          <p:cNvSpPr>
            <a:spLocks noGrp="1"/>
          </p:cNvSpPr>
          <p:nvPr>
            <p:ph type="title"/>
          </p:nvPr>
        </p:nvSpPr>
        <p:spPr/>
        <p:txBody>
          <a:bodyPr/>
          <a:lstStyle/>
          <a:p>
            <a:r>
              <a:rPr lang="en-US" sz="7200" dirty="0"/>
              <a:t>Challenges for aligning S3 with the SDGs</a:t>
            </a:r>
          </a:p>
        </p:txBody>
      </p:sp>
    </p:spTree>
    <p:extLst>
      <p:ext uri="{BB962C8B-B14F-4D97-AF65-F5344CB8AC3E}">
        <p14:creationId xmlns:p14="http://schemas.microsoft.com/office/powerpoint/2010/main" val="246683490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01289" y="2104050"/>
            <a:ext cx="21352076" cy="4775200"/>
          </a:xfrm>
        </p:spPr>
        <p:txBody>
          <a:bodyPr/>
          <a:lstStyle/>
          <a:p>
            <a:r>
              <a:rPr lang="en-US" dirty="0"/>
              <a:t>Aligning S3 with the SDGs</a:t>
            </a:r>
            <a:endParaRPr lang="en-GB" dirty="0"/>
          </a:p>
        </p:txBody>
      </p:sp>
      <p:sp>
        <p:nvSpPr>
          <p:cNvPr id="3" name="Subtitle 2"/>
          <p:cNvSpPr>
            <a:spLocks noGrp="1"/>
          </p:cNvSpPr>
          <p:nvPr>
            <p:ph type="subTitle" idx="1"/>
          </p:nvPr>
        </p:nvSpPr>
        <p:spPr/>
        <p:txBody>
          <a:bodyPr/>
          <a:lstStyle/>
          <a:p>
            <a:r>
              <a:rPr lang="en-GB" dirty="0"/>
              <a:t>Lessons from literature</a:t>
            </a:r>
          </a:p>
        </p:txBody>
      </p:sp>
    </p:spTree>
    <p:extLst>
      <p:ext uri="{BB962C8B-B14F-4D97-AF65-F5344CB8AC3E}">
        <p14:creationId xmlns:p14="http://schemas.microsoft.com/office/powerpoint/2010/main" val="8509893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11236" y="3495498"/>
            <a:ext cx="14078630" cy="7763808"/>
          </a:xfrm>
        </p:spPr>
        <p:txBody>
          <a:bodyPr/>
          <a:lstStyle/>
          <a:p>
            <a:pPr marL="0" indent="0">
              <a:lnSpc>
                <a:spcPct val="114000"/>
              </a:lnSpc>
              <a:buNone/>
              <a:defRPr/>
            </a:pPr>
            <a:r>
              <a:rPr lang="en-GB" altLang="en-US" sz="4000" b="1" dirty="0">
                <a:solidFill>
                  <a:schemeClr val="tx1">
                    <a:lumMod val="75000"/>
                    <a:lumOff val="25000"/>
                  </a:schemeClr>
                </a:solidFill>
                <a:latin typeface="Avenir Next LT Pro" panose="020B0504020202020204" pitchFamily="34" charset="0"/>
                <a:cs typeface="Calibri Light" panose="020F0302020204030204" pitchFamily="34" charset="0"/>
              </a:rPr>
              <a:t>Aim: </a:t>
            </a:r>
            <a:r>
              <a:rPr lang="en-GB" altLang="en-US" sz="4000" dirty="0">
                <a:solidFill>
                  <a:schemeClr val="tx1">
                    <a:lumMod val="75000"/>
                    <a:lumOff val="25000"/>
                  </a:schemeClr>
                </a:solidFill>
                <a:latin typeface="Avenir Next LT Pro" panose="020B0504020202020204" pitchFamily="34" charset="0"/>
                <a:cs typeface="Calibri Light" panose="020F0302020204030204" pitchFamily="34" charset="0"/>
              </a:rPr>
              <a:t>reflect and make concrete suggestions on how</a:t>
            </a:r>
            <a:r>
              <a:rPr lang="en-GB" altLang="en-US" sz="4000" dirty="0">
                <a:solidFill>
                  <a:schemeClr val="tx1">
                    <a:lumMod val="75000"/>
                    <a:lumOff val="25000"/>
                  </a:schemeClr>
                </a:solidFill>
                <a:latin typeface="Avenir Next LT Pro" panose="020B0504020202020204" pitchFamily="34" charset="0"/>
              </a:rPr>
              <a:t> s</a:t>
            </a:r>
            <a:r>
              <a:rPr lang="en-GB" sz="4000" dirty="0">
                <a:solidFill>
                  <a:schemeClr val="tx1">
                    <a:lumMod val="75000"/>
                    <a:lumOff val="25000"/>
                  </a:schemeClr>
                </a:solidFill>
                <a:latin typeface="Avenir Next LT Pro" panose="020B0504020202020204" pitchFamily="34" charset="0"/>
              </a:rPr>
              <a:t>mart specialisation can help territories in Europe and beyond address sustainability challenges and contribute to the policy agendas of the European Green Deal and the UN 2030 Agenda for Sustainable Development.</a:t>
            </a:r>
            <a:endParaRPr lang="en-GB" altLang="en-US" sz="4000" b="1" dirty="0">
              <a:solidFill>
                <a:schemeClr val="tx1">
                  <a:lumMod val="75000"/>
                  <a:lumOff val="25000"/>
                </a:schemeClr>
              </a:solidFill>
              <a:latin typeface="Avenir Next LT Pro" panose="020B0504020202020204" pitchFamily="34" charset="0"/>
              <a:cs typeface="Calibri Light" panose="020F0302020204030204" pitchFamily="34" charset="0"/>
            </a:endParaRPr>
          </a:p>
          <a:p>
            <a:pPr marL="0" indent="0">
              <a:lnSpc>
                <a:spcPct val="114000"/>
              </a:lnSpc>
              <a:buNone/>
              <a:defRPr/>
            </a:pPr>
            <a:r>
              <a:rPr lang="en-GB" altLang="en-US" sz="4000" b="1" dirty="0">
                <a:solidFill>
                  <a:schemeClr val="tx1">
                    <a:lumMod val="75000"/>
                    <a:lumOff val="25000"/>
                  </a:schemeClr>
                </a:solidFill>
                <a:latin typeface="Avenir Next LT Pro" panose="020B0504020202020204" pitchFamily="34" charset="0"/>
                <a:cs typeface="Calibri Light" panose="020F0302020204030204" pitchFamily="34" charset="0"/>
              </a:rPr>
              <a:t>Approach: </a:t>
            </a:r>
            <a:r>
              <a:rPr lang="en-GB" altLang="en-US" sz="4000" dirty="0">
                <a:solidFill>
                  <a:schemeClr val="tx1">
                    <a:lumMod val="75000"/>
                    <a:lumOff val="25000"/>
                  </a:schemeClr>
                </a:solidFill>
                <a:latin typeface="Avenir Next LT Pro" panose="020B0504020202020204" pitchFamily="34" charset="0"/>
                <a:cs typeface="Calibri Light" panose="020F0302020204030204" pitchFamily="34" charset="0"/>
              </a:rPr>
              <a:t>comprehensive literature review and interviews with selected academic researchers to understand different perspectives on integrating sustainability-related aspects and goals in S3.</a:t>
            </a:r>
          </a:p>
        </p:txBody>
      </p:sp>
      <p:sp>
        <p:nvSpPr>
          <p:cNvPr id="2" name="Title 1"/>
          <p:cNvSpPr>
            <a:spLocks noGrp="1"/>
          </p:cNvSpPr>
          <p:nvPr>
            <p:ph type="title"/>
          </p:nvPr>
        </p:nvSpPr>
        <p:spPr/>
        <p:txBody>
          <a:bodyPr/>
          <a:lstStyle/>
          <a:p>
            <a:r>
              <a:rPr lang="en-GB" sz="7200" dirty="0"/>
              <a:t>Towards the S3 for SDGs approach</a:t>
            </a:r>
          </a:p>
        </p:txBody>
      </p:sp>
      <p:pic>
        <p:nvPicPr>
          <p:cNvPr id="10" name="Picture 9"/>
          <p:cNvPicPr>
            <a:picLocks noChangeAspect="1"/>
          </p:cNvPicPr>
          <p:nvPr/>
        </p:nvPicPr>
        <p:blipFill rotWithShape="1">
          <a:blip r:embed="rId3"/>
          <a:srcRect r="997"/>
          <a:stretch/>
        </p:blipFill>
        <p:spPr>
          <a:xfrm>
            <a:off x="18062098" y="2672863"/>
            <a:ext cx="3874266" cy="5515966"/>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p:cNvPicPr>
            <a:picLocks noChangeAspect="1"/>
          </p:cNvPicPr>
          <p:nvPr/>
        </p:nvPicPr>
        <p:blipFill>
          <a:blip r:embed="rId4"/>
          <a:stretch>
            <a:fillRect/>
          </a:stretch>
        </p:blipFill>
        <p:spPr>
          <a:xfrm>
            <a:off x="17868986" y="8644104"/>
            <a:ext cx="4260486" cy="3014600"/>
          </a:xfrm>
          <a:prstGeom prst="rect">
            <a:avLst/>
          </a:prstGeom>
        </p:spPr>
      </p:pic>
    </p:spTree>
    <p:extLst>
      <p:ext uri="{BB962C8B-B14F-4D97-AF65-F5344CB8AC3E}">
        <p14:creationId xmlns:p14="http://schemas.microsoft.com/office/powerpoint/2010/main" val="174448987"/>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descr="Une image contenant carte&#10;&#10;Description générée automatiquement">
            <a:extLst>
              <a:ext uri="{FF2B5EF4-FFF2-40B4-BE49-F238E27FC236}">
                <a16:creationId xmlns:a16="http://schemas.microsoft.com/office/drawing/2014/main" id="{AF91880F-F2E0-44AF-9E80-0E46AD967E97}"/>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l="25873" t="3675" r="3017" b="1361"/>
          <a:stretch/>
        </p:blipFill>
        <p:spPr>
          <a:xfrm>
            <a:off x="8743739" y="1"/>
            <a:ext cx="15638536" cy="11206142"/>
          </a:xfrm>
          <a:prstGeom prst="rect">
            <a:avLst/>
          </a:prstGeom>
        </p:spPr>
      </p:pic>
      <mc:AlternateContent xmlns:mc="http://schemas.openxmlformats.org/markup-compatibility/2006" xmlns:p14="http://schemas.microsoft.com/office/powerpoint/2010/main">
        <mc:Choice Requires="p14">
          <p:contentPart p14:bwMode="auto" r:id="rId5">
            <p14:nvContentPartPr>
              <p14:cNvPr id="9" name="Encre 8">
                <a:extLst>
                  <a:ext uri="{FF2B5EF4-FFF2-40B4-BE49-F238E27FC236}">
                    <a16:creationId xmlns:a16="http://schemas.microsoft.com/office/drawing/2014/main" id="{1F06943F-E21E-44D7-B593-047BACCE482A}"/>
                  </a:ext>
                </a:extLst>
              </p14:cNvPr>
              <p14:cNvContentPartPr/>
              <p14:nvPr/>
            </p14:nvContentPartPr>
            <p14:xfrm>
              <a:off x="9447733" y="438946"/>
              <a:ext cx="720" cy="12960"/>
            </p14:xfrm>
          </p:contentPart>
        </mc:Choice>
        <mc:Fallback xmlns="">
          <p:pic>
            <p:nvPicPr>
              <p:cNvPr id="9" name="Encre 8">
                <a:extLst>
                  <a:ext uri="{FF2B5EF4-FFF2-40B4-BE49-F238E27FC236}">
                    <a16:creationId xmlns:a16="http://schemas.microsoft.com/office/drawing/2014/main" id="{1F06943F-E21E-44D7-B593-047BACCE482A}"/>
                  </a:ext>
                </a:extLst>
              </p:cNvPr>
              <p:cNvPicPr/>
              <p:nvPr/>
            </p:nvPicPr>
            <p:blipFill>
              <a:blip r:embed="rId6"/>
              <a:stretch>
                <a:fillRect/>
              </a:stretch>
            </p:blipFill>
            <p:spPr>
              <a:xfrm>
                <a:off x="9429733" y="429689"/>
                <a:ext cx="36000" cy="31104"/>
              </a:xfrm>
              <a:prstGeom prst="rect">
                <a:avLst/>
              </a:prstGeom>
            </p:spPr>
          </p:pic>
        </mc:Fallback>
      </mc:AlternateContent>
      <p:sp>
        <p:nvSpPr>
          <p:cNvPr id="32" name="Titre 1">
            <a:extLst>
              <a:ext uri="{FF2B5EF4-FFF2-40B4-BE49-F238E27FC236}">
                <a16:creationId xmlns:a16="http://schemas.microsoft.com/office/drawing/2014/main" id="{452922E9-9223-4745-BEC9-E156F36D7009}"/>
              </a:ext>
            </a:extLst>
          </p:cNvPr>
          <p:cNvSpPr>
            <a:spLocks noGrp="1"/>
          </p:cNvSpPr>
          <p:nvPr>
            <p:ph type="title" idx="4294967295"/>
          </p:nvPr>
        </p:nvSpPr>
        <p:spPr>
          <a:xfrm>
            <a:off x="1587" y="1476377"/>
            <a:ext cx="7962900" cy="1847850"/>
          </a:xfrm>
        </p:spPr>
        <p:txBody>
          <a:bodyPr>
            <a:noAutofit/>
          </a:bodyPr>
          <a:lstStyle/>
          <a:p>
            <a:r>
              <a:rPr lang="fr-FR" sz="4800" dirty="0">
                <a:solidFill>
                  <a:schemeClr val="tx1">
                    <a:lumMod val="65000"/>
                    <a:lumOff val="35000"/>
                  </a:schemeClr>
                </a:solidFill>
              </a:rPr>
              <a:t>The Interreg Euro-MED Programme</a:t>
            </a:r>
            <a:endParaRPr lang="fr-FR" sz="4800" dirty="0"/>
          </a:p>
        </p:txBody>
      </p:sp>
      <p:pic>
        <p:nvPicPr>
          <p:cNvPr id="11" name="Image 10" descr="Une image contenant carte&#10;&#10;Description générée automatiquement">
            <a:extLst>
              <a:ext uri="{FF2B5EF4-FFF2-40B4-BE49-F238E27FC236}">
                <a16:creationId xmlns:a16="http://schemas.microsoft.com/office/drawing/2014/main" id="{47EB34B6-4194-4493-B83C-C2D803C9C23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41645" y="5538946"/>
            <a:ext cx="1371116" cy="2380408"/>
          </a:xfrm>
          <a:prstGeom prst="rect">
            <a:avLst/>
          </a:prstGeom>
        </p:spPr>
      </p:pic>
      <p:pic>
        <p:nvPicPr>
          <p:cNvPr id="13" name="Image 12">
            <a:extLst>
              <a:ext uri="{FF2B5EF4-FFF2-40B4-BE49-F238E27FC236}">
                <a16:creationId xmlns:a16="http://schemas.microsoft.com/office/drawing/2014/main" id="{2C6266A7-D2B8-4B37-AD63-5FE1A99B806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791102" y="5539711"/>
            <a:ext cx="2555498" cy="2405370"/>
          </a:xfrm>
          <a:prstGeom prst="rect">
            <a:avLst/>
          </a:prstGeom>
        </p:spPr>
      </p:pic>
      <p:pic>
        <p:nvPicPr>
          <p:cNvPr id="15" name="Image 14" descr="Une image contenant jouet&#10;&#10;Description générée automatiquement">
            <a:extLst>
              <a:ext uri="{FF2B5EF4-FFF2-40B4-BE49-F238E27FC236}">
                <a16:creationId xmlns:a16="http://schemas.microsoft.com/office/drawing/2014/main" id="{134BAA7F-E0AA-4B57-A461-36517DCD0F3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270076" y="8383058"/>
            <a:ext cx="3993190" cy="2823084"/>
          </a:xfrm>
          <a:prstGeom prst="rect">
            <a:avLst/>
          </a:prstGeom>
        </p:spPr>
      </p:pic>
      <p:sp>
        <p:nvSpPr>
          <p:cNvPr id="12" name="Flèche : courbe vers le bas 11">
            <a:extLst>
              <a:ext uri="{FF2B5EF4-FFF2-40B4-BE49-F238E27FC236}">
                <a16:creationId xmlns:a16="http://schemas.microsoft.com/office/drawing/2014/main" id="{DBB66E1E-1E5F-42C7-A3FA-7233AD3D48E8}"/>
              </a:ext>
            </a:extLst>
          </p:cNvPr>
          <p:cNvSpPr/>
          <p:nvPr/>
        </p:nvSpPr>
        <p:spPr>
          <a:xfrm>
            <a:off x="9427141" y="4543088"/>
            <a:ext cx="9917764" cy="2876780"/>
          </a:xfrm>
          <a:prstGeom prst="curvedDownArrow">
            <a:avLst/>
          </a:prstGeom>
          <a:solidFill>
            <a:srgbClr val="6DC3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fr-FR" sz="3600">
              <a:solidFill>
                <a:srgbClr val="3F3F3F"/>
              </a:solidFill>
              <a:latin typeface="Roboto"/>
            </a:endParaRPr>
          </a:p>
        </p:txBody>
      </p:sp>
      <p:pic>
        <p:nvPicPr>
          <p:cNvPr id="17" name="Image 16">
            <a:extLst>
              <a:ext uri="{FF2B5EF4-FFF2-40B4-BE49-F238E27FC236}">
                <a16:creationId xmlns:a16="http://schemas.microsoft.com/office/drawing/2014/main" id="{4199455C-E4E3-4117-A1CC-782CA346C883}"/>
              </a:ext>
            </a:extLst>
          </p:cNvPr>
          <p:cNvPicPr>
            <a:picLocks noChangeAspect="1"/>
          </p:cNvPicPr>
          <p:nvPr/>
        </p:nvPicPr>
        <p:blipFill>
          <a:blip r:embed="rId10"/>
          <a:stretch>
            <a:fillRect/>
          </a:stretch>
        </p:blipFill>
        <p:spPr>
          <a:xfrm>
            <a:off x="21578995" y="464741"/>
            <a:ext cx="2304000" cy="2346918"/>
          </a:xfrm>
          <a:prstGeom prst="flowChartConnector">
            <a:avLst/>
          </a:prstGeom>
        </p:spPr>
      </p:pic>
      <p:pic>
        <p:nvPicPr>
          <p:cNvPr id="18" name="Image 17">
            <a:extLst>
              <a:ext uri="{FF2B5EF4-FFF2-40B4-BE49-F238E27FC236}">
                <a16:creationId xmlns:a16="http://schemas.microsoft.com/office/drawing/2014/main" id="{ACBA5B1B-95EE-46B4-ADAA-0357D532848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1578995" y="3023302"/>
            <a:ext cx="2304000" cy="2304000"/>
          </a:xfrm>
          <a:prstGeom prst="rect">
            <a:avLst/>
          </a:prstGeom>
        </p:spPr>
      </p:pic>
      <p:grpSp>
        <p:nvGrpSpPr>
          <p:cNvPr id="2" name="Groupe 1">
            <a:extLst>
              <a:ext uri="{FF2B5EF4-FFF2-40B4-BE49-F238E27FC236}">
                <a16:creationId xmlns:a16="http://schemas.microsoft.com/office/drawing/2014/main" id="{9A485D7D-CCC8-43EC-AD83-39417411EB51}"/>
              </a:ext>
            </a:extLst>
          </p:cNvPr>
          <p:cNvGrpSpPr/>
          <p:nvPr/>
        </p:nvGrpSpPr>
        <p:grpSpPr>
          <a:xfrm>
            <a:off x="21610441" y="5538947"/>
            <a:ext cx="2304000" cy="2304002"/>
            <a:chOff x="10881462" y="2702819"/>
            <a:chExt cx="1152000" cy="1152001"/>
          </a:xfrm>
        </p:grpSpPr>
        <p:sp>
          <p:nvSpPr>
            <p:cNvPr id="21" name="Organigramme : Connecteur 20">
              <a:extLst>
                <a:ext uri="{FF2B5EF4-FFF2-40B4-BE49-F238E27FC236}">
                  <a16:creationId xmlns:a16="http://schemas.microsoft.com/office/drawing/2014/main" id="{244F0232-C6C3-40FE-9752-264A13B07F05}"/>
                </a:ext>
              </a:extLst>
            </p:cNvPr>
            <p:cNvSpPr>
              <a:spLocks noChangeAspect="1"/>
            </p:cNvSpPr>
            <p:nvPr/>
          </p:nvSpPr>
          <p:spPr>
            <a:xfrm>
              <a:off x="10881462" y="2702819"/>
              <a:ext cx="1152000" cy="1152001"/>
            </a:xfrm>
            <a:prstGeom prst="flowChartConnector">
              <a:avLst/>
            </a:prstGeom>
            <a:solidFill>
              <a:srgbClr val="1C68A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fr-FR" sz="3600">
                <a:solidFill>
                  <a:srgbClr val="FFFFFF"/>
                </a:solidFill>
                <a:latin typeface="Roboto"/>
              </a:endParaRPr>
            </a:p>
          </p:txBody>
        </p:sp>
        <p:pic>
          <p:nvPicPr>
            <p:cNvPr id="22" name="Picture 2" descr="Afficher l’image source">
              <a:extLst>
                <a:ext uri="{FF2B5EF4-FFF2-40B4-BE49-F238E27FC236}">
                  <a16:creationId xmlns:a16="http://schemas.microsoft.com/office/drawing/2014/main" id="{40EDC23F-EA55-4B02-B22F-83171C46D8A5}"/>
                </a:ext>
              </a:extLst>
            </p:cNvPr>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20930" r="21814"/>
            <a:stretch/>
          </p:blipFill>
          <p:spPr bwMode="auto">
            <a:xfrm>
              <a:off x="11063818" y="2805427"/>
              <a:ext cx="787287" cy="922658"/>
            </a:xfrm>
            <a:prstGeom prst="rect">
              <a:avLst/>
            </a:prstGeom>
            <a:noFill/>
            <a:extLst>
              <a:ext uri="{909E8E84-426E-40DD-AFC4-6F175D3DCCD1}">
                <a14:hiddenFill xmlns:a14="http://schemas.microsoft.com/office/drawing/2010/main">
                  <a:solidFill>
                    <a:srgbClr val="FFFFFF"/>
                  </a:solidFill>
                </a14:hiddenFill>
              </a:ext>
            </a:extLst>
          </p:spPr>
        </p:pic>
      </p:grpSp>
      <p:sp>
        <p:nvSpPr>
          <p:cNvPr id="16" name="Flèche : courbe vers la droite 15">
            <a:extLst>
              <a:ext uri="{FF2B5EF4-FFF2-40B4-BE49-F238E27FC236}">
                <a16:creationId xmlns:a16="http://schemas.microsoft.com/office/drawing/2014/main" id="{272E3326-721A-4C3C-9549-1AF61E9949C8}"/>
              </a:ext>
            </a:extLst>
          </p:cNvPr>
          <p:cNvSpPr/>
          <p:nvPr/>
        </p:nvSpPr>
        <p:spPr>
          <a:xfrm>
            <a:off x="11489558" y="7498467"/>
            <a:ext cx="932310" cy="1957130"/>
          </a:xfrm>
          <a:prstGeom prst="curvedRightArrow">
            <a:avLst/>
          </a:prstGeom>
          <a:solidFill>
            <a:srgbClr val="FF61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fr-FR" sz="3600">
              <a:solidFill>
                <a:srgbClr val="3F3F3F"/>
              </a:solidFill>
              <a:latin typeface="Roboto"/>
            </a:endParaRPr>
          </a:p>
        </p:txBody>
      </p:sp>
      <p:sp>
        <p:nvSpPr>
          <p:cNvPr id="19" name="Flèche : courbe vers la droite 18">
            <a:extLst>
              <a:ext uri="{FF2B5EF4-FFF2-40B4-BE49-F238E27FC236}">
                <a16:creationId xmlns:a16="http://schemas.microsoft.com/office/drawing/2014/main" id="{F614B75B-6CD5-4E7F-84E7-B8F490FBCF9C}"/>
              </a:ext>
            </a:extLst>
          </p:cNvPr>
          <p:cNvSpPr/>
          <p:nvPr/>
        </p:nvSpPr>
        <p:spPr>
          <a:xfrm rot="10800000">
            <a:off x="18721805" y="8277611"/>
            <a:ext cx="932308" cy="2360426"/>
          </a:xfrm>
          <a:prstGeom prst="curvedRightArrow">
            <a:avLst/>
          </a:prstGeom>
          <a:solidFill>
            <a:srgbClr val="FF61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fr-FR" sz="3600">
              <a:solidFill>
                <a:srgbClr val="3F3F3F"/>
              </a:solidFill>
              <a:latin typeface="Roboto"/>
            </a:endParaRPr>
          </a:p>
        </p:txBody>
      </p:sp>
      <p:pic>
        <p:nvPicPr>
          <p:cNvPr id="23" name="Graphique 22" descr="Parasol">
            <a:extLst>
              <a:ext uri="{FF2B5EF4-FFF2-40B4-BE49-F238E27FC236}">
                <a16:creationId xmlns:a16="http://schemas.microsoft.com/office/drawing/2014/main" id="{6C3F9A5E-1130-4E26-A1D7-206FB2EED49E}"/>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rot="743513">
            <a:off x="9402196" y="8181501"/>
            <a:ext cx="1489382" cy="1363730"/>
          </a:xfrm>
          <a:prstGeom prst="rect">
            <a:avLst/>
          </a:prstGeom>
        </p:spPr>
      </p:pic>
      <p:pic>
        <p:nvPicPr>
          <p:cNvPr id="24" name="Graphique 23" descr="Pêche">
            <a:extLst>
              <a:ext uri="{FF2B5EF4-FFF2-40B4-BE49-F238E27FC236}">
                <a16:creationId xmlns:a16="http://schemas.microsoft.com/office/drawing/2014/main" id="{6D733B3E-66CC-479C-9F9B-A5EED72320BA}"/>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5746884" y="9101463"/>
            <a:ext cx="1632250" cy="1632250"/>
          </a:xfrm>
          <a:prstGeom prst="rect">
            <a:avLst/>
          </a:prstGeom>
        </p:spPr>
      </p:pic>
      <p:pic>
        <p:nvPicPr>
          <p:cNvPr id="25" name="Graphique 24" descr="Remorqueur">
            <a:extLst>
              <a:ext uri="{FF2B5EF4-FFF2-40B4-BE49-F238E27FC236}">
                <a16:creationId xmlns:a16="http://schemas.microsoft.com/office/drawing/2014/main" id="{F5BFE9E9-128B-43C6-BC45-FDAC71AB077C}"/>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19837931" y="8863364"/>
            <a:ext cx="1453508" cy="1453508"/>
          </a:xfrm>
          <a:prstGeom prst="rect">
            <a:avLst/>
          </a:prstGeom>
        </p:spPr>
      </p:pic>
      <p:pic>
        <p:nvPicPr>
          <p:cNvPr id="26" name="Graphique 25" descr="Ville">
            <a:extLst>
              <a:ext uri="{FF2B5EF4-FFF2-40B4-BE49-F238E27FC236}">
                <a16:creationId xmlns:a16="http://schemas.microsoft.com/office/drawing/2014/main" id="{E67CC628-EB60-406C-BC50-566A36469798}"/>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12964260" y="5179703"/>
            <a:ext cx="1483346" cy="1483346"/>
          </a:xfrm>
          <a:prstGeom prst="rect">
            <a:avLst/>
          </a:prstGeom>
        </p:spPr>
      </p:pic>
      <p:sp>
        <p:nvSpPr>
          <p:cNvPr id="3" name="Rectangle 2">
            <a:extLst>
              <a:ext uri="{FF2B5EF4-FFF2-40B4-BE49-F238E27FC236}">
                <a16:creationId xmlns:a16="http://schemas.microsoft.com/office/drawing/2014/main" id="{6196E59D-F0E8-485A-BFE1-03792496E07B}"/>
              </a:ext>
            </a:extLst>
          </p:cNvPr>
          <p:cNvSpPr/>
          <p:nvPr/>
        </p:nvSpPr>
        <p:spPr>
          <a:xfrm>
            <a:off x="1788385" y="3381242"/>
            <a:ext cx="5634728" cy="1846659"/>
          </a:xfrm>
          <a:prstGeom prst="rect">
            <a:avLst/>
          </a:prstGeom>
          <a:noFill/>
          <a:ln>
            <a:noFill/>
          </a:ln>
        </p:spPr>
        <p:txBody>
          <a:bodyPr wrap="square" lIns="182880" tIns="91440" rIns="182880" bIns="91440">
            <a:spAutoFit/>
          </a:bodyPr>
          <a:lstStyle/>
          <a:p>
            <a:pPr algn="ctr" defTabSz="1828800"/>
            <a:r>
              <a:rPr lang="en-GB" sz="10800" b="1" dirty="0">
                <a:ln w="6600">
                  <a:noFill/>
                  <a:prstDash val="solid"/>
                </a:ln>
                <a:solidFill>
                  <a:srgbClr val="81C1D3"/>
                </a:solidFill>
                <a:latin typeface="Montserrat" panose="00000500000000000000" pitchFamily="2" charset="0"/>
                <a:cs typeface="Times New Roman" panose="02020603050405020304" pitchFamily="18" charset="0"/>
              </a:rPr>
              <a:t>294M€</a:t>
            </a:r>
            <a:endParaRPr lang="fr-FR" sz="10800" b="1" dirty="0">
              <a:ln w="6600">
                <a:noFill/>
                <a:prstDash val="solid"/>
              </a:ln>
              <a:solidFill>
                <a:srgbClr val="81C1D3"/>
              </a:solidFill>
              <a:latin typeface="Calibri" panose="020F0502020204030204"/>
            </a:endParaRPr>
          </a:p>
        </p:txBody>
      </p:sp>
    </p:spTree>
    <p:extLst>
      <p:ext uri="{BB962C8B-B14F-4D97-AF65-F5344CB8AC3E}">
        <p14:creationId xmlns:p14="http://schemas.microsoft.com/office/powerpoint/2010/main" val="341988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6"/>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6" grpId="0" animBg="1"/>
      <p:bldP spid="19" grpId="0" animBg="1"/>
      <p:bldP spid="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701643A-CD1D-AA4D-BF20-11FF0B08B6F1}"/>
              </a:ext>
            </a:extLst>
          </p:cNvPr>
          <p:cNvSpPr>
            <a:spLocks noGrp="1"/>
          </p:cNvSpPr>
          <p:nvPr>
            <p:ph idx="1"/>
          </p:nvPr>
        </p:nvSpPr>
        <p:spPr>
          <a:xfrm>
            <a:off x="1677985" y="3651250"/>
            <a:ext cx="10643064" cy="7763808"/>
          </a:xfrm>
        </p:spPr>
        <p:txBody>
          <a:bodyPr/>
          <a:lstStyle/>
          <a:p>
            <a:pPr marL="0" lvl="1" indent="0">
              <a:spcBef>
                <a:spcPts val="0"/>
              </a:spcBef>
              <a:spcAft>
                <a:spcPts val="1200"/>
              </a:spcAft>
              <a:buNone/>
              <a:defRPr/>
            </a:pPr>
            <a:r>
              <a:rPr lang="en-US" dirty="0">
                <a:solidFill>
                  <a:schemeClr val="tx1">
                    <a:lumMod val="75000"/>
                    <a:lumOff val="25000"/>
                  </a:schemeClr>
                </a:solidFill>
                <a:latin typeface="Avenir Next LT Pro" panose="020B0504020202020204" pitchFamily="34" charset="0"/>
                <a:cs typeface="Calibri Light" panose="020F0302020204030204" pitchFamily="34" charset="0"/>
              </a:rPr>
              <a:t>We focused on </a:t>
            </a:r>
            <a:r>
              <a:rPr lang="en-US" b="1" dirty="0">
                <a:solidFill>
                  <a:schemeClr val="tx1">
                    <a:lumMod val="75000"/>
                    <a:lumOff val="25000"/>
                  </a:schemeClr>
                </a:solidFill>
                <a:latin typeface="Avenir Next LT Pro" panose="020B0504020202020204" pitchFamily="34" charset="0"/>
                <a:cs typeface="Calibri Light" panose="020F0302020204030204" pitchFamily="34" charset="0"/>
              </a:rPr>
              <a:t>three interdisciplinary research fields </a:t>
            </a:r>
            <a:r>
              <a:rPr lang="en-US" dirty="0">
                <a:solidFill>
                  <a:schemeClr val="tx1">
                    <a:lumMod val="75000"/>
                    <a:lumOff val="25000"/>
                  </a:schemeClr>
                </a:solidFill>
                <a:latin typeface="Avenir Next LT Pro" panose="020B0504020202020204" pitchFamily="34" charset="0"/>
                <a:cs typeface="Calibri Light" panose="020F0302020204030204" pitchFamily="34" charset="0"/>
              </a:rPr>
              <a:t>focused on system change:</a:t>
            </a:r>
          </a:p>
          <a:p>
            <a:pPr marL="685800" lvl="1" indent="-685800">
              <a:spcBef>
                <a:spcPts val="0"/>
              </a:spcBef>
              <a:spcAft>
                <a:spcPts val="1200"/>
              </a:spcAft>
              <a:defRPr/>
            </a:pPr>
            <a:r>
              <a:rPr lang="en-US" dirty="0">
                <a:solidFill>
                  <a:schemeClr val="tx1">
                    <a:lumMod val="75000"/>
                    <a:lumOff val="25000"/>
                  </a:schemeClr>
                </a:solidFill>
                <a:latin typeface="Avenir Next LT Pro" panose="020B0504020202020204" pitchFamily="34" charset="0"/>
                <a:cs typeface="Calibri Light" panose="020F0302020204030204" pitchFamily="34" charset="0"/>
              </a:rPr>
              <a:t>Sociotechnical transitions</a:t>
            </a:r>
          </a:p>
          <a:p>
            <a:pPr marL="685800" lvl="1" indent="-685800">
              <a:spcBef>
                <a:spcPts val="0"/>
              </a:spcBef>
              <a:spcAft>
                <a:spcPts val="1200"/>
              </a:spcAft>
              <a:defRPr/>
            </a:pPr>
            <a:r>
              <a:rPr lang="en-US" dirty="0">
                <a:solidFill>
                  <a:schemeClr val="tx1">
                    <a:lumMod val="75000"/>
                    <a:lumOff val="25000"/>
                  </a:schemeClr>
                </a:solidFill>
                <a:latin typeface="Avenir Next LT Pro" panose="020B0504020202020204" pitchFamily="34" charset="0"/>
                <a:cs typeface="Calibri Light" panose="020F0302020204030204" pitchFamily="34" charset="0"/>
              </a:rPr>
              <a:t>Social-ecological resilience</a:t>
            </a:r>
          </a:p>
          <a:p>
            <a:pPr marL="685800" lvl="1" indent="-685800">
              <a:spcBef>
                <a:spcPts val="0"/>
              </a:spcBef>
              <a:spcAft>
                <a:spcPts val="1200"/>
              </a:spcAft>
              <a:defRPr/>
            </a:pPr>
            <a:r>
              <a:rPr lang="en-US" dirty="0">
                <a:solidFill>
                  <a:schemeClr val="tx1">
                    <a:lumMod val="75000"/>
                    <a:lumOff val="25000"/>
                  </a:schemeClr>
                </a:solidFill>
                <a:latin typeface="Avenir Next LT Pro" panose="020B0504020202020204" pitchFamily="34" charset="0"/>
                <a:cs typeface="Calibri Light" panose="020F0302020204030204" pitchFamily="34" charset="0"/>
              </a:rPr>
              <a:t>Challenge-oriented innovation policy.</a:t>
            </a:r>
          </a:p>
          <a:p>
            <a:pPr marL="685800" lvl="1" indent="-685800">
              <a:spcBef>
                <a:spcPts val="0"/>
              </a:spcBef>
              <a:spcAft>
                <a:spcPts val="1200"/>
              </a:spcAft>
              <a:defRPr/>
            </a:pPr>
            <a:endParaRPr lang="en-US" dirty="0">
              <a:solidFill>
                <a:schemeClr val="tx1">
                  <a:lumMod val="75000"/>
                  <a:lumOff val="25000"/>
                </a:schemeClr>
              </a:solidFill>
              <a:latin typeface="Avenir Next LT Pro" panose="020B0504020202020204" pitchFamily="34" charset="0"/>
              <a:cs typeface="Calibri Light" panose="020F0302020204030204" pitchFamily="34" charset="0"/>
            </a:endParaRPr>
          </a:p>
          <a:p>
            <a:pPr marL="0" lvl="1" indent="0">
              <a:spcBef>
                <a:spcPts val="0"/>
              </a:spcBef>
              <a:spcAft>
                <a:spcPts val="1200"/>
              </a:spcAft>
              <a:buNone/>
              <a:defRPr/>
            </a:pPr>
            <a:r>
              <a:rPr lang="en-US" dirty="0">
                <a:solidFill>
                  <a:schemeClr val="tx1">
                    <a:lumMod val="75000"/>
                    <a:lumOff val="25000"/>
                  </a:schemeClr>
                </a:solidFill>
                <a:latin typeface="Avenir Next LT Pro" panose="020B0504020202020204" pitchFamily="34" charset="0"/>
                <a:cs typeface="Calibri Light" panose="020F0302020204030204" pitchFamily="34" charset="0"/>
              </a:rPr>
              <a:t>We conducted a comprehensive review and focused reflection on concrete lessons these areas of research offer for revising the S3 framework and process to better align it with the SDGs and the transformative ambition of the 2030 Agenda.</a:t>
            </a:r>
          </a:p>
        </p:txBody>
      </p:sp>
      <p:sp>
        <p:nvSpPr>
          <p:cNvPr id="2" name="Title 1">
            <a:extLst>
              <a:ext uri="{FF2B5EF4-FFF2-40B4-BE49-F238E27FC236}">
                <a16:creationId xmlns:a16="http://schemas.microsoft.com/office/drawing/2014/main" id="{DFBCE20A-8E25-B446-92F9-E8D54E8C504C}"/>
              </a:ext>
            </a:extLst>
          </p:cNvPr>
          <p:cNvSpPr>
            <a:spLocks noGrp="1"/>
          </p:cNvSpPr>
          <p:nvPr>
            <p:ph type="title"/>
          </p:nvPr>
        </p:nvSpPr>
        <p:spPr/>
        <p:txBody>
          <a:bodyPr>
            <a:noAutofit/>
          </a:bodyPr>
          <a:lstStyle/>
          <a:p>
            <a:r>
              <a:rPr lang="en-GB" sz="7200" dirty="0"/>
              <a:t>Drawing lessons for S3 from research </a:t>
            </a:r>
            <a:br>
              <a:rPr lang="en-GB" sz="7200" dirty="0"/>
            </a:br>
            <a:r>
              <a:rPr lang="en-GB" sz="7200" dirty="0"/>
              <a:t>on sustainability transitions</a:t>
            </a:r>
            <a:endParaRPr lang="en-US" sz="7200" dirty="0"/>
          </a:p>
        </p:txBody>
      </p:sp>
      <p:graphicFrame>
        <p:nvGraphicFramePr>
          <p:cNvPr id="5" name="Table 4">
            <a:extLst>
              <a:ext uri="{FF2B5EF4-FFF2-40B4-BE49-F238E27FC236}">
                <a16:creationId xmlns:a16="http://schemas.microsoft.com/office/drawing/2014/main" id="{9110F27A-FB1C-7648-B3E8-8581BDF0792B}"/>
              </a:ext>
            </a:extLst>
          </p:cNvPr>
          <p:cNvGraphicFramePr>
            <a:graphicFrameLocks noGrp="1"/>
          </p:cNvGraphicFramePr>
          <p:nvPr/>
        </p:nvGraphicFramePr>
        <p:xfrm>
          <a:off x="13434956" y="2616926"/>
          <a:ext cx="10309894" cy="9387840"/>
        </p:xfrm>
        <a:graphic>
          <a:graphicData uri="http://schemas.openxmlformats.org/drawingml/2006/table">
            <a:tbl>
              <a:tblPr firstRow="1" firstCol="1" bandRow="1">
                <a:tableStyleId>{5940675A-B579-460E-94D1-54222C63F5DA}</a:tableStyleId>
              </a:tblPr>
              <a:tblGrid>
                <a:gridCol w="2643446">
                  <a:extLst>
                    <a:ext uri="{9D8B030D-6E8A-4147-A177-3AD203B41FA5}">
                      <a16:colId xmlns:a16="http://schemas.microsoft.com/office/drawing/2014/main" val="1855762056"/>
                    </a:ext>
                  </a:extLst>
                </a:gridCol>
                <a:gridCol w="3308466">
                  <a:extLst>
                    <a:ext uri="{9D8B030D-6E8A-4147-A177-3AD203B41FA5}">
                      <a16:colId xmlns:a16="http://schemas.microsoft.com/office/drawing/2014/main" val="4056434441"/>
                    </a:ext>
                  </a:extLst>
                </a:gridCol>
                <a:gridCol w="4357982">
                  <a:extLst>
                    <a:ext uri="{9D8B030D-6E8A-4147-A177-3AD203B41FA5}">
                      <a16:colId xmlns:a16="http://schemas.microsoft.com/office/drawing/2014/main" val="976738572"/>
                    </a:ext>
                  </a:extLst>
                </a:gridCol>
              </a:tblGrid>
              <a:tr h="1005840">
                <a:tc>
                  <a:txBody>
                    <a:bodyPr/>
                    <a:lstStyle/>
                    <a:p>
                      <a:pPr algn="l">
                        <a:spcAft>
                          <a:spcPts val="0"/>
                        </a:spcAft>
                      </a:pPr>
                      <a:r>
                        <a:rPr lang="en-GB" sz="2200" b="1" kern="1200" dirty="0">
                          <a:solidFill>
                            <a:schemeClr val="tx1">
                              <a:lumMod val="75000"/>
                              <a:lumOff val="25000"/>
                            </a:schemeClr>
                          </a:solidFill>
                          <a:latin typeface="Avenir Next LT Pro" panose="020B0504020202020204" pitchFamily="34" charset="0"/>
                          <a:ea typeface="+mn-ea"/>
                          <a:cs typeface="Calibri Light" panose="020F0302020204030204" pitchFamily="34" charset="0"/>
                        </a:rPr>
                        <a:t>Perspectives</a:t>
                      </a:r>
                    </a:p>
                  </a:txBody>
                  <a:tcPr marL="68580" marR="68580" marT="0" marB="0"/>
                </a:tc>
                <a:tc>
                  <a:txBody>
                    <a:bodyPr/>
                    <a:lstStyle/>
                    <a:p>
                      <a:pPr algn="l">
                        <a:spcAft>
                          <a:spcPts val="0"/>
                        </a:spcAft>
                      </a:pPr>
                      <a:r>
                        <a:rPr lang="en-GB" sz="2200" b="1" kern="1200" dirty="0">
                          <a:solidFill>
                            <a:schemeClr val="tx1">
                              <a:lumMod val="75000"/>
                              <a:lumOff val="25000"/>
                            </a:schemeClr>
                          </a:solidFill>
                          <a:latin typeface="Avenir Next LT Pro" panose="020B0504020202020204" pitchFamily="34" charset="0"/>
                          <a:ea typeface="+mn-ea"/>
                          <a:cs typeface="Calibri Light" panose="020F0302020204030204" pitchFamily="34" charset="0"/>
                        </a:rPr>
                        <a:t>Core concepts</a:t>
                      </a:r>
                    </a:p>
                  </a:txBody>
                  <a:tcPr marL="68580" marR="68580" marT="0" marB="0"/>
                </a:tc>
                <a:tc>
                  <a:txBody>
                    <a:bodyPr/>
                    <a:lstStyle/>
                    <a:p>
                      <a:pPr algn="l">
                        <a:spcAft>
                          <a:spcPts val="0"/>
                        </a:spcAft>
                      </a:pPr>
                      <a:r>
                        <a:rPr lang="en-GB" sz="2200" b="1" kern="1200" dirty="0">
                          <a:solidFill>
                            <a:schemeClr val="tx1">
                              <a:lumMod val="75000"/>
                              <a:lumOff val="25000"/>
                            </a:schemeClr>
                          </a:solidFill>
                          <a:latin typeface="Avenir Next LT Pro" panose="020B0504020202020204" pitchFamily="34" charset="0"/>
                          <a:ea typeface="+mn-ea"/>
                          <a:cs typeface="Calibri Light" panose="020F0302020204030204" pitchFamily="34" charset="0"/>
                        </a:rPr>
                        <a:t>Examples of papers combining place-based innovation, transition and sustainability</a:t>
                      </a:r>
                    </a:p>
                  </a:txBody>
                  <a:tcPr marL="68580" marR="68580" marT="0" marB="0"/>
                </a:tc>
                <a:extLst>
                  <a:ext uri="{0D108BD9-81ED-4DB2-BD59-A6C34878D82A}">
                    <a16:rowId xmlns:a16="http://schemas.microsoft.com/office/drawing/2014/main" val="1830789717"/>
                  </a:ext>
                </a:extLst>
              </a:tr>
              <a:tr h="2682240">
                <a:tc>
                  <a:txBody>
                    <a:bodyPr/>
                    <a:lstStyle/>
                    <a:p>
                      <a:pPr algn="l">
                        <a:spcAft>
                          <a:spcPts val="0"/>
                        </a:spcAft>
                      </a:pPr>
                      <a:r>
                        <a:rPr lang="en-GB" sz="2200" kern="1200" dirty="0">
                          <a:solidFill>
                            <a:schemeClr val="tx1">
                              <a:lumMod val="75000"/>
                              <a:lumOff val="25000"/>
                            </a:schemeClr>
                          </a:solidFill>
                          <a:latin typeface="Avenir Next LT Pro" panose="020B0504020202020204" pitchFamily="34" charset="0"/>
                          <a:ea typeface="+mn-ea"/>
                          <a:cs typeface="Calibri Light" panose="020F0302020204030204" pitchFamily="34" charset="0"/>
                        </a:rPr>
                        <a:t>Sociotechnical transitions</a:t>
                      </a:r>
                    </a:p>
                  </a:txBody>
                  <a:tcPr marL="68580" marR="68580" marT="0" marB="0"/>
                </a:tc>
                <a:tc>
                  <a:txBody>
                    <a:bodyPr/>
                    <a:lstStyle/>
                    <a:p>
                      <a:pPr algn="l">
                        <a:spcAft>
                          <a:spcPts val="0"/>
                        </a:spcAft>
                      </a:pPr>
                      <a:r>
                        <a:rPr lang="en-GB" sz="2200" kern="1200" dirty="0">
                          <a:solidFill>
                            <a:schemeClr val="tx1">
                              <a:lumMod val="75000"/>
                              <a:lumOff val="25000"/>
                            </a:schemeClr>
                          </a:solidFill>
                          <a:latin typeface="Avenir Next LT Pro" panose="020B0504020202020204" pitchFamily="34" charset="0"/>
                          <a:ea typeface="+mn-ea"/>
                          <a:cs typeface="Calibri Light" panose="020F0302020204030204" pitchFamily="34" charset="0"/>
                        </a:rPr>
                        <a:t>Sociotechnical system</a:t>
                      </a:r>
                    </a:p>
                    <a:p>
                      <a:pPr algn="l">
                        <a:spcAft>
                          <a:spcPts val="0"/>
                        </a:spcAft>
                      </a:pPr>
                      <a:r>
                        <a:rPr lang="en-GB" sz="2200" kern="1200" dirty="0">
                          <a:solidFill>
                            <a:schemeClr val="tx1">
                              <a:lumMod val="75000"/>
                              <a:lumOff val="25000"/>
                            </a:schemeClr>
                          </a:solidFill>
                          <a:latin typeface="Avenir Next LT Pro" panose="020B0504020202020204" pitchFamily="34" charset="0"/>
                          <a:ea typeface="+mn-ea"/>
                          <a:cs typeface="Calibri Light" panose="020F0302020204030204" pitchFamily="34" charset="0"/>
                        </a:rPr>
                        <a:t>Multi-level perspective (MLP)</a:t>
                      </a:r>
                    </a:p>
                    <a:p>
                      <a:pPr algn="l">
                        <a:spcAft>
                          <a:spcPts val="0"/>
                        </a:spcAft>
                      </a:pPr>
                      <a:r>
                        <a:rPr lang="en-GB" sz="2200" kern="1200" dirty="0">
                          <a:solidFill>
                            <a:schemeClr val="tx1">
                              <a:lumMod val="75000"/>
                              <a:lumOff val="25000"/>
                            </a:schemeClr>
                          </a:solidFill>
                          <a:latin typeface="Avenir Next LT Pro" panose="020B0504020202020204" pitchFamily="34" charset="0"/>
                          <a:ea typeface="+mn-ea"/>
                          <a:cs typeface="Calibri Light" panose="020F0302020204030204" pitchFamily="34" charset="0"/>
                        </a:rPr>
                        <a:t>Transition pathways</a:t>
                      </a:r>
                    </a:p>
                    <a:p>
                      <a:pPr algn="l">
                        <a:spcAft>
                          <a:spcPts val="0"/>
                        </a:spcAft>
                      </a:pPr>
                      <a:r>
                        <a:rPr lang="en-GB" sz="2200" kern="1200" dirty="0">
                          <a:solidFill>
                            <a:schemeClr val="tx1">
                              <a:lumMod val="75000"/>
                              <a:lumOff val="25000"/>
                            </a:schemeClr>
                          </a:solidFill>
                          <a:latin typeface="Avenir Next LT Pro" panose="020B0504020202020204" pitchFamily="34" charset="0"/>
                          <a:ea typeface="+mn-ea"/>
                          <a:cs typeface="Calibri Light" panose="020F0302020204030204" pitchFamily="34" charset="0"/>
                        </a:rPr>
                        <a:t>Experimentation</a:t>
                      </a:r>
                    </a:p>
                  </a:txBody>
                  <a:tcPr marL="68580" marR="68580" marT="0" marB="0"/>
                </a:tc>
                <a:tc>
                  <a:txBody>
                    <a:bodyPr/>
                    <a:lstStyle/>
                    <a:p>
                      <a:pPr algn="l">
                        <a:spcAft>
                          <a:spcPts val="0"/>
                        </a:spcAft>
                      </a:pPr>
                      <a:r>
                        <a:rPr lang="nl-NL" sz="2200" kern="1200" dirty="0" err="1">
                          <a:solidFill>
                            <a:schemeClr val="tx1">
                              <a:lumMod val="75000"/>
                              <a:lumOff val="25000"/>
                            </a:schemeClr>
                          </a:solidFill>
                          <a:latin typeface="Avenir Next LT Pro" panose="020B0504020202020204" pitchFamily="34" charset="0"/>
                          <a:ea typeface="+mn-ea"/>
                          <a:cs typeface="Calibri Light" panose="020F0302020204030204" pitchFamily="34" charset="0"/>
                        </a:rPr>
                        <a:t>Truffer</a:t>
                      </a:r>
                      <a:r>
                        <a:rPr lang="nl-NL" sz="2200" kern="1200" dirty="0">
                          <a:solidFill>
                            <a:schemeClr val="tx1">
                              <a:lumMod val="75000"/>
                              <a:lumOff val="25000"/>
                            </a:schemeClr>
                          </a:solidFill>
                          <a:latin typeface="Avenir Next LT Pro" panose="020B0504020202020204" pitchFamily="34" charset="0"/>
                          <a:ea typeface="+mn-ea"/>
                          <a:cs typeface="Calibri Light" panose="020F0302020204030204" pitchFamily="34" charset="0"/>
                        </a:rPr>
                        <a:t> </a:t>
                      </a:r>
                      <a:r>
                        <a:rPr lang="nl-NL" sz="2200" kern="1200" dirty="0" err="1">
                          <a:solidFill>
                            <a:schemeClr val="tx1">
                              <a:lumMod val="75000"/>
                              <a:lumOff val="25000"/>
                            </a:schemeClr>
                          </a:solidFill>
                          <a:latin typeface="Avenir Next LT Pro" panose="020B0504020202020204" pitchFamily="34" charset="0"/>
                          <a:ea typeface="+mn-ea"/>
                          <a:cs typeface="Calibri Light" panose="020F0302020204030204" pitchFamily="34" charset="0"/>
                        </a:rPr>
                        <a:t>and</a:t>
                      </a:r>
                      <a:r>
                        <a:rPr lang="nl-NL" sz="2200" kern="1200" dirty="0">
                          <a:solidFill>
                            <a:schemeClr val="tx1">
                              <a:lumMod val="75000"/>
                              <a:lumOff val="25000"/>
                            </a:schemeClr>
                          </a:solidFill>
                          <a:latin typeface="Avenir Next LT Pro" panose="020B0504020202020204" pitchFamily="34" charset="0"/>
                          <a:ea typeface="+mn-ea"/>
                          <a:cs typeface="Calibri Light" panose="020F0302020204030204" pitchFamily="34" charset="0"/>
                        </a:rPr>
                        <a:t> Coenen (2012)</a:t>
                      </a:r>
                      <a:endParaRPr lang="en-GB" sz="2200" kern="1200" dirty="0">
                        <a:solidFill>
                          <a:schemeClr val="tx1">
                            <a:lumMod val="75000"/>
                            <a:lumOff val="25000"/>
                          </a:schemeClr>
                        </a:solidFill>
                        <a:latin typeface="Avenir Next LT Pro" panose="020B0504020202020204" pitchFamily="34" charset="0"/>
                        <a:ea typeface="+mn-ea"/>
                        <a:cs typeface="Calibri Light" panose="020F0302020204030204" pitchFamily="34" charset="0"/>
                      </a:endParaRPr>
                    </a:p>
                    <a:p>
                      <a:pPr algn="l">
                        <a:spcAft>
                          <a:spcPts val="0"/>
                        </a:spcAft>
                      </a:pPr>
                      <a:r>
                        <a:rPr lang="nl-NL" sz="2200" kern="1200" dirty="0">
                          <a:solidFill>
                            <a:schemeClr val="tx1">
                              <a:lumMod val="75000"/>
                              <a:lumOff val="25000"/>
                            </a:schemeClr>
                          </a:solidFill>
                          <a:latin typeface="Avenir Next LT Pro" panose="020B0504020202020204" pitchFamily="34" charset="0"/>
                          <a:ea typeface="+mn-ea"/>
                          <a:cs typeface="Calibri Light" panose="020F0302020204030204" pitchFamily="34" charset="0"/>
                        </a:rPr>
                        <a:t>Coenen et al. (2012)</a:t>
                      </a:r>
                      <a:endParaRPr lang="en-GB" sz="2200" kern="1200" dirty="0">
                        <a:solidFill>
                          <a:schemeClr val="tx1">
                            <a:lumMod val="75000"/>
                            <a:lumOff val="25000"/>
                          </a:schemeClr>
                        </a:solidFill>
                        <a:latin typeface="Avenir Next LT Pro" panose="020B0504020202020204" pitchFamily="34" charset="0"/>
                        <a:ea typeface="+mn-ea"/>
                        <a:cs typeface="Calibri Light" panose="020F0302020204030204" pitchFamily="34" charset="0"/>
                      </a:endParaRPr>
                    </a:p>
                    <a:p>
                      <a:pPr algn="l">
                        <a:spcAft>
                          <a:spcPts val="0"/>
                        </a:spcAft>
                      </a:pPr>
                      <a:r>
                        <a:rPr lang="nl-NL" sz="2200" kern="1200" dirty="0" err="1">
                          <a:solidFill>
                            <a:schemeClr val="tx1">
                              <a:lumMod val="75000"/>
                              <a:lumOff val="25000"/>
                            </a:schemeClr>
                          </a:solidFill>
                          <a:latin typeface="Avenir Next LT Pro" panose="020B0504020202020204" pitchFamily="34" charset="0"/>
                          <a:ea typeface="+mn-ea"/>
                          <a:cs typeface="Calibri Light" panose="020F0302020204030204" pitchFamily="34" charset="0"/>
                        </a:rPr>
                        <a:t>Wieczorek</a:t>
                      </a:r>
                      <a:r>
                        <a:rPr lang="nl-NL" sz="2200" kern="1200" dirty="0">
                          <a:solidFill>
                            <a:schemeClr val="tx1">
                              <a:lumMod val="75000"/>
                              <a:lumOff val="25000"/>
                            </a:schemeClr>
                          </a:solidFill>
                          <a:latin typeface="Avenir Next LT Pro" panose="020B0504020202020204" pitchFamily="34" charset="0"/>
                          <a:ea typeface="+mn-ea"/>
                          <a:cs typeface="Calibri Light" panose="020F0302020204030204" pitchFamily="34" charset="0"/>
                        </a:rPr>
                        <a:t> et al. (2015)</a:t>
                      </a:r>
                      <a:endParaRPr lang="en-GB" sz="2200" kern="1200" dirty="0">
                        <a:solidFill>
                          <a:schemeClr val="tx1">
                            <a:lumMod val="75000"/>
                            <a:lumOff val="25000"/>
                          </a:schemeClr>
                        </a:solidFill>
                        <a:latin typeface="Avenir Next LT Pro" panose="020B0504020202020204" pitchFamily="34" charset="0"/>
                        <a:ea typeface="+mn-ea"/>
                        <a:cs typeface="Calibri Light" panose="020F0302020204030204" pitchFamily="34" charset="0"/>
                      </a:endParaRPr>
                    </a:p>
                    <a:p>
                      <a:pPr algn="l">
                        <a:spcAft>
                          <a:spcPts val="0"/>
                        </a:spcAft>
                      </a:pPr>
                      <a:r>
                        <a:rPr lang="nl-NL" sz="2200" kern="1200" dirty="0">
                          <a:solidFill>
                            <a:schemeClr val="tx1">
                              <a:lumMod val="75000"/>
                              <a:lumOff val="25000"/>
                            </a:schemeClr>
                          </a:solidFill>
                          <a:latin typeface="Avenir Next LT Pro" panose="020B0504020202020204" pitchFamily="34" charset="0"/>
                          <a:ea typeface="+mn-ea"/>
                          <a:cs typeface="Calibri Light" panose="020F0302020204030204" pitchFamily="34" charset="0"/>
                        </a:rPr>
                        <a:t>Hansen </a:t>
                      </a:r>
                      <a:r>
                        <a:rPr lang="nl-NL" sz="2200" kern="1200" dirty="0" err="1">
                          <a:solidFill>
                            <a:schemeClr val="tx1">
                              <a:lumMod val="75000"/>
                              <a:lumOff val="25000"/>
                            </a:schemeClr>
                          </a:solidFill>
                          <a:latin typeface="Avenir Next LT Pro" panose="020B0504020202020204" pitchFamily="34" charset="0"/>
                          <a:ea typeface="+mn-ea"/>
                          <a:cs typeface="Calibri Light" panose="020F0302020204030204" pitchFamily="34" charset="0"/>
                        </a:rPr>
                        <a:t>and</a:t>
                      </a:r>
                      <a:r>
                        <a:rPr lang="nl-NL" sz="2200" kern="1200" dirty="0">
                          <a:solidFill>
                            <a:schemeClr val="tx1">
                              <a:lumMod val="75000"/>
                              <a:lumOff val="25000"/>
                            </a:schemeClr>
                          </a:solidFill>
                          <a:latin typeface="Avenir Next LT Pro" panose="020B0504020202020204" pitchFamily="34" charset="0"/>
                          <a:ea typeface="+mn-ea"/>
                          <a:cs typeface="Calibri Light" panose="020F0302020204030204" pitchFamily="34" charset="0"/>
                        </a:rPr>
                        <a:t> Coenen (2015)</a:t>
                      </a:r>
                      <a:endParaRPr lang="en-GB" sz="2200" kern="1200" dirty="0">
                        <a:solidFill>
                          <a:schemeClr val="tx1">
                            <a:lumMod val="75000"/>
                            <a:lumOff val="25000"/>
                          </a:schemeClr>
                        </a:solidFill>
                        <a:latin typeface="Avenir Next LT Pro" panose="020B0504020202020204" pitchFamily="34" charset="0"/>
                        <a:ea typeface="+mn-ea"/>
                        <a:cs typeface="Calibri Light" panose="020F0302020204030204" pitchFamily="34" charset="0"/>
                      </a:endParaRPr>
                    </a:p>
                    <a:p>
                      <a:pPr algn="l">
                        <a:spcAft>
                          <a:spcPts val="0"/>
                        </a:spcAft>
                      </a:pPr>
                      <a:r>
                        <a:rPr lang="nl-NL" sz="2200" kern="1200" dirty="0" err="1">
                          <a:solidFill>
                            <a:schemeClr val="tx1">
                              <a:lumMod val="75000"/>
                              <a:lumOff val="25000"/>
                            </a:schemeClr>
                          </a:solidFill>
                          <a:latin typeface="Avenir Next LT Pro" panose="020B0504020202020204" pitchFamily="34" charset="0"/>
                          <a:ea typeface="+mn-ea"/>
                          <a:cs typeface="Calibri Light" panose="020F0302020204030204" pitchFamily="34" charset="0"/>
                        </a:rPr>
                        <a:t>Kivimaa</a:t>
                      </a:r>
                      <a:r>
                        <a:rPr lang="nl-NL" sz="2200" kern="1200" dirty="0">
                          <a:solidFill>
                            <a:schemeClr val="tx1">
                              <a:lumMod val="75000"/>
                              <a:lumOff val="25000"/>
                            </a:schemeClr>
                          </a:solidFill>
                          <a:latin typeface="Avenir Next LT Pro" panose="020B0504020202020204" pitchFamily="34" charset="0"/>
                          <a:ea typeface="+mn-ea"/>
                          <a:cs typeface="Calibri Light" panose="020F0302020204030204" pitchFamily="34" charset="0"/>
                        </a:rPr>
                        <a:t> et al. (2017)</a:t>
                      </a:r>
                      <a:endParaRPr lang="en-GB" sz="2200" kern="1200" dirty="0">
                        <a:solidFill>
                          <a:schemeClr val="tx1">
                            <a:lumMod val="75000"/>
                            <a:lumOff val="25000"/>
                          </a:schemeClr>
                        </a:solidFill>
                        <a:latin typeface="Avenir Next LT Pro" panose="020B0504020202020204" pitchFamily="34" charset="0"/>
                        <a:ea typeface="+mn-ea"/>
                        <a:cs typeface="Calibri Light" panose="020F0302020204030204" pitchFamily="34" charset="0"/>
                      </a:endParaRPr>
                    </a:p>
                    <a:p>
                      <a:pPr algn="l">
                        <a:spcAft>
                          <a:spcPts val="0"/>
                        </a:spcAft>
                      </a:pPr>
                      <a:r>
                        <a:rPr lang="nl-NL" sz="2200" kern="1200" dirty="0">
                          <a:solidFill>
                            <a:schemeClr val="tx1">
                              <a:lumMod val="75000"/>
                              <a:lumOff val="25000"/>
                            </a:schemeClr>
                          </a:solidFill>
                          <a:latin typeface="Avenir Next LT Pro" panose="020B0504020202020204" pitchFamily="34" charset="0"/>
                          <a:ea typeface="+mn-ea"/>
                          <a:cs typeface="Calibri Light" panose="020F0302020204030204" pitchFamily="34" charset="0"/>
                        </a:rPr>
                        <a:t>Sengers et al. (2019)</a:t>
                      </a:r>
                      <a:endParaRPr lang="en-GB" sz="2200" kern="1200" dirty="0">
                        <a:solidFill>
                          <a:schemeClr val="tx1">
                            <a:lumMod val="75000"/>
                            <a:lumOff val="25000"/>
                          </a:schemeClr>
                        </a:solidFill>
                        <a:latin typeface="Avenir Next LT Pro" panose="020B0504020202020204" pitchFamily="34" charset="0"/>
                        <a:ea typeface="+mn-ea"/>
                        <a:cs typeface="Calibri Light" panose="020F0302020204030204" pitchFamily="34" charset="0"/>
                      </a:endParaRPr>
                    </a:p>
                    <a:p>
                      <a:pPr algn="l">
                        <a:spcAft>
                          <a:spcPts val="0"/>
                        </a:spcAft>
                      </a:pPr>
                      <a:r>
                        <a:rPr lang="nl-NL" sz="2200" kern="1200" dirty="0">
                          <a:solidFill>
                            <a:schemeClr val="tx1">
                              <a:lumMod val="75000"/>
                              <a:lumOff val="25000"/>
                            </a:schemeClr>
                          </a:solidFill>
                          <a:latin typeface="Avenir Next LT Pro" panose="020B0504020202020204" pitchFamily="34" charset="0"/>
                          <a:ea typeface="+mn-ea"/>
                          <a:cs typeface="Calibri Light" panose="020F0302020204030204" pitchFamily="34" charset="0"/>
                        </a:rPr>
                        <a:t>Veldhuizen (2020)</a:t>
                      </a:r>
                      <a:endParaRPr lang="en-GB" sz="2200" kern="1200" dirty="0">
                        <a:solidFill>
                          <a:schemeClr val="tx1">
                            <a:lumMod val="75000"/>
                            <a:lumOff val="25000"/>
                          </a:schemeClr>
                        </a:solidFill>
                        <a:latin typeface="Avenir Next LT Pro" panose="020B0504020202020204" pitchFamily="34" charset="0"/>
                        <a:ea typeface="+mn-ea"/>
                        <a:cs typeface="Calibri Light" panose="020F0302020204030204" pitchFamily="34" charset="0"/>
                      </a:endParaRPr>
                    </a:p>
                    <a:p>
                      <a:pPr algn="l">
                        <a:spcAft>
                          <a:spcPts val="0"/>
                        </a:spcAft>
                      </a:pPr>
                      <a:r>
                        <a:rPr lang="nl-NL" sz="2200" kern="1200" dirty="0" err="1">
                          <a:solidFill>
                            <a:schemeClr val="tx1">
                              <a:lumMod val="75000"/>
                              <a:lumOff val="25000"/>
                            </a:schemeClr>
                          </a:solidFill>
                          <a:latin typeface="Avenir Next LT Pro" panose="020B0504020202020204" pitchFamily="34" charset="0"/>
                          <a:ea typeface="+mn-ea"/>
                          <a:cs typeface="Calibri Light" panose="020F0302020204030204" pitchFamily="34" charset="0"/>
                        </a:rPr>
                        <a:t>Binz</a:t>
                      </a:r>
                      <a:r>
                        <a:rPr lang="nl-NL" sz="2200" kern="1200" dirty="0">
                          <a:solidFill>
                            <a:schemeClr val="tx1">
                              <a:lumMod val="75000"/>
                              <a:lumOff val="25000"/>
                            </a:schemeClr>
                          </a:solidFill>
                          <a:latin typeface="Avenir Next LT Pro" panose="020B0504020202020204" pitchFamily="34" charset="0"/>
                          <a:ea typeface="+mn-ea"/>
                          <a:cs typeface="Calibri Light" panose="020F0302020204030204" pitchFamily="34" charset="0"/>
                        </a:rPr>
                        <a:t> et al. (2020)</a:t>
                      </a:r>
                      <a:endParaRPr lang="en-GB" sz="2200" kern="1200" dirty="0">
                        <a:solidFill>
                          <a:schemeClr val="tx1">
                            <a:lumMod val="75000"/>
                            <a:lumOff val="25000"/>
                          </a:schemeClr>
                        </a:solidFill>
                        <a:latin typeface="Avenir Next LT Pro" panose="020B0504020202020204" pitchFamily="34" charset="0"/>
                        <a:ea typeface="+mn-ea"/>
                        <a:cs typeface="Calibri Light" panose="020F0302020204030204" pitchFamily="34" charset="0"/>
                      </a:endParaRPr>
                    </a:p>
                  </a:txBody>
                  <a:tcPr marL="68580" marR="68580" marT="0" marB="0"/>
                </a:tc>
                <a:extLst>
                  <a:ext uri="{0D108BD9-81ED-4DB2-BD59-A6C34878D82A}">
                    <a16:rowId xmlns:a16="http://schemas.microsoft.com/office/drawing/2014/main" val="2697220780"/>
                  </a:ext>
                </a:extLst>
              </a:tr>
              <a:tr h="2682240">
                <a:tc>
                  <a:txBody>
                    <a:bodyPr/>
                    <a:lstStyle/>
                    <a:p>
                      <a:pPr algn="l">
                        <a:spcAft>
                          <a:spcPts val="0"/>
                        </a:spcAft>
                      </a:pPr>
                      <a:r>
                        <a:rPr lang="en-GB" sz="2200" kern="1200" dirty="0">
                          <a:solidFill>
                            <a:schemeClr val="tx1">
                              <a:lumMod val="75000"/>
                              <a:lumOff val="25000"/>
                            </a:schemeClr>
                          </a:solidFill>
                          <a:latin typeface="Avenir Next LT Pro" panose="020B0504020202020204" pitchFamily="34" charset="0"/>
                          <a:ea typeface="+mn-ea"/>
                          <a:cs typeface="Calibri Light" panose="020F0302020204030204" pitchFamily="34" charset="0"/>
                        </a:rPr>
                        <a:t>Social-ecological resilience</a:t>
                      </a:r>
                    </a:p>
                    <a:p>
                      <a:pPr algn="l">
                        <a:spcAft>
                          <a:spcPts val="0"/>
                        </a:spcAft>
                      </a:pPr>
                      <a:r>
                        <a:rPr lang="en-GB" sz="2200" kern="1200" dirty="0">
                          <a:solidFill>
                            <a:schemeClr val="tx1">
                              <a:lumMod val="75000"/>
                              <a:lumOff val="25000"/>
                            </a:schemeClr>
                          </a:solidFill>
                          <a:latin typeface="Avenir Next LT Pro" panose="020B0504020202020204" pitchFamily="34" charset="0"/>
                          <a:ea typeface="+mn-ea"/>
                          <a:cs typeface="Calibri Light" panose="020F0302020204030204" pitchFamily="34" charset="0"/>
                        </a:rPr>
                        <a:t> </a:t>
                      </a:r>
                    </a:p>
                  </a:txBody>
                  <a:tcPr marL="68580" marR="68580" marT="0" marB="0"/>
                </a:tc>
                <a:tc>
                  <a:txBody>
                    <a:bodyPr/>
                    <a:lstStyle/>
                    <a:p>
                      <a:pPr algn="l">
                        <a:spcAft>
                          <a:spcPts val="0"/>
                        </a:spcAft>
                      </a:pPr>
                      <a:r>
                        <a:rPr lang="en-GB" sz="2200" kern="1200" dirty="0">
                          <a:solidFill>
                            <a:schemeClr val="tx1">
                              <a:lumMod val="75000"/>
                              <a:lumOff val="25000"/>
                            </a:schemeClr>
                          </a:solidFill>
                          <a:latin typeface="Avenir Next LT Pro" panose="020B0504020202020204" pitchFamily="34" charset="0"/>
                          <a:ea typeface="+mn-ea"/>
                          <a:cs typeface="Calibri Light" panose="020F0302020204030204" pitchFamily="34" charset="0"/>
                        </a:rPr>
                        <a:t>Social-ecological system</a:t>
                      </a:r>
                    </a:p>
                    <a:p>
                      <a:pPr algn="l">
                        <a:spcAft>
                          <a:spcPts val="0"/>
                        </a:spcAft>
                      </a:pPr>
                      <a:r>
                        <a:rPr lang="en-GB" sz="2200" kern="1200" dirty="0">
                          <a:solidFill>
                            <a:schemeClr val="tx1">
                              <a:lumMod val="75000"/>
                              <a:lumOff val="25000"/>
                            </a:schemeClr>
                          </a:solidFill>
                          <a:latin typeface="Avenir Next LT Pro" panose="020B0504020202020204" pitchFamily="34" charset="0"/>
                          <a:ea typeface="+mn-ea"/>
                          <a:cs typeface="Calibri Light" panose="020F0302020204030204" pitchFamily="34" charset="0"/>
                        </a:rPr>
                        <a:t>Transformational resilience</a:t>
                      </a:r>
                    </a:p>
                    <a:p>
                      <a:pPr algn="l">
                        <a:spcAft>
                          <a:spcPts val="0"/>
                        </a:spcAft>
                      </a:pPr>
                      <a:r>
                        <a:rPr lang="en-GB" sz="2200" kern="1200" dirty="0">
                          <a:solidFill>
                            <a:schemeClr val="tx1">
                              <a:lumMod val="75000"/>
                              <a:lumOff val="25000"/>
                            </a:schemeClr>
                          </a:solidFill>
                          <a:latin typeface="Avenir Next LT Pro" panose="020B0504020202020204" pitchFamily="34" charset="0"/>
                          <a:ea typeface="+mn-ea"/>
                          <a:cs typeface="Calibri Light" panose="020F0302020204030204" pitchFamily="34" charset="0"/>
                        </a:rPr>
                        <a:t>Social learning</a:t>
                      </a:r>
                    </a:p>
                  </a:txBody>
                  <a:tcPr marL="68580" marR="68580" marT="0" marB="0"/>
                </a:tc>
                <a:tc>
                  <a:txBody>
                    <a:bodyPr/>
                    <a:lstStyle/>
                    <a:p>
                      <a:pPr algn="l">
                        <a:spcAft>
                          <a:spcPts val="0"/>
                        </a:spcAft>
                      </a:pPr>
                      <a:r>
                        <a:rPr lang="nl-NL" sz="2200" kern="1200" dirty="0" err="1">
                          <a:solidFill>
                            <a:schemeClr val="tx1">
                              <a:lumMod val="75000"/>
                              <a:lumOff val="25000"/>
                            </a:schemeClr>
                          </a:solidFill>
                          <a:latin typeface="Avenir Next LT Pro" panose="020B0504020202020204" pitchFamily="34" charset="0"/>
                          <a:ea typeface="+mn-ea"/>
                          <a:cs typeface="Calibri Light" panose="020F0302020204030204" pitchFamily="34" charset="0"/>
                        </a:rPr>
                        <a:t>Eriksen</a:t>
                      </a:r>
                      <a:r>
                        <a:rPr lang="nl-NL" sz="2200" kern="1200" dirty="0">
                          <a:solidFill>
                            <a:schemeClr val="tx1">
                              <a:lumMod val="75000"/>
                              <a:lumOff val="25000"/>
                            </a:schemeClr>
                          </a:solidFill>
                          <a:latin typeface="Avenir Next LT Pro" panose="020B0504020202020204" pitchFamily="34" charset="0"/>
                          <a:ea typeface="+mn-ea"/>
                          <a:cs typeface="Calibri Light" panose="020F0302020204030204" pitchFamily="34" charset="0"/>
                        </a:rPr>
                        <a:t> et al. (2011) </a:t>
                      </a:r>
                      <a:endParaRPr lang="en-GB" sz="2200" kern="1200" dirty="0">
                        <a:solidFill>
                          <a:schemeClr val="tx1">
                            <a:lumMod val="75000"/>
                            <a:lumOff val="25000"/>
                          </a:schemeClr>
                        </a:solidFill>
                        <a:latin typeface="Avenir Next LT Pro" panose="020B0504020202020204" pitchFamily="34" charset="0"/>
                        <a:ea typeface="+mn-ea"/>
                        <a:cs typeface="Calibri Light" panose="020F0302020204030204" pitchFamily="34" charset="0"/>
                      </a:endParaRPr>
                    </a:p>
                    <a:p>
                      <a:pPr algn="l">
                        <a:spcAft>
                          <a:spcPts val="0"/>
                        </a:spcAft>
                      </a:pPr>
                      <a:r>
                        <a:rPr lang="nl-NL" sz="2200" kern="1200" dirty="0">
                          <a:solidFill>
                            <a:schemeClr val="tx1">
                              <a:lumMod val="75000"/>
                              <a:lumOff val="25000"/>
                            </a:schemeClr>
                          </a:solidFill>
                          <a:latin typeface="Avenir Next LT Pro" panose="020B0504020202020204" pitchFamily="34" charset="0"/>
                          <a:ea typeface="+mn-ea"/>
                          <a:cs typeface="Calibri Light" panose="020F0302020204030204" pitchFamily="34" charset="0"/>
                        </a:rPr>
                        <a:t>Brown (2014) </a:t>
                      </a:r>
                      <a:endParaRPr lang="en-GB" sz="2200" kern="1200" dirty="0">
                        <a:solidFill>
                          <a:schemeClr val="tx1">
                            <a:lumMod val="75000"/>
                            <a:lumOff val="25000"/>
                          </a:schemeClr>
                        </a:solidFill>
                        <a:latin typeface="Avenir Next LT Pro" panose="020B0504020202020204" pitchFamily="34" charset="0"/>
                        <a:ea typeface="+mn-ea"/>
                        <a:cs typeface="Calibri Light" panose="020F0302020204030204" pitchFamily="34" charset="0"/>
                      </a:endParaRPr>
                    </a:p>
                    <a:p>
                      <a:pPr algn="l">
                        <a:spcAft>
                          <a:spcPts val="0"/>
                        </a:spcAft>
                      </a:pPr>
                      <a:r>
                        <a:rPr lang="nl-NL" sz="2200" kern="1200" dirty="0" err="1">
                          <a:solidFill>
                            <a:schemeClr val="tx1">
                              <a:lumMod val="75000"/>
                              <a:lumOff val="25000"/>
                            </a:schemeClr>
                          </a:solidFill>
                          <a:latin typeface="Avenir Next LT Pro" panose="020B0504020202020204" pitchFamily="34" charset="0"/>
                          <a:ea typeface="+mn-ea"/>
                          <a:cs typeface="Calibri Light" panose="020F0302020204030204" pitchFamily="34" charset="0"/>
                        </a:rPr>
                        <a:t>Biggs</a:t>
                      </a:r>
                      <a:r>
                        <a:rPr lang="nl-NL" sz="2200" kern="1200" dirty="0">
                          <a:solidFill>
                            <a:schemeClr val="tx1">
                              <a:lumMod val="75000"/>
                              <a:lumOff val="25000"/>
                            </a:schemeClr>
                          </a:solidFill>
                          <a:latin typeface="Avenir Next LT Pro" panose="020B0504020202020204" pitchFamily="34" charset="0"/>
                          <a:ea typeface="+mn-ea"/>
                          <a:cs typeface="Calibri Light" panose="020F0302020204030204" pitchFamily="34" charset="0"/>
                        </a:rPr>
                        <a:t> et al. (2012, 2015)</a:t>
                      </a:r>
                      <a:endParaRPr lang="en-GB" sz="2200" kern="1200" dirty="0">
                        <a:solidFill>
                          <a:schemeClr val="tx1">
                            <a:lumMod val="75000"/>
                            <a:lumOff val="25000"/>
                          </a:schemeClr>
                        </a:solidFill>
                        <a:latin typeface="Avenir Next LT Pro" panose="020B0504020202020204" pitchFamily="34" charset="0"/>
                        <a:ea typeface="+mn-ea"/>
                        <a:cs typeface="Calibri Light" panose="020F0302020204030204" pitchFamily="34" charset="0"/>
                      </a:endParaRPr>
                    </a:p>
                    <a:p>
                      <a:pPr algn="l">
                        <a:spcAft>
                          <a:spcPts val="0"/>
                        </a:spcAft>
                      </a:pPr>
                      <a:r>
                        <a:rPr lang="nl-NL" sz="2200" kern="1200" dirty="0" err="1">
                          <a:solidFill>
                            <a:schemeClr val="tx1">
                              <a:lumMod val="75000"/>
                              <a:lumOff val="25000"/>
                            </a:schemeClr>
                          </a:solidFill>
                          <a:latin typeface="Avenir Next LT Pro" panose="020B0504020202020204" pitchFamily="34" charset="0"/>
                          <a:ea typeface="+mn-ea"/>
                          <a:cs typeface="Calibri Light" panose="020F0302020204030204" pitchFamily="34" charset="0"/>
                        </a:rPr>
                        <a:t>Colvin</a:t>
                      </a:r>
                      <a:r>
                        <a:rPr lang="nl-NL" sz="2200" kern="1200" dirty="0">
                          <a:solidFill>
                            <a:schemeClr val="tx1">
                              <a:lumMod val="75000"/>
                              <a:lumOff val="25000"/>
                            </a:schemeClr>
                          </a:solidFill>
                          <a:latin typeface="Avenir Next LT Pro" panose="020B0504020202020204" pitchFamily="34" charset="0"/>
                          <a:ea typeface="+mn-ea"/>
                          <a:cs typeface="Calibri Light" panose="020F0302020204030204" pitchFamily="34" charset="0"/>
                        </a:rPr>
                        <a:t> et al. (2014)</a:t>
                      </a:r>
                      <a:endParaRPr lang="en-GB" sz="2200" kern="1200" dirty="0">
                        <a:solidFill>
                          <a:schemeClr val="tx1">
                            <a:lumMod val="75000"/>
                            <a:lumOff val="25000"/>
                          </a:schemeClr>
                        </a:solidFill>
                        <a:latin typeface="Avenir Next LT Pro" panose="020B0504020202020204" pitchFamily="34" charset="0"/>
                        <a:ea typeface="+mn-ea"/>
                        <a:cs typeface="Calibri Light" panose="020F0302020204030204" pitchFamily="34" charset="0"/>
                      </a:endParaRPr>
                    </a:p>
                    <a:p>
                      <a:pPr algn="l">
                        <a:spcAft>
                          <a:spcPts val="0"/>
                        </a:spcAft>
                      </a:pPr>
                      <a:r>
                        <a:rPr lang="nl-NL" sz="2200" kern="1200" dirty="0" err="1">
                          <a:solidFill>
                            <a:schemeClr val="tx1">
                              <a:lumMod val="75000"/>
                              <a:lumOff val="25000"/>
                            </a:schemeClr>
                          </a:solidFill>
                          <a:latin typeface="Avenir Next LT Pro" panose="020B0504020202020204" pitchFamily="34" charset="0"/>
                          <a:ea typeface="+mn-ea"/>
                          <a:cs typeface="Calibri Light" panose="020F0302020204030204" pitchFamily="34" charset="0"/>
                        </a:rPr>
                        <a:t>Wamsler</a:t>
                      </a:r>
                      <a:r>
                        <a:rPr lang="nl-NL" sz="2200" kern="1200" dirty="0">
                          <a:solidFill>
                            <a:schemeClr val="tx1">
                              <a:lumMod val="75000"/>
                              <a:lumOff val="25000"/>
                            </a:schemeClr>
                          </a:solidFill>
                          <a:latin typeface="Avenir Next LT Pro" panose="020B0504020202020204" pitchFamily="34" charset="0"/>
                          <a:ea typeface="+mn-ea"/>
                          <a:cs typeface="Calibri Light" panose="020F0302020204030204" pitchFamily="34" charset="0"/>
                        </a:rPr>
                        <a:t> </a:t>
                      </a:r>
                      <a:r>
                        <a:rPr lang="en-GB" sz="2200" kern="1200" dirty="0">
                          <a:solidFill>
                            <a:schemeClr val="tx1">
                              <a:lumMod val="75000"/>
                              <a:lumOff val="25000"/>
                            </a:schemeClr>
                          </a:solidFill>
                          <a:latin typeface="Avenir Next LT Pro" panose="020B0504020202020204" pitchFamily="34" charset="0"/>
                          <a:ea typeface="+mn-ea"/>
                          <a:cs typeface="Calibri Light" panose="020F0302020204030204" pitchFamily="34" charset="0"/>
                        </a:rPr>
                        <a:t>   </a:t>
                      </a:r>
                      <a:r>
                        <a:rPr lang="nl-NL" sz="2200" kern="1200" dirty="0">
                          <a:solidFill>
                            <a:schemeClr val="tx1">
                              <a:lumMod val="75000"/>
                              <a:lumOff val="25000"/>
                            </a:schemeClr>
                          </a:solidFill>
                          <a:latin typeface="Avenir Next LT Pro" panose="020B0504020202020204" pitchFamily="34" charset="0"/>
                          <a:ea typeface="+mn-ea"/>
                          <a:cs typeface="Calibri Light" panose="020F0302020204030204" pitchFamily="34" charset="0"/>
                        </a:rPr>
                        <a:t>et al. (2014)</a:t>
                      </a:r>
                      <a:endParaRPr lang="en-GB" sz="2200" kern="1200" dirty="0">
                        <a:solidFill>
                          <a:schemeClr val="tx1">
                            <a:lumMod val="75000"/>
                            <a:lumOff val="25000"/>
                          </a:schemeClr>
                        </a:solidFill>
                        <a:latin typeface="Avenir Next LT Pro" panose="020B0504020202020204" pitchFamily="34" charset="0"/>
                        <a:ea typeface="+mn-ea"/>
                        <a:cs typeface="Calibri Light" panose="020F0302020204030204" pitchFamily="34" charset="0"/>
                      </a:endParaRPr>
                    </a:p>
                    <a:p>
                      <a:pPr algn="l">
                        <a:spcAft>
                          <a:spcPts val="0"/>
                        </a:spcAft>
                      </a:pPr>
                      <a:r>
                        <a:rPr lang="nl-NL" sz="2200" kern="1200" dirty="0" err="1">
                          <a:solidFill>
                            <a:schemeClr val="tx1">
                              <a:lumMod val="75000"/>
                              <a:lumOff val="25000"/>
                            </a:schemeClr>
                          </a:solidFill>
                          <a:latin typeface="Avenir Next LT Pro" panose="020B0504020202020204" pitchFamily="34" charset="0"/>
                          <a:ea typeface="+mn-ea"/>
                          <a:cs typeface="Calibri Light" panose="020F0302020204030204" pitchFamily="34" charset="0"/>
                        </a:rPr>
                        <a:t>Elmqvist</a:t>
                      </a:r>
                      <a:r>
                        <a:rPr lang="nl-NL" sz="2200" kern="1200" dirty="0">
                          <a:solidFill>
                            <a:schemeClr val="tx1">
                              <a:lumMod val="75000"/>
                              <a:lumOff val="25000"/>
                            </a:schemeClr>
                          </a:solidFill>
                          <a:latin typeface="Avenir Next LT Pro" panose="020B0504020202020204" pitchFamily="34" charset="0"/>
                          <a:ea typeface="+mn-ea"/>
                          <a:cs typeface="Calibri Light" panose="020F0302020204030204" pitchFamily="34" charset="0"/>
                        </a:rPr>
                        <a:t> et al. (2019)</a:t>
                      </a:r>
                      <a:endParaRPr lang="en-GB" sz="2200" kern="1200" dirty="0">
                        <a:solidFill>
                          <a:schemeClr val="tx1">
                            <a:lumMod val="75000"/>
                            <a:lumOff val="25000"/>
                          </a:schemeClr>
                        </a:solidFill>
                        <a:latin typeface="Avenir Next LT Pro" panose="020B0504020202020204" pitchFamily="34" charset="0"/>
                        <a:ea typeface="+mn-ea"/>
                        <a:cs typeface="Calibri Light" panose="020F0302020204030204" pitchFamily="34" charset="0"/>
                      </a:endParaRPr>
                    </a:p>
                    <a:p>
                      <a:pPr algn="l">
                        <a:spcAft>
                          <a:spcPts val="0"/>
                        </a:spcAft>
                      </a:pPr>
                      <a:r>
                        <a:rPr lang="nl-NL" sz="2200" kern="1200" dirty="0" err="1">
                          <a:solidFill>
                            <a:schemeClr val="tx1">
                              <a:lumMod val="75000"/>
                              <a:lumOff val="25000"/>
                            </a:schemeClr>
                          </a:solidFill>
                          <a:latin typeface="Avenir Next LT Pro" panose="020B0504020202020204" pitchFamily="34" charset="0"/>
                          <a:ea typeface="+mn-ea"/>
                          <a:cs typeface="Calibri Light" panose="020F0302020204030204" pitchFamily="34" charset="0"/>
                        </a:rPr>
                        <a:t>Bevilacqua</a:t>
                      </a:r>
                      <a:r>
                        <a:rPr lang="nl-NL" sz="2200" kern="1200" dirty="0">
                          <a:solidFill>
                            <a:schemeClr val="tx1">
                              <a:lumMod val="75000"/>
                              <a:lumOff val="25000"/>
                            </a:schemeClr>
                          </a:solidFill>
                          <a:latin typeface="Avenir Next LT Pro" panose="020B0504020202020204" pitchFamily="34" charset="0"/>
                          <a:ea typeface="+mn-ea"/>
                          <a:cs typeface="Calibri Light" panose="020F0302020204030204" pitchFamily="34" charset="0"/>
                        </a:rPr>
                        <a:t> et al. </a:t>
                      </a:r>
                      <a:r>
                        <a:rPr lang="en-GB" sz="2200" kern="1200" dirty="0">
                          <a:solidFill>
                            <a:schemeClr val="tx1">
                              <a:lumMod val="75000"/>
                              <a:lumOff val="25000"/>
                            </a:schemeClr>
                          </a:solidFill>
                          <a:latin typeface="Avenir Next LT Pro" panose="020B0504020202020204" pitchFamily="34" charset="0"/>
                          <a:ea typeface="+mn-ea"/>
                          <a:cs typeface="Calibri Light" panose="020F0302020204030204" pitchFamily="34" charset="0"/>
                        </a:rPr>
                        <a:t>(2020)</a:t>
                      </a:r>
                    </a:p>
                    <a:p>
                      <a:pPr algn="l">
                        <a:spcAft>
                          <a:spcPts val="0"/>
                        </a:spcAft>
                      </a:pPr>
                      <a:r>
                        <a:rPr lang="en-GB" sz="2200" kern="1200" dirty="0">
                          <a:solidFill>
                            <a:schemeClr val="tx1">
                              <a:lumMod val="75000"/>
                              <a:lumOff val="25000"/>
                            </a:schemeClr>
                          </a:solidFill>
                          <a:latin typeface="Avenir Next LT Pro" panose="020B0504020202020204" pitchFamily="34" charset="0"/>
                          <a:ea typeface="+mn-ea"/>
                          <a:cs typeface="Calibri Light" panose="020F0302020204030204" pitchFamily="34" charset="0"/>
                        </a:rPr>
                        <a:t>Castro-Arce and </a:t>
                      </a:r>
                      <a:r>
                        <a:rPr lang="en-GB" sz="2200" kern="1200" dirty="0" err="1">
                          <a:solidFill>
                            <a:schemeClr val="tx1">
                              <a:lumMod val="75000"/>
                              <a:lumOff val="25000"/>
                            </a:schemeClr>
                          </a:solidFill>
                          <a:latin typeface="Avenir Next LT Pro" panose="020B0504020202020204" pitchFamily="34" charset="0"/>
                          <a:ea typeface="+mn-ea"/>
                          <a:cs typeface="Calibri Light" panose="020F0302020204030204" pitchFamily="34" charset="0"/>
                        </a:rPr>
                        <a:t>Vanclay</a:t>
                      </a:r>
                      <a:r>
                        <a:rPr lang="en-GB" sz="2200" kern="1200" dirty="0">
                          <a:solidFill>
                            <a:schemeClr val="tx1">
                              <a:lumMod val="75000"/>
                              <a:lumOff val="25000"/>
                            </a:schemeClr>
                          </a:solidFill>
                          <a:latin typeface="Avenir Next LT Pro" panose="020B0504020202020204" pitchFamily="34" charset="0"/>
                          <a:ea typeface="+mn-ea"/>
                          <a:cs typeface="Calibri Light" panose="020F0302020204030204" pitchFamily="34" charset="0"/>
                        </a:rPr>
                        <a:t> (2020)</a:t>
                      </a:r>
                    </a:p>
                  </a:txBody>
                  <a:tcPr marL="68580" marR="68580" marT="0" marB="0"/>
                </a:tc>
                <a:extLst>
                  <a:ext uri="{0D108BD9-81ED-4DB2-BD59-A6C34878D82A}">
                    <a16:rowId xmlns:a16="http://schemas.microsoft.com/office/drawing/2014/main" val="3624782814"/>
                  </a:ext>
                </a:extLst>
              </a:tr>
              <a:tr h="3017520">
                <a:tc>
                  <a:txBody>
                    <a:bodyPr/>
                    <a:lstStyle/>
                    <a:p>
                      <a:pPr algn="l">
                        <a:spcAft>
                          <a:spcPts val="0"/>
                        </a:spcAft>
                      </a:pPr>
                      <a:r>
                        <a:rPr lang="en-GB" sz="2200" kern="1200" dirty="0">
                          <a:solidFill>
                            <a:schemeClr val="tx1">
                              <a:lumMod val="75000"/>
                              <a:lumOff val="25000"/>
                            </a:schemeClr>
                          </a:solidFill>
                          <a:latin typeface="Avenir Next LT Pro" panose="020B0504020202020204" pitchFamily="34" charset="0"/>
                          <a:ea typeface="+mn-ea"/>
                          <a:cs typeface="Calibri Light" panose="020F0302020204030204" pitchFamily="34" charset="0"/>
                        </a:rPr>
                        <a:t>Challenge-led innovation policy</a:t>
                      </a:r>
                    </a:p>
                    <a:p>
                      <a:pPr algn="l">
                        <a:spcAft>
                          <a:spcPts val="0"/>
                        </a:spcAft>
                      </a:pPr>
                      <a:r>
                        <a:rPr lang="en-GB" sz="2200" kern="1200" dirty="0">
                          <a:solidFill>
                            <a:schemeClr val="tx1">
                              <a:lumMod val="75000"/>
                              <a:lumOff val="25000"/>
                            </a:schemeClr>
                          </a:solidFill>
                          <a:latin typeface="Avenir Next LT Pro" panose="020B0504020202020204" pitchFamily="34" charset="0"/>
                          <a:ea typeface="+mn-ea"/>
                          <a:cs typeface="Calibri Light" panose="020F0302020204030204" pitchFamily="34" charset="0"/>
                        </a:rPr>
                        <a:t> </a:t>
                      </a:r>
                    </a:p>
                  </a:txBody>
                  <a:tcPr marL="68580" marR="68580" marT="0" marB="0"/>
                </a:tc>
                <a:tc>
                  <a:txBody>
                    <a:bodyPr/>
                    <a:lstStyle/>
                    <a:p>
                      <a:pPr algn="l">
                        <a:spcAft>
                          <a:spcPts val="0"/>
                        </a:spcAft>
                      </a:pPr>
                      <a:r>
                        <a:rPr lang="en-GB" sz="2200" kern="1200" dirty="0">
                          <a:solidFill>
                            <a:schemeClr val="tx1">
                              <a:lumMod val="75000"/>
                              <a:lumOff val="25000"/>
                            </a:schemeClr>
                          </a:solidFill>
                          <a:latin typeface="Avenir Next LT Pro" panose="020B0504020202020204" pitchFamily="34" charset="0"/>
                          <a:ea typeface="+mn-ea"/>
                          <a:cs typeface="Calibri Light" panose="020F0302020204030204" pitchFamily="34" charset="0"/>
                        </a:rPr>
                        <a:t>Transformational failures</a:t>
                      </a:r>
                    </a:p>
                    <a:p>
                      <a:pPr algn="l">
                        <a:spcAft>
                          <a:spcPts val="0"/>
                        </a:spcAft>
                      </a:pPr>
                      <a:r>
                        <a:rPr lang="en-GB" sz="2200" kern="1200" dirty="0">
                          <a:solidFill>
                            <a:schemeClr val="tx1">
                              <a:lumMod val="75000"/>
                              <a:lumOff val="25000"/>
                            </a:schemeClr>
                          </a:solidFill>
                          <a:latin typeface="Avenir Next LT Pro" panose="020B0504020202020204" pitchFamily="34" charset="0"/>
                          <a:ea typeface="+mn-ea"/>
                          <a:cs typeface="Calibri Light" panose="020F0302020204030204" pitchFamily="34" charset="0"/>
                        </a:rPr>
                        <a:t>Transformative innovation policy </a:t>
                      </a:r>
                    </a:p>
                    <a:p>
                      <a:pPr algn="l">
                        <a:spcAft>
                          <a:spcPts val="0"/>
                        </a:spcAft>
                      </a:pPr>
                      <a:r>
                        <a:rPr lang="en-GB" sz="2200" kern="1200" dirty="0">
                          <a:solidFill>
                            <a:schemeClr val="tx1">
                              <a:lumMod val="75000"/>
                              <a:lumOff val="25000"/>
                            </a:schemeClr>
                          </a:solidFill>
                          <a:latin typeface="Avenir Next LT Pro" panose="020B0504020202020204" pitchFamily="34" charset="0"/>
                          <a:ea typeface="+mn-ea"/>
                          <a:cs typeface="Calibri Light" panose="020F0302020204030204" pitchFamily="34" charset="0"/>
                        </a:rPr>
                        <a:t>Mission-oriented innovation policy</a:t>
                      </a:r>
                    </a:p>
                    <a:p>
                      <a:pPr algn="l">
                        <a:spcAft>
                          <a:spcPts val="0"/>
                        </a:spcAft>
                      </a:pPr>
                      <a:r>
                        <a:rPr lang="en-GB" sz="2200" kern="1200" dirty="0">
                          <a:solidFill>
                            <a:schemeClr val="tx1">
                              <a:lumMod val="75000"/>
                              <a:lumOff val="25000"/>
                            </a:schemeClr>
                          </a:solidFill>
                          <a:latin typeface="Avenir Next LT Pro" panose="020B0504020202020204" pitchFamily="34" charset="0"/>
                          <a:ea typeface="+mn-ea"/>
                          <a:cs typeface="Calibri Light" panose="020F0302020204030204" pitchFamily="34" charset="0"/>
                        </a:rPr>
                        <a:t>Responsible research and innovation </a:t>
                      </a:r>
                    </a:p>
                    <a:p>
                      <a:pPr algn="l">
                        <a:spcAft>
                          <a:spcPts val="0"/>
                        </a:spcAft>
                      </a:pPr>
                      <a:r>
                        <a:rPr lang="en-GB" sz="2200" kern="1200" dirty="0">
                          <a:solidFill>
                            <a:schemeClr val="tx1">
                              <a:lumMod val="75000"/>
                              <a:lumOff val="25000"/>
                            </a:schemeClr>
                          </a:solidFill>
                          <a:latin typeface="Avenir Next LT Pro" panose="020B0504020202020204" pitchFamily="34" charset="0"/>
                          <a:ea typeface="+mn-ea"/>
                          <a:cs typeface="Calibri Light" panose="020F0302020204030204" pitchFamily="34" charset="0"/>
                        </a:rPr>
                        <a:t>Policy mix for sustainability transitions</a:t>
                      </a:r>
                    </a:p>
                  </a:txBody>
                  <a:tcPr marL="68580" marR="68580" marT="0" marB="0"/>
                </a:tc>
                <a:tc>
                  <a:txBody>
                    <a:bodyPr/>
                    <a:lstStyle/>
                    <a:p>
                      <a:pPr algn="l">
                        <a:spcAft>
                          <a:spcPts val="0"/>
                        </a:spcAft>
                      </a:pPr>
                      <a:r>
                        <a:rPr lang="en-GB" sz="2200" kern="1200" dirty="0">
                          <a:solidFill>
                            <a:schemeClr val="tx1">
                              <a:lumMod val="75000"/>
                              <a:lumOff val="25000"/>
                            </a:schemeClr>
                          </a:solidFill>
                          <a:latin typeface="Avenir Next LT Pro" panose="020B0504020202020204" pitchFamily="34" charset="0"/>
                          <a:ea typeface="+mn-ea"/>
                          <a:cs typeface="Calibri Light" panose="020F0302020204030204" pitchFamily="34" charset="0"/>
                        </a:rPr>
                        <a:t>Weber and </a:t>
                      </a:r>
                      <a:r>
                        <a:rPr lang="en-GB" sz="2200" kern="1200" dirty="0" err="1">
                          <a:solidFill>
                            <a:schemeClr val="tx1">
                              <a:lumMod val="75000"/>
                              <a:lumOff val="25000"/>
                            </a:schemeClr>
                          </a:solidFill>
                          <a:latin typeface="Avenir Next LT Pro" panose="020B0504020202020204" pitchFamily="34" charset="0"/>
                          <a:ea typeface="+mn-ea"/>
                          <a:cs typeface="Calibri Light" panose="020F0302020204030204" pitchFamily="34" charset="0"/>
                        </a:rPr>
                        <a:t>Rohracher</a:t>
                      </a:r>
                      <a:r>
                        <a:rPr lang="en-GB" sz="2200" kern="1200" dirty="0">
                          <a:solidFill>
                            <a:schemeClr val="tx1">
                              <a:lumMod val="75000"/>
                              <a:lumOff val="25000"/>
                            </a:schemeClr>
                          </a:solidFill>
                          <a:latin typeface="Avenir Next LT Pro" panose="020B0504020202020204" pitchFamily="34" charset="0"/>
                          <a:ea typeface="+mn-ea"/>
                          <a:cs typeface="Calibri Light" panose="020F0302020204030204" pitchFamily="34" charset="0"/>
                        </a:rPr>
                        <a:t> (2012)</a:t>
                      </a:r>
                    </a:p>
                    <a:p>
                      <a:pPr algn="l">
                        <a:spcAft>
                          <a:spcPts val="0"/>
                        </a:spcAft>
                      </a:pPr>
                      <a:r>
                        <a:rPr lang="en-GB" sz="2200" kern="1200" dirty="0">
                          <a:solidFill>
                            <a:schemeClr val="tx1">
                              <a:lumMod val="75000"/>
                              <a:lumOff val="25000"/>
                            </a:schemeClr>
                          </a:solidFill>
                          <a:latin typeface="Avenir Next LT Pro" panose="020B0504020202020204" pitchFamily="34" charset="0"/>
                          <a:ea typeface="+mn-ea"/>
                          <a:cs typeface="Calibri Light" panose="020F0302020204030204" pitchFamily="34" charset="0"/>
                        </a:rPr>
                        <a:t>Foray (2018)</a:t>
                      </a:r>
                    </a:p>
                    <a:p>
                      <a:pPr algn="l">
                        <a:spcAft>
                          <a:spcPts val="0"/>
                        </a:spcAft>
                      </a:pPr>
                      <a:r>
                        <a:rPr lang="en-GB" sz="2200" kern="1200" dirty="0" err="1">
                          <a:solidFill>
                            <a:schemeClr val="tx1">
                              <a:lumMod val="75000"/>
                              <a:lumOff val="25000"/>
                            </a:schemeClr>
                          </a:solidFill>
                          <a:latin typeface="Avenir Next LT Pro" panose="020B0504020202020204" pitchFamily="34" charset="0"/>
                          <a:ea typeface="+mn-ea"/>
                          <a:cs typeface="Calibri Light" panose="020F0302020204030204" pitchFamily="34" charset="0"/>
                        </a:rPr>
                        <a:t>Tödtling</a:t>
                      </a:r>
                      <a:r>
                        <a:rPr lang="en-GB" sz="2200" kern="1200" dirty="0">
                          <a:solidFill>
                            <a:schemeClr val="tx1">
                              <a:lumMod val="75000"/>
                              <a:lumOff val="25000"/>
                            </a:schemeClr>
                          </a:solidFill>
                          <a:latin typeface="Avenir Next LT Pro" panose="020B0504020202020204" pitchFamily="34" charset="0"/>
                          <a:ea typeface="+mn-ea"/>
                          <a:cs typeface="Calibri Light" panose="020F0302020204030204" pitchFamily="34" charset="0"/>
                        </a:rPr>
                        <a:t> and </a:t>
                      </a:r>
                      <a:r>
                        <a:rPr lang="en-GB" sz="2200" kern="1200" dirty="0" err="1">
                          <a:solidFill>
                            <a:schemeClr val="tx1">
                              <a:lumMod val="75000"/>
                              <a:lumOff val="25000"/>
                            </a:schemeClr>
                          </a:solidFill>
                          <a:latin typeface="Avenir Next LT Pro" panose="020B0504020202020204" pitchFamily="34" charset="0"/>
                          <a:ea typeface="+mn-ea"/>
                          <a:cs typeface="Calibri Light" panose="020F0302020204030204" pitchFamily="34" charset="0"/>
                        </a:rPr>
                        <a:t>Trippl</a:t>
                      </a:r>
                      <a:r>
                        <a:rPr lang="en-GB" sz="2200" kern="1200" dirty="0">
                          <a:solidFill>
                            <a:schemeClr val="tx1">
                              <a:lumMod val="75000"/>
                              <a:lumOff val="25000"/>
                            </a:schemeClr>
                          </a:solidFill>
                          <a:latin typeface="Avenir Next LT Pro" panose="020B0504020202020204" pitchFamily="34" charset="0"/>
                          <a:ea typeface="+mn-ea"/>
                          <a:cs typeface="Calibri Light" panose="020F0302020204030204" pitchFamily="34" charset="0"/>
                        </a:rPr>
                        <a:t> (2018)</a:t>
                      </a:r>
                    </a:p>
                    <a:p>
                      <a:pPr algn="l">
                        <a:spcAft>
                          <a:spcPts val="0"/>
                        </a:spcAft>
                      </a:pPr>
                      <a:r>
                        <a:rPr lang="en-GB" sz="2200" kern="1200" dirty="0" err="1">
                          <a:solidFill>
                            <a:schemeClr val="tx1">
                              <a:lumMod val="75000"/>
                              <a:lumOff val="25000"/>
                            </a:schemeClr>
                          </a:solidFill>
                          <a:latin typeface="Avenir Next LT Pro" panose="020B0504020202020204" pitchFamily="34" charset="0"/>
                          <a:ea typeface="+mn-ea"/>
                          <a:cs typeface="Calibri Light" panose="020F0302020204030204" pitchFamily="34" charset="0"/>
                        </a:rPr>
                        <a:t>Magro</a:t>
                      </a:r>
                      <a:r>
                        <a:rPr lang="en-GB" sz="2200" kern="1200" dirty="0">
                          <a:solidFill>
                            <a:schemeClr val="tx1">
                              <a:lumMod val="75000"/>
                              <a:lumOff val="25000"/>
                            </a:schemeClr>
                          </a:solidFill>
                          <a:latin typeface="Avenir Next LT Pro" panose="020B0504020202020204" pitchFamily="34" charset="0"/>
                          <a:ea typeface="+mn-ea"/>
                          <a:cs typeface="Calibri Light" panose="020F0302020204030204" pitchFamily="34" charset="0"/>
                        </a:rPr>
                        <a:t> and Wilson (2019)</a:t>
                      </a:r>
                    </a:p>
                    <a:p>
                      <a:pPr algn="l">
                        <a:spcAft>
                          <a:spcPts val="0"/>
                        </a:spcAft>
                      </a:pPr>
                      <a:r>
                        <a:rPr lang="en-GB" sz="2200" kern="1200" dirty="0" err="1">
                          <a:solidFill>
                            <a:schemeClr val="tx1">
                              <a:lumMod val="75000"/>
                              <a:lumOff val="25000"/>
                            </a:schemeClr>
                          </a:solidFill>
                          <a:latin typeface="Avenir Next LT Pro" panose="020B0504020202020204" pitchFamily="34" charset="0"/>
                          <a:ea typeface="+mn-ea"/>
                          <a:cs typeface="Calibri Light" panose="020F0302020204030204" pitchFamily="34" charset="0"/>
                        </a:rPr>
                        <a:t>Fitjar</a:t>
                      </a:r>
                      <a:r>
                        <a:rPr lang="en-GB" sz="2200" kern="1200" dirty="0">
                          <a:solidFill>
                            <a:schemeClr val="tx1">
                              <a:lumMod val="75000"/>
                              <a:lumOff val="25000"/>
                            </a:schemeClr>
                          </a:solidFill>
                          <a:latin typeface="Avenir Next LT Pro" panose="020B0504020202020204" pitchFamily="34" charset="0"/>
                          <a:ea typeface="+mn-ea"/>
                          <a:cs typeface="Calibri Light" panose="020F0302020204030204" pitchFamily="34" charset="0"/>
                        </a:rPr>
                        <a:t> et al. </a:t>
                      </a:r>
                      <a:r>
                        <a:rPr lang="nl-NL" sz="2200" kern="1200" dirty="0">
                          <a:solidFill>
                            <a:schemeClr val="tx1">
                              <a:lumMod val="75000"/>
                              <a:lumOff val="25000"/>
                            </a:schemeClr>
                          </a:solidFill>
                          <a:latin typeface="Avenir Next LT Pro" panose="020B0504020202020204" pitchFamily="34" charset="0"/>
                          <a:ea typeface="+mn-ea"/>
                          <a:cs typeface="Calibri Light" panose="020F0302020204030204" pitchFamily="34" charset="0"/>
                        </a:rPr>
                        <a:t>(2019)</a:t>
                      </a:r>
                      <a:endParaRPr lang="en-GB" sz="2200" kern="1200" dirty="0">
                        <a:solidFill>
                          <a:schemeClr val="tx1">
                            <a:lumMod val="75000"/>
                            <a:lumOff val="25000"/>
                          </a:schemeClr>
                        </a:solidFill>
                        <a:latin typeface="Avenir Next LT Pro" panose="020B0504020202020204" pitchFamily="34" charset="0"/>
                        <a:ea typeface="+mn-ea"/>
                        <a:cs typeface="Calibri Light" panose="020F0302020204030204" pitchFamily="34" charset="0"/>
                      </a:endParaRPr>
                    </a:p>
                    <a:p>
                      <a:pPr algn="l">
                        <a:spcAft>
                          <a:spcPts val="0"/>
                        </a:spcAft>
                      </a:pPr>
                      <a:r>
                        <a:rPr lang="nl-NL" sz="2200" kern="1200" dirty="0" err="1">
                          <a:solidFill>
                            <a:schemeClr val="tx1">
                              <a:lumMod val="75000"/>
                              <a:lumOff val="25000"/>
                            </a:schemeClr>
                          </a:solidFill>
                          <a:latin typeface="Avenir Next LT Pro" panose="020B0504020202020204" pitchFamily="34" charset="0"/>
                          <a:ea typeface="+mn-ea"/>
                          <a:cs typeface="Calibri Light" panose="020F0302020204030204" pitchFamily="34" charset="0"/>
                        </a:rPr>
                        <a:t>Uyarra</a:t>
                      </a:r>
                      <a:r>
                        <a:rPr lang="nl-NL" sz="2200" kern="1200" dirty="0">
                          <a:solidFill>
                            <a:schemeClr val="tx1">
                              <a:lumMod val="75000"/>
                              <a:lumOff val="25000"/>
                            </a:schemeClr>
                          </a:solidFill>
                          <a:latin typeface="Avenir Next LT Pro" panose="020B0504020202020204" pitchFamily="34" charset="0"/>
                          <a:ea typeface="+mn-ea"/>
                          <a:cs typeface="Calibri Light" panose="020F0302020204030204" pitchFamily="34" charset="0"/>
                        </a:rPr>
                        <a:t> et al. (2019)</a:t>
                      </a:r>
                      <a:endParaRPr lang="en-GB" sz="2200" kern="1200" dirty="0">
                        <a:solidFill>
                          <a:schemeClr val="tx1">
                            <a:lumMod val="75000"/>
                            <a:lumOff val="25000"/>
                          </a:schemeClr>
                        </a:solidFill>
                        <a:latin typeface="Avenir Next LT Pro" panose="020B0504020202020204" pitchFamily="34" charset="0"/>
                        <a:ea typeface="+mn-ea"/>
                        <a:cs typeface="Calibri Light" panose="020F0302020204030204" pitchFamily="34" charset="0"/>
                      </a:endParaRPr>
                    </a:p>
                    <a:p>
                      <a:pPr algn="l">
                        <a:spcAft>
                          <a:spcPts val="0"/>
                        </a:spcAft>
                      </a:pPr>
                      <a:r>
                        <a:rPr lang="nl-NL" sz="2200" kern="1200" dirty="0" err="1">
                          <a:solidFill>
                            <a:schemeClr val="tx1">
                              <a:lumMod val="75000"/>
                              <a:lumOff val="25000"/>
                            </a:schemeClr>
                          </a:solidFill>
                          <a:latin typeface="Avenir Next LT Pro" panose="020B0504020202020204" pitchFamily="34" charset="0"/>
                          <a:ea typeface="+mn-ea"/>
                          <a:cs typeface="Calibri Light" panose="020F0302020204030204" pitchFamily="34" charset="0"/>
                        </a:rPr>
                        <a:t>Thapa</a:t>
                      </a:r>
                      <a:r>
                        <a:rPr lang="nl-NL" sz="2200" kern="1200" dirty="0">
                          <a:solidFill>
                            <a:schemeClr val="tx1">
                              <a:lumMod val="75000"/>
                              <a:lumOff val="25000"/>
                            </a:schemeClr>
                          </a:solidFill>
                          <a:latin typeface="Avenir Next LT Pro" panose="020B0504020202020204" pitchFamily="34" charset="0"/>
                          <a:ea typeface="+mn-ea"/>
                          <a:cs typeface="Calibri Light" panose="020F0302020204030204" pitchFamily="34" charset="0"/>
                        </a:rPr>
                        <a:t> et al. (2019)</a:t>
                      </a:r>
                      <a:endParaRPr lang="en-GB" sz="2200" kern="1200" dirty="0">
                        <a:solidFill>
                          <a:schemeClr val="tx1">
                            <a:lumMod val="75000"/>
                            <a:lumOff val="25000"/>
                          </a:schemeClr>
                        </a:solidFill>
                        <a:latin typeface="Avenir Next LT Pro" panose="020B0504020202020204" pitchFamily="34" charset="0"/>
                        <a:ea typeface="+mn-ea"/>
                        <a:cs typeface="Calibri Light" panose="020F0302020204030204" pitchFamily="34" charset="0"/>
                      </a:endParaRPr>
                    </a:p>
                    <a:p>
                      <a:pPr algn="l">
                        <a:spcAft>
                          <a:spcPts val="0"/>
                        </a:spcAft>
                      </a:pPr>
                      <a:r>
                        <a:rPr lang="nl-NL" sz="2200" kern="1200" dirty="0" err="1">
                          <a:solidFill>
                            <a:schemeClr val="tx1">
                              <a:lumMod val="75000"/>
                              <a:lumOff val="25000"/>
                            </a:schemeClr>
                          </a:solidFill>
                          <a:latin typeface="Avenir Next LT Pro" panose="020B0504020202020204" pitchFamily="34" charset="0"/>
                          <a:ea typeface="+mn-ea"/>
                          <a:cs typeface="Calibri Light" panose="020F0302020204030204" pitchFamily="34" charset="0"/>
                        </a:rPr>
                        <a:t>Wanzenböck</a:t>
                      </a:r>
                      <a:r>
                        <a:rPr lang="nl-NL" sz="2200" kern="1200" dirty="0">
                          <a:solidFill>
                            <a:schemeClr val="tx1">
                              <a:lumMod val="75000"/>
                              <a:lumOff val="25000"/>
                            </a:schemeClr>
                          </a:solidFill>
                          <a:latin typeface="Avenir Next LT Pro" panose="020B0504020202020204" pitchFamily="34" charset="0"/>
                          <a:ea typeface="+mn-ea"/>
                          <a:cs typeface="Calibri Light" panose="020F0302020204030204" pitchFamily="34" charset="0"/>
                        </a:rPr>
                        <a:t> </a:t>
                      </a:r>
                      <a:r>
                        <a:rPr lang="nl-NL" sz="2200" kern="1200" dirty="0" err="1">
                          <a:solidFill>
                            <a:schemeClr val="tx1">
                              <a:lumMod val="75000"/>
                              <a:lumOff val="25000"/>
                            </a:schemeClr>
                          </a:solidFill>
                          <a:latin typeface="Avenir Next LT Pro" panose="020B0504020202020204" pitchFamily="34" charset="0"/>
                          <a:ea typeface="+mn-ea"/>
                          <a:cs typeface="Calibri Light" panose="020F0302020204030204" pitchFamily="34" charset="0"/>
                        </a:rPr>
                        <a:t>and</a:t>
                      </a:r>
                      <a:r>
                        <a:rPr lang="nl-NL" sz="2200" kern="1200" dirty="0">
                          <a:solidFill>
                            <a:schemeClr val="tx1">
                              <a:lumMod val="75000"/>
                              <a:lumOff val="25000"/>
                            </a:schemeClr>
                          </a:solidFill>
                          <a:latin typeface="Avenir Next LT Pro" panose="020B0504020202020204" pitchFamily="34" charset="0"/>
                          <a:ea typeface="+mn-ea"/>
                          <a:cs typeface="Calibri Light" panose="020F0302020204030204" pitchFamily="34" charset="0"/>
                        </a:rPr>
                        <a:t> </a:t>
                      </a:r>
                      <a:r>
                        <a:rPr lang="nl-NL" sz="2200" kern="1200" dirty="0" err="1">
                          <a:solidFill>
                            <a:schemeClr val="tx1">
                              <a:lumMod val="75000"/>
                              <a:lumOff val="25000"/>
                            </a:schemeClr>
                          </a:solidFill>
                          <a:latin typeface="Avenir Next LT Pro" panose="020B0504020202020204" pitchFamily="34" charset="0"/>
                          <a:ea typeface="+mn-ea"/>
                          <a:cs typeface="Calibri Light" panose="020F0302020204030204" pitchFamily="34" charset="0"/>
                        </a:rPr>
                        <a:t>Frenken</a:t>
                      </a:r>
                      <a:r>
                        <a:rPr lang="nl-NL" sz="2200" kern="1200" dirty="0">
                          <a:solidFill>
                            <a:schemeClr val="tx1">
                              <a:lumMod val="75000"/>
                              <a:lumOff val="25000"/>
                            </a:schemeClr>
                          </a:solidFill>
                          <a:latin typeface="Avenir Next LT Pro" panose="020B0504020202020204" pitchFamily="34" charset="0"/>
                          <a:ea typeface="+mn-ea"/>
                          <a:cs typeface="Calibri Light" panose="020F0302020204030204" pitchFamily="34" charset="0"/>
                        </a:rPr>
                        <a:t> (2020) </a:t>
                      </a:r>
                      <a:endParaRPr lang="en-GB" sz="2200" kern="1200" dirty="0">
                        <a:solidFill>
                          <a:schemeClr val="tx1">
                            <a:lumMod val="75000"/>
                            <a:lumOff val="25000"/>
                          </a:schemeClr>
                        </a:solidFill>
                        <a:latin typeface="Avenir Next LT Pro" panose="020B0504020202020204" pitchFamily="34" charset="0"/>
                        <a:ea typeface="+mn-ea"/>
                        <a:cs typeface="Calibri Light" panose="020F0302020204030204" pitchFamily="34" charset="0"/>
                      </a:endParaRPr>
                    </a:p>
                    <a:p>
                      <a:pPr algn="l">
                        <a:spcAft>
                          <a:spcPts val="0"/>
                        </a:spcAft>
                      </a:pPr>
                      <a:r>
                        <a:rPr lang="nl-NL" sz="2200" kern="1200" dirty="0" err="1">
                          <a:solidFill>
                            <a:schemeClr val="tx1">
                              <a:lumMod val="75000"/>
                              <a:lumOff val="25000"/>
                            </a:schemeClr>
                          </a:solidFill>
                          <a:latin typeface="Avenir Next LT Pro" panose="020B0504020202020204" pitchFamily="34" charset="0"/>
                          <a:ea typeface="+mn-ea"/>
                          <a:cs typeface="Calibri Light" panose="020F0302020204030204" pitchFamily="34" charset="0"/>
                        </a:rPr>
                        <a:t>Panciroli</a:t>
                      </a:r>
                      <a:r>
                        <a:rPr lang="nl-NL" sz="2200" kern="1200" dirty="0">
                          <a:solidFill>
                            <a:schemeClr val="tx1">
                              <a:lumMod val="75000"/>
                              <a:lumOff val="25000"/>
                            </a:schemeClr>
                          </a:solidFill>
                          <a:latin typeface="Avenir Next LT Pro" panose="020B0504020202020204" pitchFamily="34" charset="0"/>
                          <a:ea typeface="+mn-ea"/>
                          <a:cs typeface="Calibri Light" panose="020F0302020204030204" pitchFamily="34" charset="0"/>
                        </a:rPr>
                        <a:t> et al. (2020)</a:t>
                      </a:r>
                      <a:endParaRPr lang="en-GB" sz="2200" kern="1200" dirty="0">
                        <a:solidFill>
                          <a:schemeClr val="tx1">
                            <a:lumMod val="75000"/>
                            <a:lumOff val="25000"/>
                          </a:schemeClr>
                        </a:solidFill>
                        <a:latin typeface="Avenir Next LT Pro" panose="020B0504020202020204" pitchFamily="34" charset="0"/>
                        <a:ea typeface="+mn-ea"/>
                        <a:cs typeface="Calibri Light" panose="020F0302020204030204" pitchFamily="34" charset="0"/>
                      </a:endParaRPr>
                    </a:p>
                  </a:txBody>
                  <a:tcPr marL="68580" marR="68580" marT="0" marB="0"/>
                </a:tc>
                <a:extLst>
                  <a:ext uri="{0D108BD9-81ED-4DB2-BD59-A6C34878D82A}">
                    <a16:rowId xmlns:a16="http://schemas.microsoft.com/office/drawing/2014/main" val="2947134323"/>
                  </a:ext>
                </a:extLst>
              </a:tr>
            </a:tbl>
          </a:graphicData>
        </a:graphic>
      </p:graphicFrame>
      <p:sp>
        <p:nvSpPr>
          <p:cNvPr id="6" name="TextBox 5"/>
          <p:cNvSpPr txBox="1">
            <a:spLocks noChangeArrowheads="1"/>
          </p:cNvSpPr>
          <p:nvPr/>
        </p:nvSpPr>
        <p:spPr bwMode="auto">
          <a:xfrm>
            <a:off x="18657977" y="13270687"/>
            <a:ext cx="5727612" cy="370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defTabSz="1828800"/>
            <a:r>
              <a:rPr lang="en-GB" altLang="en-US" sz="1810" i="1" dirty="0">
                <a:solidFill>
                  <a:srgbClr val="4D4D4D"/>
                </a:solidFill>
                <a:latin typeface="Avenir Next LT Pro" pitchFamily="34" charset="0"/>
              </a:rPr>
              <a:t>Source: Miedzinski et al. 2021</a:t>
            </a:r>
          </a:p>
        </p:txBody>
      </p:sp>
    </p:spTree>
    <p:extLst>
      <p:ext uri="{BB962C8B-B14F-4D97-AF65-F5344CB8AC3E}">
        <p14:creationId xmlns:p14="http://schemas.microsoft.com/office/powerpoint/2010/main" val="92881986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7BDD1892-74ED-3140-8294-B507FEA1E817}"/>
              </a:ext>
            </a:extLst>
          </p:cNvPr>
          <p:cNvSpPr>
            <a:spLocks noGrp="1"/>
          </p:cNvSpPr>
          <p:nvPr>
            <p:ph idx="1"/>
          </p:nvPr>
        </p:nvSpPr>
        <p:spPr>
          <a:xfrm>
            <a:off x="1427644" y="3404180"/>
            <a:ext cx="21811398" cy="7763808"/>
          </a:xfrm>
        </p:spPr>
        <p:txBody>
          <a:bodyPr>
            <a:normAutofit/>
          </a:bodyPr>
          <a:lstStyle/>
          <a:p>
            <a:pPr marL="0" lvl="1" indent="0">
              <a:spcBef>
                <a:spcPts val="0"/>
              </a:spcBef>
              <a:spcAft>
                <a:spcPts val="1200"/>
              </a:spcAft>
              <a:buNone/>
              <a:defRPr/>
            </a:pPr>
            <a:r>
              <a:rPr lang="en-US" b="1" dirty="0">
                <a:solidFill>
                  <a:schemeClr val="tx1">
                    <a:lumMod val="75000"/>
                    <a:lumOff val="25000"/>
                  </a:schemeClr>
                </a:solidFill>
                <a:latin typeface="Avenir Next LT Pro" panose="020B0504020202020204" pitchFamily="34" charset="0"/>
                <a:cs typeface="Calibri Light" panose="020F0302020204030204" pitchFamily="34" charset="0"/>
              </a:rPr>
              <a:t>Example: Insights from the literature for the S3 governance</a:t>
            </a:r>
          </a:p>
        </p:txBody>
      </p:sp>
      <p:sp>
        <p:nvSpPr>
          <p:cNvPr id="7" name="Title 1">
            <a:extLst>
              <a:ext uri="{FF2B5EF4-FFF2-40B4-BE49-F238E27FC236}">
                <a16:creationId xmlns:a16="http://schemas.microsoft.com/office/drawing/2014/main" id="{3A6C777B-B721-BA47-BC46-7C87448D497E}"/>
              </a:ext>
            </a:extLst>
          </p:cNvPr>
          <p:cNvSpPr>
            <a:spLocks noGrp="1"/>
          </p:cNvSpPr>
          <p:nvPr>
            <p:ph type="title"/>
          </p:nvPr>
        </p:nvSpPr>
        <p:spPr/>
        <p:txBody>
          <a:bodyPr>
            <a:noAutofit/>
          </a:bodyPr>
          <a:lstStyle/>
          <a:p>
            <a:r>
              <a:rPr lang="en-GB" sz="7200" dirty="0"/>
              <a:t>Drawing lessons for S3 from research </a:t>
            </a:r>
            <a:br>
              <a:rPr lang="en-GB" sz="7200" dirty="0"/>
            </a:br>
            <a:r>
              <a:rPr lang="en-GB" sz="7200" dirty="0"/>
              <a:t>on sustainability transitions (2)</a:t>
            </a:r>
            <a:endParaRPr lang="en-US" sz="7200" dirty="0"/>
          </a:p>
        </p:txBody>
      </p:sp>
      <p:graphicFrame>
        <p:nvGraphicFramePr>
          <p:cNvPr id="10" name="Table 9">
            <a:extLst>
              <a:ext uri="{FF2B5EF4-FFF2-40B4-BE49-F238E27FC236}">
                <a16:creationId xmlns:a16="http://schemas.microsoft.com/office/drawing/2014/main" id="{E16F9582-E33C-0B49-AED7-30BBF4878B22}"/>
              </a:ext>
            </a:extLst>
          </p:cNvPr>
          <p:cNvGraphicFramePr>
            <a:graphicFrameLocks noGrp="1"/>
          </p:cNvGraphicFramePr>
          <p:nvPr/>
        </p:nvGraphicFramePr>
        <p:xfrm>
          <a:off x="1662264" y="4563649"/>
          <a:ext cx="21592734" cy="5710182"/>
        </p:xfrm>
        <a:graphic>
          <a:graphicData uri="http://schemas.openxmlformats.org/drawingml/2006/table">
            <a:tbl>
              <a:tblPr firstRow="1" firstCol="1" bandRow="1">
                <a:tableStyleId>{5940675A-B579-460E-94D1-54222C63F5DA}</a:tableStyleId>
              </a:tblPr>
              <a:tblGrid>
                <a:gridCol w="5511740">
                  <a:extLst>
                    <a:ext uri="{9D8B030D-6E8A-4147-A177-3AD203B41FA5}">
                      <a16:colId xmlns:a16="http://schemas.microsoft.com/office/drawing/2014/main" val="4073442634"/>
                    </a:ext>
                  </a:extLst>
                </a:gridCol>
                <a:gridCol w="5484842">
                  <a:extLst>
                    <a:ext uri="{9D8B030D-6E8A-4147-A177-3AD203B41FA5}">
                      <a16:colId xmlns:a16="http://schemas.microsoft.com/office/drawing/2014/main" val="642857352"/>
                    </a:ext>
                  </a:extLst>
                </a:gridCol>
                <a:gridCol w="5336770">
                  <a:extLst>
                    <a:ext uri="{9D8B030D-6E8A-4147-A177-3AD203B41FA5}">
                      <a16:colId xmlns:a16="http://schemas.microsoft.com/office/drawing/2014/main" val="2586550818"/>
                    </a:ext>
                  </a:extLst>
                </a:gridCol>
                <a:gridCol w="5259382">
                  <a:extLst>
                    <a:ext uri="{9D8B030D-6E8A-4147-A177-3AD203B41FA5}">
                      <a16:colId xmlns:a16="http://schemas.microsoft.com/office/drawing/2014/main" val="1678445663"/>
                    </a:ext>
                  </a:extLst>
                </a:gridCol>
              </a:tblGrid>
              <a:tr h="1238636">
                <a:tc>
                  <a:txBody>
                    <a:bodyPr/>
                    <a:lstStyle/>
                    <a:p>
                      <a:pPr algn="l">
                        <a:spcBef>
                          <a:spcPts val="0"/>
                        </a:spcBef>
                        <a:spcAft>
                          <a:spcPts val="600"/>
                        </a:spcAft>
                      </a:pPr>
                      <a:r>
                        <a:rPr lang="en-GB" sz="2800" b="1" kern="1200" dirty="0">
                          <a:solidFill>
                            <a:schemeClr val="tx1">
                              <a:lumMod val="75000"/>
                              <a:lumOff val="25000"/>
                            </a:schemeClr>
                          </a:solidFill>
                          <a:latin typeface="Avenir Next LT Pro" panose="020B0504020202020204" pitchFamily="34" charset="0"/>
                          <a:ea typeface="+mn-ea"/>
                          <a:cs typeface="Calibri Light" panose="020F0302020204030204" pitchFamily="34" charset="0"/>
                        </a:rPr>
                        <a:t>Limitations of the S3 model</a:t>
                      </a:r>
                    </a:p>
                  </a:txBody>
                  <a:tcPr marL="68580" marR="68580" marT="36000" marB="36000"/>
                </a:tc>
                <a:tc>
                  <a:txBody>
                    <a:bodyPr/>
                    <a:lstStyle/>
                    <a:p>
                      <a:pPr algn="l">
                        <a:spcBef>
                          <a:spcPts val="0"/>
                        </a:spcBef>
                        <a:spcAft>
                          <a:spcPts val="600"/>
                        </a:spcAft>
                      </a:pPr>
                      <a:r>
                        <a:rPr lang="en-GB" sz="2800" b="1" kern="1200" dirty="0">
                          <a:solidFill>
                            <a:schemeClr val="tx1">
                              <a:lumMod val="75000"/>
                              <a:lumOff val="25000"/>
                            </a:schemeClr>
                          </a:solidFill>
                          <a:latin typeface="Avenir Next LT Pro" panose="020B0504020202020204" pitchFamily="34" charset="0"/>
                          <a:ea typeface="+mn-ea"/>
                          <a:cs typeface="Calibri Light" panose="020F0302020204030204" pitchFamily="34" charset="0"/>
                        </a:rPr>
                        <a:t>Insights from </a:t>
                      </a:r>
                      <a:br>
                        <a:rPr lang="en-GB" sz="2800" b="1" kern="1200" dirty="0">
                          <a:solidFill>
                            <a:schemeClr val="tx1">
                              <a:lumMod val="75000"/>
                              <a:lumOff val="25000"/>
                            </a:schemeClr>
                          </a:solidFill>
                          <a:latin typeface="Avenir Next LT Pro" panose="020B0504020202020204" pitchFamily="34" charset="0"/>
                          <a:ea typeface="+mn-ea"/>
                          <a:cs typeface="Calibri Light" panose="020F0302020204030204" pitchFamily="34" charset="0"/>
                        </a:rPr>
                      </a:br>
                      <a:r>
                        <a:rPr lang="en-GB" sz="2800" b="1" kern="1200" dirty="0">
                          <a:solidFill>
                            <a:schemeClr val="tx1">
                              <a:lumMod val="75000"/>
                              <a:lumOff val="25000"/>
                            </a:schemeClr>
                          </a:solidFill>
                          <a:latin typeface="Avenir Next LT Pro" panose="020B0504020202020204" pitchFamily="34" charset="0"/>
                          <a:ea typeface="+mn-ea"/>
                          <a:cs typeface="Calibri Light" panose="020F0302020204030204" pitchFamily="34" charset="0"/>
                        </a:rPr>
                        <a:t>sociotechnical transitions</a:t>
                      </a:r>
                    </a:p>
                  </a:txBody>
                  <a:tcPr marL="68580" marR="68580" marT="36000" marB="36000"/>
                </a:tc>
                <a:tc>
                  <a:txBody>
                    <a:bodyPr/>
                    <a:lstStyle/>
                    <a:p>
                      <a:pPr algn="l">
                        <a:spcBef>
                          <a:spcPts val="0"/>
                        </a:spcBef>
                        <a:spcAft>
                          <a:spcPts val="600"/>
                        </a:spcAft>
                      </a:pPr>
                      <a:r>
                        <a:rPr lang="en-GB" sz="2800" b="1" kern="1200" dirty="0">
                          <a:solidFill>
                            <a:schemeClr val="tx1">
                              <a:lumMod val="75000"/>
                              <a:lumOff val="25000"/>
                            </a:schemeClr>
                          </a:solidFill>
                          <a:latin typeface="Avenir Next LT Pro" panose="020B0504020202020204" pitchFamily="34" charset="0"/>
                          <a:ea typeface="+mn-ea"/>
                          <a:cs typeface="Calibri Light" panose="020F0302020204030204" pitchFamily="34" charset="0"/>
                        </a:rPr>
                        <a:t>Insights from </a:t>
                      </a:r>
                      <a:br>
                        <a:rPr lang="en-GB" sz="2800" b="1" kern="1200" dirty="0">
                          <a:solidFill>
                            <a:schemeClr val="tx1">
                              <a:lumMod val="75000"/>
                              <a:lumOff val="25000"/>
                            </a:schemeClr>
                          </a:solidFill>
                          <a:latin typeface="Avenir Next LT Pro" panose="020B0504020202020204" pitchFamily="34" charset="0"/>
                          <a:ea typeface="+mn-ea"/>
                          <a:cs typeface="Calibri Light" panose="020F0302020204030204" pitchFamily="34" charset="0"/>
                        </a:rPr>
                      </a:br>
                      <a:r>
                        <a:rPr lang="en-GB" sz="2800" b="1" kern="1200" dirty="0">
                          <a:solidFill>
                            <a:schemeClr val="tx1">
                              <a:lumMod val="75000"/>
                              <a:lumOff val="25000"/>
                            </a:schemeClr>
                          </a:solidFill>
                          <a:latin typeface="Avenir Next LT Pro" panose="020B0504020202020204" pitchFamily="34" charset="0"/>
                          <a:ea typeface="+mn-ea"/>
                          <a:cs typeface="Calibri Light" panose="020F0302020204030204" pitchFamily="34" charset="0"/>
                        </a:rPr>
                        <a:t>social-ecological resilience</a:t>
                      </a:r>
                    </a:p>
                  </a:txBody>
                  <a:tcPr marL="68580" marR="68580" marT="36000" marB="36000"/>
                </a:tc>
                <a:tc>
                  <a:txBody>
                    <a:bodyPr/>
                    <a:lstStyle/>
                    <a:p>
                      <a:pPr algn="l">
                        <a:spcBef>
                          <a:spcPts val="0"/>
                        </a:spcBef>
                        <a:spcAft>
                          <a:spcPts val="600"/>
                        </a:spcAft>
                      </a:pPr>
                      <a:r>
                        <a:rPr lang="en-GB" sz="2800" b="1" kern="1200" dirty="0">
                          <a:solidFill>
                            <a:schemeClr val="tx1">
                              <a:lumMod val="75000"/>
                              <a:lumOff val="25000"/>
                            </a:schemeClr>
                          </a:solidFill>
                          <a:latin typeface="Avenir Next LT Pro" panose="020B0504020202020204" pitchFamily="34" charset="0"/>
                          <a:ea typeface="+mn-ea"/>
                          <a:cs typeface="Calibri Light" panose="020F0302020204030204" pitchFamily="34" charset="0"/>
                        </a:rPr>
                        <a:t>Insights from challenge-oriented innovation policy</a:t>
                      </a:r>
                    </a:p>
                  </a:txBody>
                  <a:tcPr marL="68580" marR="68580" marT="36000" marB="36000"/>
                </a:tc>
                <a:extLst>
                  <a:ext uri="{0D108BD9-81ED-4DB2-BD59-A6C34878D82A}">
                    <a16:rowId xmlns:a16="http://schemas.microsoft.com/office/drawing/2014/main" val="2714681638"/>
                  </a:ext>
                </a:extLst>
              </a:tr>
              <a:tr h="4471546">
                <a:tc>
                  <a:txBody>
                    <a:bodyPr/>
                    <a:lstStyle/>
                    <a:p>
                      <a:pPr algn="l">
                        <a:spcBef>
                          <a:spcPts val="0"/>
                        </a:spcBef>
                        <a:spcAft>
                          <a:spcPts val="600"/>
                        </a:spcAft>
                      </a:pPr>
                      <a:r>
                        <a:rPr lang="en-GB" sz="2800" kern="1200" dirty="0">
                          <a:solidFill>
                            <a:schemeClr val="tx1">
                              <a:lumMod val="75000"/>
                              <a:lumOff val="25000"/>
                            </a:schemeClr>
                          </a:solidFill>
                          <a:latin typeface="Avenir Next LT Pro" panose="020B0504020202020204" pitchFamily="34" charset="0"/>
                          <a:ea typeface="+mn-ea"/>
                          <a:cs typeface="Calibri Light" panose="020F0302020204030204" pitchFamily="34" charset="0"/>
                        </a:rPr>
                        <a:t>Limited inclusion of civil society and vulnerable groups</a:t>
                      </a:r>
                    </a:p>
                    <a:p>
                      <a:pPr algn="l">
                        <a:spcBef>
                          <a:spcPts val="0"/>
                        </a:spcBef>
                        <a:spcAft>
                          <a:spcPts val="600"/>
                        </a:spcAft>
                      </a:pPr>
                      <a:r>
                        <a:rPr lang="en-GB" sz="2800" kern="1200" dirty="0">
                          <a:solidFill>
                            <a:schemeClr val="tx1">
                              <a:lumMod val="75000"/>
                              <a:lumOff val="25000"/>
                            </a:schemeClr>
                          </a:solidFill>
                          <a:latin typeface="Avenir Next LT Pro" panose="020B0504020202020204" pitchFamily="34" charset="0"/>
                          <a:ea typeface="+mn-ea"/>
                          <a:cs typeface="Calibri Light" panose="020F0302020204030204" pitchFamily="34" charset="0"/>
                        </a:rPr>
                        <a:t>Insufficient arrangements for the continuous discovery, experimentation and learning</a:t>
                      </a:r>
                    </a:p>
                    <a:p>
                      <a:pPr algn="l">
                        <a:spcBef>
                          <a:spcPts val="0"/>
                        </a:spcBef>
                        <a:spcAft>
                          <a:spcPts val="600"/>
                        </a:spcAft>
                      </a:pPr>
                      <a:r>
                        <a:rPr lang="en-GB" sz="2800" kern="1200" dirty="0">
                          <a:solidFill>
                            <a:schemeClr val="tx1">
                              <a:lumMod val="75000"/>
                              <a:lumOff val="25000"/>
                            </a:schemeClr>
                          </a:solidFill>
                          <a:latin typeface="Avenir Next LT Pro" panose="020B0504020202020204" pitchFamily="34" charset="0"/>
                          <a:ea typeface="+mn-ea"/>
                          <a:cs typeface="Calibri Light" panose="020F0302020204030204" pitchFamily="34" charset="0"/>
                        </a:rPr>
                        <a:t>Insufficient interregional coordination to address sustainability challenges.</a:t>
                      </a:r>
                    </a:p>
                  </a:txBody>
                  <a:tcPr marL="68580" marR="68580" marT="36000" marB="36000"/>
                </a:tc>
                <a:tc>
                  <a:txBody>
                    <a:bodyPr/>
                    <a:lstStyle/>
                    <a:p>
                      <a:pPr algn="l">
                        <a:spcBef>
                          <a:spcPts val="0"/>
                        </a:spcBef>
                        <a:spcAft>
                          <a:spcPts val="600"/>
                        </a:spcAft>
                      </a:pPr>
                      <a:r>
                        <a:rPr lang="en-GB" sz="2800" kern="1200" dirty="0">
                          <a:solidFill>
                            <a:schemeClr val="tx1">
                              <a:lumMod val="75000"/>
                              <a:lumOff val="25000"/>
                            </a:schemeClr>
                          </a:solidFill>
                          <a:latin typeface="Avenir Next LT Pro" panose="020B0504020202020204" pitchFamily="34" charset="0"/>
                          <a:ea typeface="+mn-ea"/>
                          <a:cs typeface="Calibri Light" panose="020F0302020204030204" pitchFamily="34" charset="0"/>
                        </a:rPr>
                        <a:t>Ensure inclusivity of the process.</a:t>
                      </a:r>
                    </a:p>
                    <a:p>
                      <a:pPr algn="l">
                        <a:spcBef>
                          <a:spcPts val="0"/>
                        </a:spcBef>
                        <a:spcAft>
                          <a:spcPts val="600"/>
                        </a:spcAft>
                      </a:pPr>
                      <a:r>
                        <a:rPr lang="en-GB" sz="2800" kern="1200" dirty="0">
                          <a:solidFill>
                            <a:schemeClr val="tx1">
                              <a:lumMod val="75000"/>
                              <a:lumOff val="25000"/>
                            </a:schemeClr>
                          </a:solidFill>
                          <a:latin typeface="Avenir Next LT Pro" panose="020B0504020202020204" pitchFamily="34" charset="0"/>
                          <a:ea typeface="+mn-ea"/>
                          <a:cs typeface="Calibri Light" panose="020F0302020204030204" pitchFamily="34" charset="0"/>
                        </a:rPr>
                        <a:t>Reflect on the roles, interests and expectations of incumbent and niche actors in S3 governance (e.g., to anticipate and manage capture of the process by incumbents).</a:t>
                      </a:r>
                    </a:p>
                  </a:txBody>
                  <a:tcPr marL="68580" marR="68580" marT="36000" marB="36000"/>
                </a:tc>
                <a:tc>
                  <a:txBody>
                    <a:bodyPr/>
                    <a:lstStyle/>
                    <a:p>
                      <a:pPr algn="l">
                        <a:spcBef>
                          <a:spcPts val="0"/>
                        </a:spcBef>
                        <a:spcAft>
                          <a:spcPts val="600"/>
                        </a:spcAft>
                      </a:pPr>
                      <a:r>
                        <a:rPr lang="en-GB" sz="2800" kern="1200" dirty="0">
                          <a:solidFill>
                            <a:schemeClr val="tx1">
                              <a:lumMod val="75000"/>
                              <a:lumOff val="25000"/>
                            </a:schemeClr>
                          </a:solidFill>
                          <a:latin typeface="Avenir Next LT Pro" panose="020B0504020202020204" pitchFamily="34" charset="0"/>
                          <a:ea typeface="+mn-ea"/>
                          <a:cs typeface="Calibri Light" panose="020F0302020204030204" pitchFamily="34" charset="0"/>
                        </a:rPr>
                        <a:t>Ensure inclusivity of the process, especially to include previously excluded or underrepresented groups.</a:t>
                      </a:r>
                    </a:p>
                    <a:p>
                      <a:pPr algn="l">
                        <a:spcBef>
                          <a:spcPts val="0"/>
                        </a:spcBef>
                        <a:spcAft>
                          <a:spcPts val="600"/>
                        </a:spcAft>
                      </a:pPr>
                      <a:r>
                        <a:rPr lang="en-GB" sz="2800" kern="1200" dirty="0">
                          <a:solidFill>
                            <a:schemeClr val="tx1">
                              <a:lumMod val="75000"/>
                              <a:lumOff val="25000"/>
                            </a:schemeClr>
                          </a:solidFill>
                          <a:latin typeface="Avenir Next LT Pro" panose="020B0504020202020204" pitchFamily="34" charset="0"/>
                          <a:ea typeface="+mn-ea"/>
                          <a:cs typeface="Calibri Light" panose="020F0302020204030204" pitchFamily="34" charset="0"/>
                          <a:sym typeface="Helvetica Neue"/>
                        </a:rPr>
                        <a:t>Engage local actors to develop shared ownership of S3 and localise the SDGs.</a:t>
                      </a:r>
                      <a:endParaRPr lang="en-GB" sz="2800" kern="1200" dirty="0">
                        <a:solidFill>
                          <a:schemeClr val="tx1">
                            <a:lumMod val="75000"/>
                            <a:lumOff val="25000"/>
                          </a:schemeClr>
                        </a:solidFill>
                        <a:latin typeface="Avenir Next LT Pro" panose="020B0504020202020204" pitchFamily="34" charset="0"/>
                        <a:ea typeface="+mn-ea"/>
                        <a:cs typeface="Calibri Light" panose="020F0302020204030204" pitchFamily="34" charset="0"/>
                      </a:endParaRPr>
                    </a:p>
                  </a:txBody>
                  <a:tcPr marL="68580" marR="68580" marT="36000" marB="36000"/>
                </a:tc>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GB" sz="2800" kern="1200" dirty="0">
                          <a:solidFill>
                            <a:schemeClr val="tx1">
                              <a:lumMod val="75000"/>
                              <a:lumOff val="25000"/>
                            </a:schemeClr>
                          </a:solidFill>
                          <a:latin typeface="Avenir Next LT Pro" panose="020B0504020202020204" pitchFamily="34" charset="0"/>
                          <a:ea typeface="+mn-ea"/>
                          <a:cs typeface="Calibri Light" panose="020F0302020204030204" pitchFamily="34" charset="0"/>
                        </a:rPr>
                        <a:t>Facilitate challenge-oriented or mission-led collaboration for transformative</a:t>
                      </a:r>
                      <a:r>
                        <a:rPr lang="en-GB" sz="2800" kern="1200" baseline="0" dirty="0">
                          <a:solidFill>
                            <a:schemeClr val="tx1">
                              <a:lumMod val="75000"/>
                              <a:lumOff val="25000"/>
                            </a:schemeClr>
                          </a:solidFill>
                          <a:latin typeface="Avenir Next LT Pro" panose="020B0504020202020204" pitchFamily="34" charset="0"/>
                          <a:ea typeface="+mn-ea"/>
                          <a:cs typeface="Calibri Light" panose="020F0302020204030204" pitchFamily="34" charset="0"/>
                        </a:rPr>
                        <a:t> innovation and</a:t>
                      </a:r>
                      <a:r>
                        <a:rPr lang="en-GB" sz="2800" kern="1200" dirty="0">
                          <a:solidFill>
                            <a:schemeClr val="tx1">
                              <a:lumMod val="75000"/>
                              <a:lumOff val="25000"/>
                            </a:schemeClr>
                          </a:solidFill>
                          <a:latin typeface="Avenir Next LT Pro" panose="020B0504020202020204" pitchFamily="34" charset="0"/>
                          <a:ea typeface="+mn-ea"/>
                          <a:cs typeface="Calibri Light" panose="020F0302020204030204" pitchFamily="34" charset="0"/>
                        </a:rPr>
                        <a:t> the SDGs.</a:t>
                      </a:r>
                    </a:p>
                    <a:p>
                      <a:pPr algn="l">
                        <a:spcBef>
                          <a:spcPts val="0"/>
                        </a:spcBef>
                        <a:spcAft>
                          <a:spcPts val="600"/>
                        </a:spcAft>
                      </a:pPr>
                      <a:r>
                        <a:rPr lang="en-GB" sz="2800" kern="1200" dirty="0">
                          <a:solidFill>
                            <a:schemeClr val="tx1">
                              <a:lumMod val="75000"/>
                              <a:lumOff val="25000"/>
                            </a:schemeClr>
                          </a:solidFill>
                          <a:latin typeface="Avenir Next LT Pro" panose="020B0504020202020204" pitchFamily="34" charset="0"/>
                          <a:ea typeface="+mn-ea"/>
                          <a:cs typeface="Calibri Light" panose="020F0302020204030204" pitchFamily="34" charset="0"/>
                        </a:rPr>
                        <a:t>Support inclusive governance, ensuring the participation of civil society and citizens.</a:t>
                      </a:r>
                    </a:p>
                  </a:txBody>
                  <a:tcPr marL="68580" marR="68580" marT="36000" marB="36000"/>
                </a:tc>
                <a:extLst>
                  <a:ext uri="{0D108BD9-81ED-4DB2-BD59-A6C34878D82A}">
                    <a16:rowId xmlns:a16="http://schemas.microsoft.com/office/drawing/2014/main" val="2724437694"/>
                  </a:ext>
                </a:extLst>
              </a:tr>
            </a:tbl>
          </a:graphicData>
        </a:graphic>
      </p:graphicFrame>
      <p:sp>
        <p:nvSpPr>
          <p:cNvPr id="5" name="TextBox 5"/>
          <p:cNvSpPr txBox="1">
            <a:spLocks noChangeArrowheads="1"/>
          </p:cNvSpPr>
          <p:nvPr/>
        </p:nvSpPr>
        <p:spPr bwMode="auto">
          <a:xfrm>
            <a:off x="18657977" y="13270687"/>
            <a:ext cx="5727612" cy="370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defTabSz="1828800"/>
            <a:r>
              <a:rPr lang="en-GB" altLang="en-US" sz="1810" i="1" dirty="0">
                <a:solidFill>
                  <a:srgbClr val="4D4D4D"/>
                </a:solidFill>
                <a:latin typeface="Avenir Next LT Pro" pitchFamily="34" charset="0"/>
              </a:rPr>
              <a:t>Source: Miedzinski et al. 2021</a:t>
            </a:r>
          </a:p>
        </p:txBody>
      </p:sp>
    </p:spTree>
    <p:extLst>
      <p:ext uri="{BB962C8B-B14F-4D97-AF65-F5344CB8AC3E}">
        <p14:creationId xmlns:p14="http://schemas.microsoft.com/office/powerpoint/2010/main" val="211325422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TextBox 6"/>
          <p:cNvSpPr txBox="1">
            <a:spLocks noChangeArrowheads="1"/>
          </p:cNvSpPr>
          <p:nvPr/>
        </p:nvSpPr>
        <p:spPr bwMode="auto">
          <a:xfrm>
            <a:off x="18657977" y="13259197"/>
            <a:ext cx="5727612" cy="370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defTabSz="1828800"/>
            <a:r>
              <a:rPr lang="en-GB" altLang="en-US" sz="1810" i="1">
                <a:solidFill>
                  <a:srgbClr val="4D4D4D"/>
                </a:solidFill>
                <a:latin typeface="Avenir Next LT Pro" pitchFamily="34" charset="0"/>
              </a:rPr>
              <a:t>Source: Nakicenovic et al, 2021</a:t>
            </a:r>
          </a:p>
        </p:txBody>
      </p:sp>
      <p:sp>
        <p:nvSpPr>
          <p:cNvPr id="2" name="Title 1"/>
          <p:cNvSpPr>
            <a:spLocks noGrp="1"/>
          </p:cNvSpPr>
          <p:nvPr>
            <p:ph type="title"/>
          </p:nvPr>
        </p:nvSpPr>
        <p:spPr>
          <a:xfrm>
            <a:off x="1943032" y="965721"/>
            <a:ext cx="21300942" cy="1564714"/>
          </a:xfrm>
        </p:spPr>
        <p:txBody>
          <a:bodyPr/>
          <a:lstStyle/>
          <a:p>
            <a:r>
              <a:rPr lang="en-US" sz="7200" dirty="0"/>
              <a:t>S3 for the SDGs: “policy space” where directionality is deliberated by top-down and bottom-up dynamics</a:t>
            </a:r>
          </a:p>
        </p:txBody>
      </p:sp>
      <p:grpSp>
        <p:nvGrpSpPr>
          <p:cNvPr id="3" name="Group 2"/>
          <p:cNvGrpSpPr/>
          <p:nvPr/>
        </p:nvGrpSpPr>
        <p:grpSpPr>
          <a:xfrm>
            <a:off x="5250910" y="3237159"/>
            <a:ext cx="12492666" cy="10336770"/>
            <a:chOff x="2624661" y="1618579"/>
            <a:chExt cx="6246333" cy="5168385"/>
          </a:xfrm>
        </p:grpSpPr>
        <p:pic>
          <p:nvPicPr>
            <p:cNvPr id="16388" name="Picture 5" descr="Diagram&#10;&#10;Description automatically generat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4661" y="1618579"/>
              <a:ext cx="6246333" cy="5168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txBox="1">
              <a:spLocks/>
            </p:cNvSpPr>
            <p:nvPr/>
          </p:nvSpPr>
          <p:spPr>
            <a:xfrm>
              <a:off x="6040583" y="5020887"/>
              <a:ext cx="980902" cy="459972"/>
            </a:xfrm>
            <a:prstGeom prst="rect">
              <a:avLst/>
            </a:prstGeom>
            <a:solidFill>
              <a:schemeClr val="accent2">
                <a:lumMod val="50000"/>
              </a:schemeClr>
            </a:solidFill>
          </p:spPr>
          <p:txBody>
            <a:bodyPr vert="horz" lIns="182880" tIns="91440" rIns="182880" bIns="0" rtlCol="0" anchor="ctr" anchorCtr="0">
              <a:noAutofit/>
            </a:bodyPr>
            <a:lstStyle>
              <a:lvl1pPr algn="l" defTabSz="914400" rtl="0" eaLnBrk="1" latinLnBrk="0" hangingPunct="1">
                <a:lnSpc>
                  <a:spcPct val="90000"/>
                </a:lnSpc>
                <a:spcBef>
                  <a:spcPct val="0"/>
                </a:spcBef>
                <a:buNone/>
                <a:defRPr sz="4000" kern="1200">
                  <a:solidFill>
                    <a:schemeClr val="tx2"/>
                  </a:solidFill>
                  <a:latin typeface="+mj-lt"/>
                  <a:ea typeface="+mj-ea"/>
                  <a:cs typeface="+mj-cs"/>
                </a:defRPr>
              </a:lvl1pPr>
            </a:lstStyle>
            <a:p>
              <a:pPr algn="ctr" defTabSz="1828800"/>
              <a:r>
                <a:rPr lang="en-US" sz="2000" dirty="0">
                  <a:solidFill>
                    <a:srgbClr val="FFFFFF"/>
                  </a:solidFill>
                  <a:latin typeface="Calibri" panose="020F0502020204030204" pitchFamily="34" charset="0"/>
                  <a:cs typeface="Calibri" panose="020F0502020204030204" pitchFamily="34" charset="0"/>
                </a:rPr>
                <a:t>Smart specialisation</a:t>
              </a:r>
            </a:p>
          </p:txBody>
        </p:sp>
      </p:grpSp>
    </p:spTree>
    <p:extLst>
      <p:ext uri="{BB962C8B-B14F-4D97-AF65-F5344CB8AC3E}">
        <p14:creationId xmlns:p14="http://schemas.microsoft.com/office/powerpoint/2010/main" val="3701653768"/>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68D3CE-B486-7147-A95B-1C71234285C2}"/>
              </a:ext>
            </a:extLst>
          </p:cNvPr>
          <p:cNvSpPr>
            <a:spLocks noGrp="1"/>
          </p:cNvSpPr>
          <p:nvPr>
            <p:ph type="title"/>
          </p:nvPr>
        </p:nvSpPr>
        <p:spPr/>
        <p:txBody>
          <a:bodyPr>
            <a:noAutofit/>
          </a:bodyPr>
          <a:lstStyle/>
          <a:p>
            <a:r>
              <a:rPr lang="en-US" sz="7200" dirty="0"/>
              <a:t>Principles of S3 for the SDGs</a:t>
            </a:r>
            <a:endParaRPr lang="en-US" sz="7200" cap="all" dirty="0"/>
          </a:p>
        </p:txBody>
      </p:sp>
      <p:graphicFrame>
        <p:nvGraphicFramePr>
          <p:cNvPr id="13" name="Table 13">
            <a:extLst>
              <a:ext uri="{FF2B5EF4-FFF2-40B4-BE49-F238E27FC236}">
                <a16:creationId xmlns:a16="http://schemas.microsoft.com/office/drawing/2014/main" id="{6D8838D9-716A-8149-8582-29B295CD3E0A}"/>
              </a:ext>
            </a:extLst>
          </p:cNvPr>
          <p:cNvGraphicFramePr>
            <a:graphicFrameLocks noGrp="1"/>
          </p:cNvGraphicFramePr>
          <p:nvPr/>
        </p:nvGraphicFramePr>
        <p:xfrm>
          <a:off x="1943032" y="3372126"/>
          <a:ext cx="18516118" cy="8099440"/>
        </p:xfrm>
        <a:graphic>
          <a:graphicData uri="http://schemas.openxmlformats.org/drawingml/2006/table">
            <a:tbl>
              <a:tblPr firstRow="1" bandRow="1">
                <a:tableStyleId>{5940675A-B579-460E-94D1-54222C63F5DA}</a:tableStyleId>
              </a:tblPr>
              <a:tblGrid>
                <a:gridCol w="5922322">
                  <a:extLst>
                    <a:ext uri="{9D8B030D-6E8A-4147-A177-3AD203B41FA5}">
                      <a16:colId xmlns:a16="http://schemas.microsoft.com/office/drawing/2014/main" val="102089134"/>
                    </a:ext>
                  </a:extLst>
                </a:gridCol>
                <a:gridCol w="12593796">
                  <a:extLst>
                    <a:ext uri="{9D8B030D-6E8A-4147-A177-3AD203B41FA5}">
                      <a16:colId xmlns:a16="http://schemas.microsoft.com/office/drawing/2014/main" val="3520031102"/>
                    </a:ext>
                  </a:extLst>
                </a:gridCol>
              </a:tblGrid>
              <a:tr h="2256886">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US" sz="3200" b="1" kern="1200" dirty="0">
                          <a:solidFill>
                            <a:schemeClr val="tx1">
                              <a:lumMod val="75000"/>
                              <a:lumOff val="25000"/>
                            </a:schemeClr>
                          </a:solidFill>
                          <a:latin typeface="Avenir Next LT Pro" panose="020B0504020202020204" pitchFamily="34" charset="0"/>
                          <a:ea typeface="+mn-ea"/>
                          <a:cs typeface="Calibri Light" panose="020F0302020204030204" pitchFamily="34" charset="0"/>
                        </a:rPr>
                        <a:t>Shared direction </a:t>
                      </a:r>
                      <a:br>
                        <a:rPr lang="en-US" sz="3200" b="1" kern="1200" dirty="0">
                          <a:solidFill>
                            <a:schemeClr val="tx1">
                              <a:lumMod val="75000"/>
                              <a:lumOff val="25000"/>
                            </a:schemeClr>
                          </a:solidFill>
                          <a:latin typeface="Avenir Next LT Pro" panose="020B0504020202020204" pitchFamily="34" charset="0"/>
                          <a:ea typeface="+mn-ea"/>
                          <a:cs typeface="Calibri Light" panose="020F0302020204030204" pitchFamily="34" charset="0"/>
                        </a:rPr>
                      </a:br>
                      <a:r>
                        <a:rPr lang="en-US" sz="3200" b="1" kern="1200" dirty="0">
                          <a:solidFill>
                            <a:schemeClr val="tx1">
                              <a:lumMod val="75000"/>
                              <a:lumOff val="25000"/>
                            </a:schemeClr>
                          </a:solidFill>
                          <a:latin typeface="Avenir Next LT Pro" panose="020B0504020202020204" pitchFamily="34" charset="0"/>
                          <a:ea typeface="+mn-ea"/>
                          <a:cs typeface="Calibri Light" panose="020F0302020204030204" pitchFamily="34" charset="0"/>
                        </a:rPr>
                        <a:t>towards the SDGs</a:t>
                      </a:r>
                    </a:p>
                  </a:txBody>
                  <a:tcPr marL="360000" marR="360000" marT="144000" marB="144000" anchor="ctr"/>
                </a:tc>
                <a:tc>
                  <a:txBody>
                    <a:bodyPr/>
                    <a:lstStyle/>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2800" b="0" kern="1200" dirty="0">
                          <a:solidFill>
                            <a:schemeClr val="tx1">
                              <a:lumMod val="75000"/>
                              <a:lumOff val="25000"/>
                            </a:schemeClr>
                          </a:solidFill>
                          <a:latin typeface="Avenir Next LT Pro" panose="020B0504020202020204" pitchFamily="34" charset="0"/>
                          <a:ea typeface="+mn-ea"/>
                          <a:cs typeface="Calibri Light" panose="020F0302020204030204" pitchFamily="34" charset="0"/>
                        </a:rPr>
                        <a:t>SDGs as an overarching strategic framework of smart specialisation giving a shared direction and the sense of urgency to the discovery process and the selection of S3 priorities</a:t>
                      </a:r>
                    </a:p>
                  </a:txBody>
                  <a:tcPr marL="144000" marR="144000" marT="144000" marB="144000" anchor="ctr"/>
                </a:tc>
                <a:extLst>
                  <a:ext uri="{0D108BD9-81ED-4DB2-BD59-A6C34878D82A}">
                    <a16:rowId xmlns:a16="http://schemas.microsoft.com/office/drawing/2014/main" val="872080396"/>
                  </a:ext>
                </a:extLst>
              </a:tr>
              <a:tr h="2675920">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US" sz="3200" b="1" kern="1200" dirty="0">
                          <a:solidFill>
                            <a:schemeClr val="tx1">
                              <a:lumMod val="75000"/>
                              <a:lumOff val="25000"/>
                            </a:schemeClr>
                          </a:solidFill>
                          <a:latin typeface="Avenir Next LT Pro" panose="020B0504020202020204" pitchFamily="34" charset="0"/>
                          <a:ea typeface="+mn-ea"/>
                          <a:cs typeface="Calibri Light" panose="020F0302020204030204" pitchFamily="34" charset="0"/>
                        </a:rPr>
                        <a:t>Whole-system </a:t>
                      </a:r>
                      <a:br>
                        <a:rPr lang="en-US" sz="3200" b="1" kern="1200" dirty="0">
                          <a:solidFill>
                            <a:schemeClr val="tx1">
                              <a:lumMod val="75000"/>
                              <a:lumOff val="25000"/>
                            </a:schemeClr>
                          </a:solidFill>
                          <a:latin typeface="Avenir Next LT Pro" panose="020B0504020202020204" pitchFamily="34" charset="0"/>
                          <a:ea typeface="+mn-ea"/>
                          <a:cs typeface="Calibri Light" panose="020F0302020204030204" pitchFamily="34" charset="0"/>
                        </a:rPr>
                      </a:br>
                      <a:r>
                        <a:rPr lang="en-US" sz="3200" b="1" kern="1200" dirty="0">
                          <a:solidFill>
                            <a:schemeClr val="tx1">
                              <a:lumMod val="75000"/>
                              <a:lumOff val="25000"/>
                            </a:schemeClr>
                          </a:solidFill>
                          <a:latin typeface="Avenir Next LT Pro" panose="020B0504020202020204" pitchFamily="34" charset="0"/>
                          <a:ea typeface="+mn-ea"/>
                          <a:cs typeface="Calibri Light" panose="020F0302020204030204" pitchFamily="34" charset="0"/>
                        </a:rPr>
                        <a:t>transformation </a:t>
                      </a:r>
                      <a:br>
                        <a:rPr lang="en-US" sz="3200" b="1" kern="1200" dirty="0">
                          <a:solidFill>
                            <a:schemeClr val="tx1">
                              <a:lumMod val="75000"/>
                              <a:lumOff val="25000"/>
                            </a:schemeClr>
                          </a:solidFill>
                          <a:latin typeface="Avenir Next LT Pro" panose="020B0504020202020204" pitchFamily="34" charset="0"/>
                          <a:ea typeface="+mn-ea"/>
                          <a:cs typeface="Calibri Light" panose="020F0302020204030204" pitchFamily="34" charset="0"/>
                        </a:rPr>
                      </a:br>
                      <a:r>
                        <a:rPr lang="en-US" sz="3200" b="1" kern="1200" dirty="0">
                          <a:solidFill>
                            <a:schemeClr val="tx1">
                              <a:lumMod val="75000"/>
                              <a:lumOff val="25000"/>
                            </a:schemeClr>
                          </a:solidFill>
                          <a:latin typeface="Avenir Next LT Pro" panose="020B0504020202020204" pitchFamily="34" charset="0"/>
                          <a:ea typeface="+mn-ea"/>
                          <a:cs typeface="Calibri Light" panose="020F0302020204030204" pitchFamily="34" charset="0"/>
                        </a:rPr>
                        <a:t>towards sustainability</a:t>
                      </a:r>
                    </a:p>
                  </a:txBody>
                  <a:tcPr marL="360000" marR="360000" marT="144000" marB="144000" anchor="ctr"/>
                </a:tc>
                <a:tc>
                  <a:txBody>
                    <a:bodyPr/>
                    <a:lstStyle/>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2800" b="0" kern="1200" dirty="0">
                          <a:solidFill>
                            <a:schemeClr val="tx1">
                              <a:lumMod val="75000"/>
                              <a:lumOff val="25000"/>
                            </a:schemeClr>
                          </a:solidFill>
                          <a:latin typeface="Avenir Next LT Pro" panose="020B0504020202020204" pitchFamily="34" charset="0"/>
                          <a:ea typeface="+mn-ea"/>
                          <a:cs typeface="Calibri Light" panose="020F0302020204030204" pitchFamily="34" charset="0"/>
                        </a:rPr>
                        <a:t>Foster innovations contributing to wider sociotechnical and social-ecological transitions needed to accomplish the SDGs</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2800" b="0" kern="1200" dirty="0">
                          <a:solidFill>
                            <a:schemeClr val="tx1">
                              <a:lumMod val="75000"/>
                              <a:lumOff val="25000"/>
                            </a:schemeClr>
                          </a:solidFill>
                          <a:latin typeface="Avenir Next LT Pro" panose="020B0504020202020204" pitchFamily="34" charset="0"/>
                          <a:ea typeface="+mn-ea"/>
                          <a:cs typeface="Calibri Light" panose="020F0302020204030204" pitchFamily="34" charset="0"/>
                        </a:rPr>
                        <a:t>Embrace complex, multi-actor, multi-scalar and often uncertain nature </a:t>
                      </a:r>
                      <a:br>
                        <a:rPr lang="en-US" sz="2800" b="0" kern="1200" dirty="0">
                          <a:solidFill>
                            <a:schemeClr val="tx1">
                              <a:lumMod val="75000"/>
                              <a:lumOff val="25000"/>
                            </a:schemeClr>
                          </a:solidFill>
                          <a:latin typeface="Avenir Next LT Pro" panose="020B0504020202020204" pitchFamily="34" charset="0"/>
                          <a:ea typeface="+mn-ea"/>
                          <a:cs typeface="Calibri Light" panose="020F0302020204030204" pitchFamily="34" charset="0"/>
                        </a:rPr>
                      </a:br>
                      <a:r>
                        <a:rPr lang="en-US" sz="2800" b="0" kern="1200" dirty="0">
                          <a:solidFill>
                            <a:schemeClr val="tx1">
                              <a:lumMod val="75000"/>
                              <a:lumOff val="25000"/>
                            </a:schemeClr>
                          </a:solidFill>
                          <a:latin typeface="Avenir Next LT Pro" panose="020B0504020202020204" pitchFamily="34" charset="0"/>
                          <a:ea typeface="+mn-ea"/>
                          <a:cs typeface="Calibri Light" panose="020F0302020204030204" pitchFamily="34" charset="0"/>
                        </a:rPr>
                        <a:t>of sustainability transitions</a:t>
                      </a:r>
                    </a:p>
                  </a:txBody>
                  <a:tcPr marL="144000" marR="144000" marT="144000" marB="144000" anchor="ctr"/>
                </a:tc>
                <a:extLst>
                  <a:ext uri="{0D108BD9-81ED-4DB2-BD59-A6C34878D82A}">
                    <a16:rowId xmlns:a16="http://schemas.microsoft.com/office/drawing/2014/main" val="2953212321"/>
                  </a:ext>
                </a:extLst>
              </a:tr>
              <a:tr h="3166634">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US" sz="3200" b="1" kern="1200" dirty="0">
                          <a:solidFill>
                            <a:schemeClr val="tx1">
                              <a:lumMod val="75000"/>
                              <a:lumOff val="25000"/>
                            </a:schemeClr>
                          </a:solidFill>
                          <a:latin typeface="Avenir Next LT Pro" panose="020B0504020202020204" pitchFamily="34" charset="0"/>
                          <a:ea typeface="+mn-ea"/>
                          <a:cs typeface="Calibri Light" panose="020F0302020204030204" pitchFamily="34" charset="0"/>
                        </a:rPr>
                        <a:t>Responsibility and reflexivity</a:t>
                      </a:r>
                    </a:p>
                  </a:txBody>
                  <a:tcPr marL="360000" marR="360000" marT="144000" marB="144000" anchor="ctr"/>
                </a:tc>
                <a:tc>
                  <a:txBody>
                    <a:bodyPr/>
                    <a:lstStyle/>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2800" kern="1200" dirty="0">
                          <a:solidFill>
                            <a:schemeClr val="tx1">
                              <a:lumMod val="75000"/>
                              <a:lumOff val="25000"/>
                            </a:schemeClr>
                          </a:solidFill>
                          <a:latin typeface="Avenir Next LT Pro" panose="020B0504020202020204" pitchFamily="34" charset="0"/>
                          <a:ea typeface="+mn-ea"/>
                          <a:cs typeface="Calibri Light" panose="020F0302020204030204" pitchFamily="34" charset="0"/>
                        </a:rPr>
                        <a:t>SDGs as a compass helping S3 to navigate difficult ethical and moral choices while considering short- and long-term sustainability impacts </a:t>
                      </a:r>
                      <a:br>
                        <a:rPr lang="en-US" sz="2800" kern="1200" dirty="0">
                          <a:solidFill>
                            <a:schemeClr val="tx1">
                              <a:lumMod val="75000"/>
                              <a:lumOff val="25000"/>
                            </a:schemeClr>
                          </a:solidFill>
                          <a:latin typeface="Avenir Next LT Pro" panose="020B0504020202020204" pitchFamily="34" charset="0"/>
                          <a:ea typeface="+mn-ea"/>
                          <a:cs typeface="Calibri Light" panose="020F0302020204030204" pitchFamily="34" charset="0"/>
                        </a:rPr>
                      </a:br>
                      <a:r>
                        <a:rPr lang="en-US" sz="2800" kern="1200" dirty="0">
                          <a:solidFill>
                            <a:schemeClr val="tx1">
                              <a:lumMod val="75000"/>
                              <a:lumOff val="25000"/>
                            </a:schemeClr>
                          </a:solidFill>
                          <a:latin typeface="Avenir Next LT Pro" panose="020B0504020202020204" pitchFamily="34" charset="0"/>
                          <a:ea typeface="+mn-ea"/>
                          <a:cs typeface="Calibri Light" panose="020F0302020204030204" pitchFamily="34" charset="0"/>
                        </a:rPr>
                        <a:t>of its priorities and actions</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2800" kern="1200" dirty="0">
                          <a:solidFill>
                            <a:schemeClr val="tx1">
                              <a:lumMod val="75000"/>
                              <a:lumOff val="25000"/>
                            </a:schemeClr>
                          </a:solidFill>
                          <a:latin typeface="Avenir Next LT Pro" panose="020B0504020202020204" pitchFamily="34" charset="0"/>
                          <a:ea typeface="+mn-ea"/>
                          <a:cs typeface="Calibri Light" panose="020F0302020204030204" pitchFamily="34" charset="0"/>
                        </a:rPr>
                        <a:t>Nurture</a:t>
                      </a:r>
                      <a:r>
                        <a:rPr lang="en-US" sz="2800" kern="1200" baseline="0" dirty="0">
                          <a:solidFill>
                            <a:schemeClr val="tx1">
                              <a:lumMod val="75000"/>
                              <a:lumOff val="25000"/>
                            </a:schemeClr>
                          </a:solidFill>
                          <a:latin typeface="Avenir Next LT Pro" panose="020B0504020202020204" pitchFamily="34" charset="0"/>
                          <a:ea typeface="+mn-ea"/>
                          <a:cs typeface="Calibri Light" panose="020F0302020204030204" pitchFamily="34" charset="0"/>
                        </a:rPr>
                        <a:t> </a:t>
                      </a:r>
                      <a:r>
                        <a:rPr lang="en-US" sz="2800" kern="1200" dirty="0">
                          <a:solidFill>
                            <a:schemeClr val="tx1">
                              <a:lumMod val="75000"/>
                              <a:lumOff val="25000"/>
                            </a:schemeClr>
                          </a:solidFill>
                          <a:latin typeface="Avenir Next LT Pro" panose="020B0504020202020204" pitchFamily="34" charset="0"/>
                          <a:ea typeface="+mn-ea"/>
                          <a:cs typeface="Calibri Light" panose="020F0302020204030204" pitchFamily="34" charset="0"/>
                        </a:rPr>
                        <a:t>learning and reflexivity about possible impacts of transition on vulnerable groups and territories (‘just transitions’)</a:t>
                      </a:r>
                    </a:p>
                  </a:txBody>
                  <a:tcPr marL="144000" marR="144000" marT="144000" marB="144000" anchor="ctr"/>
                </a:tc>
                <a:extLst>
                  <a:ext uri="{0D108BD9-81ED-4DB2-BD59-A6C34878D82A}">
                    <a16:rowId xmlns:a16="http://schemas.microsoft.com/office/drawing/2014/main" val="2758299537"/>
                  </a:ext>
                </a:extLst>
              </a:tr>
            </a:tbl>
          </a:graphicData>
        </a:graphic>
      </p:graphicFrame>
      <p:sp>
        <p:nvSpPr>
          <p:cNvPr id="4" name="TextBox 5"/>
          <p:cNvSpPr txBox="1">
            <a:spLocks noChangeArrowheads="1"/>
          </p:cNvSpPr>
          <p:nvPr/>
        </p:nvSpPr>
        <p:spPr bwMode="auto">
          <a:xfrm>
            <a:off x="18657977" y="13270687"/>
            <a:ext cx="5727612" cy="370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defTabSz="1828800"/>
            <a:r>
              <a:rPr lang="en-GB" altLang="en-US" sz="1810" i="1" dirty="0">
                <a:solidFill>
                  <a:srgbClr val="4D4D4D"/>
                </a:solidFill>
                <a:latin typeface="Avenir Next LT Pro" pitchFamily="34" charset="0"/>
              </a:rPr>
              <a:t>Source: Miedzinski et al. 2021</a:t>
            </a:r>
          </a:p>
        </p:txBody>
      </p:sp>
    </p:spTree>
    <p:extLst>
      <p:ext uri="{BB962C8B-B14F-4D97-AF65-F5344CB8AC3E}">
        <p14:creationId xmlns:p14="http://schemas.microsoft.com/office/powerpoint/2010/main" val="46172753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p:cNvGraphicFramePr>
            <a:graphicFrameLocks noGrp="1"/>
          </p:cNvGraphicFramePr>
          <p:nvPr/>
        </p:nvGraphicFramePr>
        <p:xfrm>
          <a:off x="313982" y="2694529"/>
          <a:ext cx="23450466" cy="9155070"/>
        </p:xfrm>
        <a:graphic>
          <a:graphicData uri="http://schemas.openxmlformats.org/drawingml/2006/table">
            <a:tbl>
              <a:tblPr firstRow="1" firstCol="1" bandRow="1">
                <a:tableStyleId>{5940675A-B579-460E-94D1-54222C63F5DA}</a:tableStyleId>
              </a:tblPr>
              <a:tblGrid>
                <a:gridCol w="257484">
                  <a:extLst>
                    <a:ext uri="{9D8B030D-6E8A-4147-A177-3AD203B41FA5}">
                      <a16:colId xmlns:a16="http://schemas.microsoft.com/office/drawing/2014/main" val="20000"/>
                    </a:ext>
                  </a:extLst>
                </a:gridCol>
                <a:gridCol w="2661276">
                  <a:extLst>
                    <a:ext uri="{9D8B030D-6E8A-4147-A177-3AD203B41FA5}">
                      <a16:colId xmlns:a16="http://schemas.microsoft.com/office/drawing/2014/main" val="20001"/>
                    </a:ext>
                  </a:extLst>
                </a:gridCol>
                <a:gridCol w="6843902">
                  <a:extLst>
                    <a:ext uri="{9D8B030D-6E8A-4147-A177-3AD203B41FA5}">
                      <a16:colId xmlns:a16="http://schemas.microsoft.com/office/drawing/2014/main" val="20002"/>
                    </a:ext>
                  </a:extLst>
                </a:gridCol>
                <a:gridCol w="6843902">
                  <a:extLst>
                    <a:ext uri="{9D8B030D-6E8A-4147-A177-3AD203B41FA5}">
                      <a16:colId xmlns:a16="http://schemas.microsoft.com/office/drawing/2014/main" val="20003"/>
                    </a:ext>
                  </a:extLst>
                </a:gridCol>
                <a:gridCol w="6843902">
                  <a:extLst>
                    <a:ext uri="{9D8B030D-6E8A-4147-A177-3AD203B41FA5}">
                      <a16:colId xmlns:a16="http://schemas.microsoft.com/office/drawing/2014/main" val="20004"/>
                    </a:ext>
                  </a:extLst>
                </a:gridCol>
              </a:tblGrid>
              <a:tr h="292712">
                <a:tc rowSpan="6">
                  <a:txBody>
                    <a:bodyPr/>
                    <a:lstStyle/>
                    <a:p>
                      <a:pPr algn="ctr">
                        <a:lnSpc>
                          <a:spcPct val="100000"/>
                        </a:lnSpc>
                        <a:spcBef>
                          <a:spcPts val="200"/>
                        </a:spcBef>
                        <a:spcAft>
                          <a:spcPts val="200"/>
                        </a:spcAft>
                      </a:pPr>
                      <a:endParaRPr lang="en-GB" sz="2400" b="1" i="0" dirty="0">
                        <a:solidFill>
                          <a:schemeClr val="tx1">
                            <a:lumMod val="75000"/>
                            <a:lumOff val="25000"/>
                          </a:schemeClr>
                        </a:solidFill>
                        <a:effectLst/>
                        <a:latin typeface="Avenir Next LT Pro" panose="020B0504020202020204" pitchFamily="34" charset="0"/>
                        <a:cs typeface="Times New Roman" panose="02020603050405020304" pitchFamily="18" charset="0"/>
                      </a:endParaRPr>
                    </a:p>
                  </a:txBody>
                  <a:tcPr marL="101586" marR="101586" marT="65076" marB="65076" vert="vert">
                    <a:lnL w="12700" cmpd="sng">
                      <a:noFill/>
                    </a:lnL>
                    <a:lnR w="12700" cmpd="sng">
                      <a:noFill/>
                    </a:lnR>
                    <a:lnT w="12700" cmpd="sng">
                      <a:noFill/>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4">
                  <a:txBody>
                    <a:bodyPr/>
                    <a:lstStyle/>
                    <a:p>
                      <a:pPr algn="l">
                        <a:lnSpc>
                          <a:spcPct val="100000"/>
                        </a:lnSpc>
                        <a:spcBef>
                          <a:spcPts val="200"/>
                        </a:spcBef>
                        <a:spcAft>
                          <a:spcPts val="200"/>
                        </a:spcAft>
                      </a:pPr>
                      <a:r>
                        <a:rPr lang="en-GB" sz="200" b="0" dirty="0">
                          <a:solidFill>
                            <a:schemeClr val="tx1">
                              <a:lumMod val="75000"/>
                              <a:lumOff val="25000"/>
                            </a:schemeClr>
                          </a:solidFill>
                          <a:effectLst/>
                          <a:latin typeface="Avenir Next LT Pro" panose="020B0504020202020204" pitchFamily="34" charset="0"/>
                          <a:ea typeface="Times New Roman" panose="02020603050405020304" pitchFamily="18" charset="0"/>
                          <a:cs typeface="Times New Roman" panose="02020603050405020304" pitchFamily="18" charset="0"/>
                        </a:rPr>
                        <a:t>=</a:t>
                      </a:r>
                    </a:p>
                    <a:p>
                      <a:pPr algn="l">
                        <a:lnSpc>
                          <a:spcPct val="100000"/>
                        </a:lnSpc>
                        <a:spcBef>
                          <a:spcPts val="200"/>
                        </a:spcBef>
                        <a:spcAft>
                          <a:spcPts val="200"/>
                        </a:spcAft>
                      </a:pPr>
                      <a:endParaRPr lang="en-GB" sz="200" b="0" dirty="0">
                        <a:solidFill>
                          <a:schemeClr val="tx1">
                            <a:lumMod val="75000"/>
                            <a:lumOff val="25000"/>
                          </a:schemeClr>
                        </a:solidFill>
                        <a:effectLst/>
                        <a:latin typeface="Avenir Next LT Pro" panose="020B0504020202020204" pitchFamily="34" charset="0"/>
                        <a:ea typeface="Times New Roman" panose="02020603050405020304" pitchFamily="18" charset="0"/>
                        <a:cs typeface="Times New Roman" panose="02020603050405020304" pitchFamily="18" charset="0"/>
                      </a:endParaRPr>
                    </a:p>
                  </a:txBody>
                  <a:tcPr marL="101586" marR="101586" marT="65076" marB="65076">
                    <a:lnL w="12700" cmpd="sng">
                      <a:noFill/>
                    </a:lnL>
                    <a:lnR w="12700" cmpd="sng">
                      <a:noFill/>
                    </a:lnR>
                    <a:lnT w="12700" cmpd="sng">
                      <a:noFill/>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l">
                        <a:lnSpc>
                          <a:spcPct val="114000"/>
                        </a:lnSpc>
                        <a:spcBef>
                          <a:spcPts val="200"/>
                        </a:spcBef>
                        <a:spcAft>
                          <a:spcPts val="200"/>
                        </a:spcAft>
                      </a:pPr>
                      <a:endParaRPr lang="en-GB" sz="1300" b="0" dirty="0">
                        <a:effectLst/>
                        <a:latin typeface="Avenir Next LT Pro" panose="020B0504020202020204" pitchFamily="34" charset="0"/>
                        <a:ea typeface="Times New Roman" panose="02020603050405020304" pitchFamily="18" charset="0"/>
                        <a:cs typeface="Times New Roman" panose="02020603050405020304" pitchFamily="18" charset="0"/>
                      </a:endParaRPr>
                    </a:p>
                  </a:txBody>
                  <a:tcPr marL="56143" marR="56143" marT="36005" marB="36005">
                    <a:lnL w="12700" cmpd="sng">
                      <a:noFill/>
                    </a:lnL>
                    <a:lnR w="12700" cmpd="sng">
                      <a:noFill/>
                    </a:lnR>
                    <a:lnT w="12700" cmpd="sng">
                      <a:noFill/>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l">
                        <a:lnSpc>
                          <a:spcPct val="114000"/>
                        </a:lnSpc>
                        <a:spcBef>
                          <a:spcPts val="200"/>
                        </a:spcBef>
                        <a:spcAft>
                          <a:spcPts val="200"/>
                        </a:spcAft>
                      </a:pPr>
                      <a:endParaRPr lang="en-GB" sz="1300" b="0" dirty="0">
                        <a:effectLst/>
                        <a:latin typeface="Avenir Next LT Pro" panose="020B0504020202020204" pitchFamily="34" charset="0"/>
                        <a:ea typeface="Times New Roman" panose="02020603050405020304" pitchFamily="18" charset="0"/>
                        <a:cs typeface="Times New Roman" panose="02020603050405020304" pitchFamily="18" charset="0"/>
                      </a:endParaRPr>
                    </a:p>
                  </a:txBody>
                  <a:tcPr marL="56143" marR="56143" marT="36005" marB="36005">
                    <a:lnL w="12700" cmpd="sng">
                      <a:noFill/>
                    </a:lnL>
                    <a:lnR w="12700" cmpd="sng">
                      <a:noFill/>
                    </a:lnR>
                    <a:lnT w="12700" cmpd="sng">
                      <a:noFill/>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l">
                        <a:lnSpc>
                          <a:spcPct val="114000"/>
                        </a:lnSpc>
                        <a:spcBef>
                          <a:spcPts val="200"/>
                        </a:spcBef>
                        <a:spcAft>
                          <a:spcPts val="200"/>
                        </a:spcAft>
                      </a:pPr>
                      <a:endParaRPr lang="en-GB" sz="1300" b="0" dirty="0">
                        <a:effectLst/>
                        <a:latin typeface="Avenir Next LT Pro" panose="020B0504020202020204" pitchFamily="34" charset="0"/>
                        <a:ea typeface="Times New Roman" panose="02020603050405020304" pitchFamily="18" charset="0"/>
                        <a:cs typeface="Times New Roman" panose="02020603050405020304" pitchFamily="18" charset="0"/>
                      </a:endParaRPr>
                    </a:p>
                  </a:txBody>
                  <a:tcPr marL="56143" marR="56143" marT="36005" marB="36005">
                    <a:lnL w="12700" cmpd="sng">
                      <a:noFill/>
                    </a:lnL>
                    <a:lnR w="12700" cmpd="sng">
                      <a:noFill/>
                    </a:lnR>
                    <a:lnT w="12700" cmpd="sng">
                      <a:noFill/>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811506">
                <a:tc vMerge="1">
                  <a:txBody>
                    <a:bodyPr/>
                    <a:lstStyle/>
                    <a:p>
                      <a:pPr algn="l">
                        <a:lnSpc>
                          <a:spcPct val="114000"/>
                        </a:lnSpc>
                        <a:spcBef>
                          <a:spcPts val="300"/>
                        </a:spcBef>
                        <a:spcAft>
                          <a:spcPts val="200"/>
                        </a:spcAft>
                      </a:pPr>
                      <a:endParaRPr lang="en-GB" sz="1300" b="0" i="1" dirty="0">
                        <a:solidFill>
                          <a:schemeClr val="tx1">
                            <a:lumMod val="75000"/>
                            <a:lumOff val="25000"/>
                          </a:schemeClr>
                        </a:solidFill>
                        <a:effectLst/>
                        <a:latin typeface="Avenir Next LT Pro" panose="020B0504020202020204" pitchFamily="34" charset="0"/>
                        <a:ea typeface="Times New Roman" panose="02020603050405020304" pitchFamily="18" charset="0"/>
                        <a:cs typeface="Times New Roman" panose="02020603050405020304" pitchFamily="18" charset="0"/>
                      </a:endParaRPr>
                    </a:p>
                  </a:txBody>
                  <a:tcPr marL="56143" marR="56143" marT="36005" marB="36005">
                    <a:lnL w="12700" cmpd="sng">
                      <a:noFill/>
                    </a:lnL>
                    <a:lnR w="12700" cmpd="sng">
                      <a:noFill/>
                    </a:lnR>
                    <a:lnT w="3175" cap="flat" cmpd="sng" algn="ctr">
                      <a:solidFill>
                        <a:schemeClr val="tx1"/>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lnSpc>
                          <a:spcPct val="100000"/>
                        </a:lnSpc>
                        <a:spcBef>
                          <a:spcPts val="300"/>
                        </a:spcBef>
                        <a:spcAft>
                          <a:spcPts val="200"/>
                        </a:spcAft>
                      </a:pPr>
                      <a:endParaRPr lang="en-GB" sz="200" b="0" dirty="0">
                        <a:solidFill>
                          <a:schemeClr val="tx1">
                            <a:lumMod val="75000"/>
                            <a:lumOff val="25000"/>
                          </a:schemeClr>
                        </a:solidFill>
                        <a:effectLst/>
                        <a:latin typeface="Avenir Next LT Pro" panose="020B0504020202020204" pitchFamily="34" charset="0"/>
                      </a:endParaRPr>
                    </a:p>
                    <a:p>
                      <a:pPr algn="l">
                        <a:lnSpc>
                          <a:spcPct val="100000"/>
                        </a:lnSpc>
                        <a:spcBef>
                          <a:spcPts val="300"/>
                        </a:spcBef>
                        <a:spcAft>
                          <a:spcPts val="200"/>
                        </a:spcAft>
                      </a:pPr>
                      <a:r>
                        <a:rPr lang="en-GB" sz="2400" b="0" i="1" dirty="0">
                          <a:solidFill>
                            <a:schemeClr val="tx1">
                              <a:lumMod val="75000"/>
                              <a:lumOff val="25000"/>
                            </a:schemeClr>
                          </a:solidFill>
                          <a:effectLst/>
                          <a:latin typeface="Avenir Next LT Pro" panose="020B0504020202020204" pitchFamily="34" charset="0"/>
                        </a:rPr>
                        <a:t>S3 principles</a:t>
                      </a:r>
                      <a:endParaRPr lang="en-GB" sz="2400" b="0" i="1" dirty="0">
                        <a:solidFill>
                          <a:schemeClr val="tx1">
                            <a:lumMod val="75000"/>
                            <a:lumOff val="25000"/>
                          </a:schemeClr>
                        </a:solidFill>
                        <a:effectLst/>
                        <a:latin typeface="Avenir Next LT Pro" panose="020B0504020202020204" pitchFamily="34" charset="0"/>
                        <a:ea typeface="Times New Roman" panose="02020603050405020304" pitchFamily="18" charset="0"/>
                        <a:cs typeface="Times New Roman" panose="02020603050405020304" pitchFamily="18" charset="0"/>
                      </a:endParaRPr>
                    </a:p>
                  </a:txBody>
                  <a:tcPr marL="101586" marR="101586" marT="65076" marB="65076">
                    <a:lnL w="12700" cmpd="sng">
                      <a:noFill/>
                    </a:lnL>
                    <a:lnR w="12700" cmpd="sng">
                      <a:noFill/>
                    </a:lnR>
                    <a:lnT w="3175" cap="flat" cmpd="sng" algn="ctr">
                      <a:solidFill>
                        <a:schemeClr val="tx1"/>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lnSpc>
                          <a:spcPct val="100000"/>
                        </a:lnSpc>
                        <a:spcBef>
                          <a:spcPts val="300"/>
                        </a:spcBef>
                        <a:spcAft>
                          <a:spcPts val="200"/>
                        </a:spcAft>
                      </a:pPr>
                      <a:endParaRPr lang="en-GB" sz="200" b="1" dirty="0">
                        <a:solidFill>
                          <a:schemeClr val="tx1">
                            <a:lumMod val="75000"/>
                            <a:lumOff val="25000"/>
                          </a:schemeClr>
                        </a:solidFill>
                        <a:effectLst/>
                        <a:latin typeface="Avenir Next LT Pro" panose="020B0504020202020204" pitchFamily="34" charset="0"/>
                      </a:endParaRPr>
                    </a:p>
                    <a:p>
                      <a:pPr algn="l">
                        <a:lnSpc>
                          <a:spcPct val="100000"/>
                        </a:lnSpc>
                        <a:spcBef>
                          <a:spcPts val="300"/>
                        </a:spcBef>
                        <a:spcAft>
                          <a:spcPts val="200"/>
                        </a:spcAft>
                      </a:pPr>
                      <a:r>
                        <a:rPr lang="en-GB" sz="2400" b="1" dirty="0">
                          <a:solidFill>
                            <a:schemeClr val="tx1">
                              <a:lumMod val="75000"/>
                              <a:lumOff val="25000"/>
                            </a:schemeClr>
                          </a:solidFill>
                          <a:effectLst/>
                          <a:latin typeface="Avenir Next LT Pro" panose="020B0504020202020204" pitchFamily="34" charset="0"/>
                        </a:rPr>
                        <a:t>Shared direction towards the SDGs</a:t>
                      </a:r>
                    </a:p>
                    <a:p>
                      <a:pPr algn="l">
                        <a:lnSpc>
                          <a:spcPct val="100000"/>
                        </a:lnSpc>
                        <a:spcBef>
                          <a:spcPts val="300"/>
                        </a:spcBef>
                        <a:spcAft>
                          <a:spcPts val="200"/>
                        </a:spcAft>
                      </a:pPr>
                      <a:endParaRPr lang="en-GB" sz="200" b="1" dirty="0">
                        <a:solidFill>
                          <a:schemeClr val="tx1">
                            <a:lumMod val="75000"/>
                            <a:lumOff val="25000"/>
                          </a:schemeClr>
                        </a:solidFill>
                        <a:effectLst/>
                        <a:latin typeface="Avenir Next LT Pro" panose="020B0504020202020204" pitchFamily="34" charset="0"/>
                        <a:ea typeface="Times New Roman" panose="02020603050405020304" pitchFamily="18" charset="0"/>
                        <a:cs typeface="Times New Roman" panose="02020603050405020304" pitchFamily="18" charset="0"/>
                      </a:endParaRPr>
                    </a:p>
                  </a:txBody>
                  <a:tcPr marL="101586" marR="101586" marT="65076" marB="65076">
                    <a:lnL w="12700" cmpd="sng">
                      <a:noFill/>
                    </a:lnL>
                    <a:lnR w="12700" cmpd="sng">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lnSpc>
                          <a:spcPct val="100000"/>
                        </a:lnSpc>
                        <a:spcBef>
                          <a:spcPts val="300"/>
                        </a:spcBef>
                        <a:spcAft>
                          <a:spcPts val="200"/>
                        </a:spcAft>
                      </a:pPr>
                      <a:endParaRPr lang="en-GB" sz="200" b="1" dirty="0">
                        <a:solidFill>
                          <a:schemeClr val="tx1">
                            <a:lumMod val="75000"/>
                            <a:lumOff val="25000"/>
                          </a:schemeClr>
                        </a:solidFill>
                        <a:effectLst/>
                        <a:latin typeface="Avenir Next LT Pro" panose="020B0504020202020204" pitchFamily="34" charset="0"/>
                      </a:endParaRPr>
                    </a:p>
                    <a:p>
                      <a:pPr algn="l">
                        <a:lnSpc>
                          <a:spcPct val="100000"/>
                        </a:lnSpc>
                        <a:spcBef>
                          <a:spcPts val="300"/>
                        </a:spcBef>
                        <a:spcAft>
                          <a:spcPts val="200"/>
                        </a:spcAft>
                      </a:pPr>
                      <a:r>
                        <a:rPr lang="en-GB" sz="2400" b="1" dirty="0">
                          <a:solidFill>
                            <a:schemeClr val="tx1">
                              <a:lumMod val="75000"/>
                              <a:lumOff val="25000"/>
                            </a:schemeClr>
                          </a:solidFill>
                          <a:effectLst/>
                          <a:latin typeface="Avenir Next LT Pro" panose="020B0504020202020204" pitchFamily="34" charset="0"/>
                        </a:rPr>
                        <a:t>Whole-system transformation</a:t>
                      </a:r>
                      <a:endParaRPr lang="en-GB" sz="2400" b="1" dirty="0">
                        <a:solidFill>
                          <a:schemeClr val="tx1">
                            <a:lumMod val="75000"/>
                            <a:lumOff val="25000"/>
                          </a:schemeClr>
                        </a:solidFill>
                        <a:effectLst/>
                        <a:latin typeface="Avenir Next LT Pro" panose="020B0504020202020204" pitchFamily="34" charset="0"/>
                        <a:ea typeface="Times New Roman" panose="02020603050405020304" pitchFamily="18" charset="0"/>
                        <a:cs typeface="Times New Roman" panose="02020603050405020304" pitchFamily="18" charset="0"/>
                      </a:endParaRPr>
                    </a:p>
                  </a:txBody>
                  <a:tcPr marL="101586" marR="101586" marT="65076" marB="65076">
                    <a:lnL w="12700" cmpd="sng">
                      <a:noFill/>
                    </a:lnL>
                    <a:lnR w="12700" cmpd="sng">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lnSpc>
                          <a:spcPct val="100000"/>
                        </a:lnSpc>
                        <a:spcBef>
                          <a:spcPts val="300"/>
                        </a:spcBef>
                        <a:spcAft>
                          <a:spcPts val="200"/>
                        </a:spcAft>
                      </a:pPr>
                      <a:endParaRPr lang="en-GB" sz="200" b="1" dirty="0">
                        <a:solidFill>
                          <a:schemeClr val="tx1">
                            <a:lumMod val="75000"/>
                            <a:lumOff val="25000"/>
                          </a:schemeClr>
                        </a:solidFill>
                        <a:effectLst/>
                        <a:latin typeface="Avenir Next LT Pro" panose="020B0504020202020204" pitchFamily="34" charset="0"/>
                        <a:ea typeface="Times New Roman" panose="02020603050405020304" pitchFamily="18" charset="0"/>
                        <a:cs typeface="Times New Roman" panose="02020603050405020304" pitchFamily="18" charset="0"/>
                      </a:endParaRPr>
                    </a:p>
                    <a:p>
                      <a:pPr algn="l">
                        <a:lnSpc>
                          <a:spcPct val="100000"/>
                        </a:lnSpc>
                        <a:spcBef>
                          <a:spcPts val="300"/>
                        </a:spcBef>
                        <a:spcAft>
                          <a:spcPts val="200"/>
                        </a:spcAft>
                      </a:pPr>
                      <a:r>
                        <a:rPr lang="en-GB" sz="2400" b="1" dirty="0">
                          <a:solidFill>
                            <a:schemeClr val="tx1">
                              <a:lumMod val="75000"/>
                              <a:lumOff val="25000"/>
                            </a:schemeClr>
                          </a:solidFill>
                          <a:effectLst/>
                          <a:latin typeface="Avenir Next LT Pro" panose="020B0504020202020204" pitchFamily="34" charset="0"/>
                          <a:ea typeface="Times New Roman" panose="02020603050405020304" pitchFamily="18" charset="0"/>
                          <a:cs typeface="Times New Roman" panose="02020603050405020304" pitchFamily="18" charset="0"/>
                        </a:rPr>
                        <a:t>Responsibility and reflexivity</a:t>
                      </a:r>
                    </a:p>
                    <a:p>
                      <a:pPr algn="l">
                        <a:lnSpc>
                          <a:spcPct val="100000"/>
                        </a:lnSpc>
                        <a:spcBef>
                          <a:spcPts val="300"/>
                        </a:spcBef>
                        <a:spcAft>
                          <a:spcPts val="200"/>
                        </a:spcAft>
                      </a:pPr>
                      <a:endParaRPr lang="en-GB" sz="200" b="1" dirty="0">
                        <a:solidFill>
                          <a:schemeClr val="tx1">
                            <a:lumMod val="75000"/>
                            <a:lumOff val="25000"/>
                          </a:schemeClr>
                        </a:solidFill>
                        <a:effectLst/>
                        <a:latin typeface="Avenir Next LT Pro" panose="020B0504020202020204" pitchFamily="34" charset="0"/>
                        <a:ea typeface="Times New Roman" panose="02020603050405020304" pitchFamily="18" charset="0"/>
                        <a:cs typeface="Times New Roman" panose="02020603050405020304" pitchFamily="18" charset="0"/>
                      </a:endParaRPr>
                    </a:p>
                  </a:txBody>
                  <a:tcPr marL="101586" marR="101586" marT="65076" marB="65076">
                    <a:lnL w="12700" cmpd="sng">
                      <a:noFill/>
                    </a:lnL>
                    <a:lnR w="12700" cmpd="sng">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2040506">
                <a:tc vMerge="1">
                  <a:txBody>
                    <a:bodyPr/>
                    <a:lstStyle/>
                    <a:p>
                      <a:pPr algn="l">
                        <a:lnSpc>
                          <a:spcPct val="114000"/>
                        </a:lnSpc>
                        <a:spcBef>
                          <a:spcPts val="200"/>
                        </a:spcBef>
                        <a:spcAft>
                          <a:spcPts val="200"/>
                        </a:spcAft>
                      </a:pPr>
                      <a:r>
                        <a:rPr lang="en-GB" sz="1300" b="0" i="1" dirty="0">
                          <a:solidFill>
                            <a:schemeClr val="tx1">
                              <a:lumMod val="75000"/>
                              <a:lumOff val="25000"/>
                            </a:schemeClr>
                          </a:solidFill>
                          <a:effectLst/>
                          <a:latin typeface="Avenir Next LT Pro" panose="020B0504020202020204" pitchFamily="34" charset="0"/>
                          <a:ea typeface="Times New Roman" panose="02020603050405020304" pitchFamily="18" charset="0"/>
                          <a:cs typeface="Times New Roman" panose="02020603050405020304" pitchFamily="18" charset="0"/>
                        </a:rPr>
                        <a:t>Principles of Smart Specialisation </a:t>
                      </a:r>
                    </a:p>
                  </a:txBody>
                  <a:tcPr marL="56143" marR="56143" marT="36005" marB="36005" vert="vert">
                    <a:lnL w="12700" cmpd="sng">
                      <a:noFill/>
                    </a:lnL>
                    <a:lnR w="12700" cmpd="sng">
                      <a:noFill/>
                    </a:lnR>
                    <a:lnT w="3175"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lnSpc>
                          <a:spcPct val="100000"/>
                        </a:lnSpc>
                        <a:spcBef>
                          <a:spcPts val="200"/>
                        </a:spcBef>
                        <a:spcAft>
                          <a:spcPts val="200"/>
                        </a:spcAft>
                      </a:pPr>
                      <a:r>
                        <a:rPr lang="en-GB" sz="2400" b="0" i="1" kern="1200" dirty="0">
                          <a:solidFill>
                            <a:schemeClr val="tx1">
                              <a:lumMod val="75000"/>
                              <a:lumOff val="25000"/>
                            </a:schemeClr>
                          </a:solidFill>
                          <a:effectLst/>
                          <a:latin typeface="Avenir Next LT Pro" panose="020B0504020202020204" pitchFamily="34" charset="0"/>
                          <a:ea typeface="+mn-ea"/>
                          <a:cs typeface="+mn-cs"/>
                        </a:rPr>
                        <a:t>Choices,</a:t>
                      </a:r>
                      <a:r>
                        <a:rPr lang="en-GB" sz="2400" b="0" i="1" kern="1200" baseline="0" dirty="0">
                          <a:solidFill>
                            <a:schemeClr val="tx1">
                              <a:lumMod val="75000"/>
                              <a:lumOff val="25000"/>
                            </a:schemeClr>
                          </a:solidFill>
                          <a:effectLst/>
                          <a:latin typeface="Avenir Next LT Pro" panose="020B0504020202020204" pitchFamily="34" charset="0"/>
                          <a:ea typeface="+mn-ea"/>
                          <a:cs typeface="+mn-cs"/>
                        </a:rPr>
                        <a:t> prioritisation</a:t>
                      </a:r>
                      <a:r>
                        <a:rPr lang="en-GB" sz="2400" b="0" i="1" kern="1200" dirty="0">
                          <a:solidFill>
                            <a:schemeClr val="tx1">
                              <a:lumMod val="75000"/>
                              <a:lumOff val="25000"/>
                            </a:schemeClr>
                          </a:solidFill>
                          <a:effectLst/>
                          <a:latin typeface="Avenir Next LT Pro" panose="020B0504020202020204" pitchFamily="34" charset="0"/>
                          <a:ea typeface="+mn-ea"/>
                          <a:cs typeface="+mn-cs"/>
                        </a:rPr>
                        <a:t> </a:t>
                      </a:r>
                      <a:br>
                        <a:rPr lang="en-GB" sz="2400" b="0" i="1" kern="1200" dirty="0">
                          <a:solidFill>
                            <a:schemeClr val="tx1">
                              <a:lumMod val="75000"/>
                              <a:lumOff val="25000"/>
                            </a:schemeClr>
                          </a:solidFill>
                          <a:effectLst/>
                          <a:latin typeface="Avenir Next LT Pro" panose="020B0504020202020204" pitchFamily="34" charset="0"/>
                          <a:ea typeface="+mn-ea"/>
                          <a:cs typeface="+mn-cs"/>
                        </a:rPr>
                      </a:br>
                      <a:r>
                        <a:rPr lang="en-GB" sz="2400" b="0" i="1" kern="1200" dirty="0">
                          <a:solidFill>
                            <a:schemeClr val="tx1">
                              <a:lumMod val="75000"/>
                              <a:lumOff val="25000"/>
                            </a:schemeClr>
                          </a:solidFill>
                          <a:effectLst/>
                          <a:latin typeface="Avenir Next LT Pro" panose="020B0504020202020204" pitchFamily="34" charset="0"/>
                          <a:ea typeface="+mn-ea"/>
                          <a:cs typeface="+mn-cs"/>
                        </a:rPr>
                        <a:t>and critical mass</a:t>
                      </a:r>
                      <a:endParaRPr lang="en-GB" sz="2400" b="0" i="1" dirty="0">
                        <a:solidFill>
                          <a:schemeClr val="tx1">
                            <a:lumMod val="75000"/>
                            <a:lumOff val="25000"/>
                          </a:schemeClr>
                        </a:solidFill>
                        <a:effectLst/>
                        <a:latin typeface="Avenir Next LT Pro" panose="020B0504020202020204" pitchFamily="34" charset="0"/>
                        <a:ea typeface="Times New Roman" panose="02020603050405020304" pitchFamily="18" charset="0"/>
                        <a:cs typeface="Times New Roman" panose="02020603050405020304" pitchFamily="18" charset="0"/>
                      </a:endParaRPr>
                    </a:p>
                  </a:txBody>
                  <a:tcPr marL="101586" marR="101586" marT="65076" marB="65076">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lnSpc>
                          <a:spcPct val="100000"/>
                        </a:lnSpc>
                        <a:spcBef>
                          <a:spcPts val="200"/>
                        </a:spcBef>
                        <a:spcAft>
                          <a:spcPts val="200"/>
                        </a:spcAft>
                      </a:pPr>
                      <a:r>
                        <a:rPr lang="en-GB" sz="2400" kern="1200" dirty="0">
                          <a:solidFill>
                            <a:schemeClr val="tx1">
                              <a:lumMod val="75000"/>
                              <a:lumOff val="25000"/>
                            </a:schemeClr>
                          </a:solidFill>
                          <a:effectLst/>
                          <a:latin typeface="Avenir Next LT Pro" panose="020B0504020202020204" pitchFamily="34" charset="0"/>
                          <a:ea typeface="+mn-ea"/>
                          <a:cs typeface="+mn-cs"/>
                        </a:rPr>
                        <a:t>Smart Specialisation priorities to build and harness ‘critical mass’ of the regional research and innovation potential and interregional and international partnerships to address sustainability challenges.</a:t>
                      </a:r>
                    </a:p>
                    <a:p>
                      <a:pPr algn="l">
                        <a:lnSpc>
                          <a:spcPct val="100000"/>
                        </a:lnSpc>
                        <a:spcBef>
                          <a:spcPts val="200"/>
                        </a:spcBef>
                        <a:spcAft>
                          <a:spcPts val="200"/>
                        </a:spcAft>
                      </a:pPr>
                      <a:endParaRPr lang="en-GB" sz="200" dirty="0">
                        <a:solidFill>
                          <a:schemeClr val="tx1">
                            <a:lumMod val="75000"/>
                            <a:lumOff val="25000"/>
                          </a:schemeClr>
                        </a:solidFill>
                        <a:effectLst/>
                        <a:latin typeface="Avenir Next LT Pro" panose="020B0504020202020204" pitchFamily="34" charset="0"/>
                        <a:ea typeface="Times New Roman" panose="02020603050405020304" pitchFamily="18" charset="0"/>
                        <a:cs typeface="Times New Roman" panose="02020603050405020304" pitchFamily="18" charset="0"/>
                      </a:endParaRPr>
                    </a:p>
                  </a:txBody>
                  <a:tcPr marL="101586" marR="101586" marT="65076" marB="65076">
                    <a:lnL w="12700" cmpd="sng">
                      <a:noFill/>
                    </a:lnL>
                    <a:lnR w="12700" cmpd="sng">
                      <a:noFill/>
                    </a:lnR>
                    <a:lnT w="3175" cap="flat" cmpd="sng" algn="ctr">
                      <a:solidFill>
                        <a:schemeClr val="tx1"/>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0000"/>
                        </a:lnSpc>
                        <a:spcBef>
                          <a:spcPts val="200"/>
                        </a:spcBef>
                        <a:spcAft>
                          <a:spcPts val="200"/>
                        </a:spcAft>
                      </a:pPr>
                      <a:r>
                        <a:rPr lang="en-GB" sz="2400" kern="1200" dirty="0">
                          <a:solidFill>
                            <a:schemeClr val="tx1">
                              <a:lumMod val="75000"/>
                              <a:lumOff val="25000"/>
                            </a:schemeClr>
                          </a:solidFill>
                          <a:effectLst/>
                          <a:latin typeface="Avenir Next LT Pro" panose="020B0504020202020204" pitchFamily="34" charset="0"/>
                          <a:ea typeface="+mn-ea"/>
                          <a:cs typeface="+mn-cs"/>
                        </a:rPr>
                        <a:t>Focus on a broader suite of social and    technological innovations with the potential to foster systemic transformation of the region towards more sustainable modes of production and consumption. </a:t>
                      </a:r>
                    </a:p>
                  </a:txBody>
                  <a:tcPr marL="101586" marR="101586" marT="65076" marB="65076">
                    <a:lnL w="12700" cmpd="sng">
                      <a:noFill/>
                    </a:lnL>
                    <a:lnR w="12700" cmpd="sng">
                      <a:noFill/>
                    </a:lnR>
                    <a:lnT w="3175" cap="flat" cmpd="sng" algn="ctr">
                      <a:solidFill>
                        <a:schemeClr val="tx1"/>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0000"/>
                        </a:lnSpc>
                        <a:spcBef>
                          <a:spcPts val="200"/>
                        </a:spcBef>
                        <a:spcAft>
                          <a:spcPts val="200"/>
                        </a:spcAft>
                      </a:pPr>
                      <a:r>
                        <a:rPr lang="en-GB" sz="2400" kern="1200" dirty="0">
                          <a:solidFill>
                            <a:schemeClr val="tx1">
                              <a:lumMod val="75000"/>
                              <a:lumOff val="25000"/>
                            </a:schemeClr>
                          </a:solidFill>
                          <a:effectLst/>
                          <a:latin typeface="Avenir Next LT Pro" panose="020B0504020202020204" pitchFamily="34" charset="0"/>
                          <a:ea typeface="+mn-ea"/>
                          <a:cs typeface="+mn-cs"/>
                        </a:rPr>
                        <a:t>Choice of S3 priority areas and transition pathways to be underpinned</a:t>
                      </a:r>
                      <a:r>
                        <a:rPr lang="en-GB" sz="2400" kern="1200" baseline="0" dirty="0">
                          <a:solidFill>
                            <a:schemeClr val="tx1">
                              <a:lumMod val="75000"/>
                              <a:lumOff val="25000"/>
                            </a:schemeClr>
                          </a:solidFill>
                          <a:effectLst/>
                          <a:latin typeface="Avenir Next LT Pro" panose="020B0504020202020204" pitchFamily="34" charset="0"/>
                          <a:ea typeface="+mn-ea"/>
                          <a:cs typeface="+mn-cs"/>
                        </a:rPr>
                        <a:t> </a:t>
                      </a:r>
                      <a:r>
                        <a:rPr lang="en-GB" sz="2400" kern="1200" dirty="0">
                          <a:solidFill>
                            <a:schemeClr val="tx1">
                              <a:lumMod val="75000"/>
                              <a:lumOff val="25000"/>
                            </a:schemeClr>
                          </a:solidFill>
                          <a:effectLst/>
                          <a:latin typeface="Avenir Next LT Pro" panose="020B0504020202020204" pitchFamily="34" charset="0"/>
                          <a:ea typeface="+mn-ea"/>
                          <a:cs typeface="+mn-cs"/>
                        </a:rPr>
                        <a:t>by</a:t>
                      </a:r>
                      <a:r>
                        <a:rPr lang="en-GB" sz="2400" kern="1200" baseline="0" dirty="0">
                          <a:solidFill>
                            <a:schemeClr val="tx1">
                              <a:lumMod val="75000"/>
                              <a:lumOff val="25000"/>
                            </a:schemeClr>
                          </a:solidFill>
                          <a:effectLst/>
                          <a:latin typeface="Avenir Next LT Pro" panose="020B0504020202020204" pitchFamily="34" charset="0"/>
                          <a:ea typeface="+mn-ea"/>
                          <a:cs typeface="+mn-cs"/>
                        </a:rPr>
                        <a:t> </a:t>
                      </a:r>
                      <a:r>
                        <a:rPr lang="en-GB" sz="2400" kern="1200" dirty="0">
                          <a:solidFill>
                            <a:schemeClr val="tx1">
                              <a:lumMod val="75000"/>
                              <a:lumOff val="25000"/>
                            </a:schemeClr>
                          </a:solidFill>
                          <a:effectLst/>
                          <a:latin typeface="Avenir Next LT Pro" panose="020B0504020202020204" pitchFamily="34" charset="0"/>
                          <a:ea typeface="+mn-ea"/>
                          <a:cs typeface="+mn-cs"/>
                        </a:rPr>
                        <a:t>an assessment of</a:t>
                      </a:r>
                      <a:r>
                        <a:rPr lang="en-GB" sz="2400" kern="1200" baseline="0" dirty="0">
                          <a:solidFill>
                            <a:schemeClr val="tx1">
                              <a:lumMod val="75000"/>
                              <a:lumOff val="25000"/>
                            </a:schemeClr>
                          </a:solidFill>
                          <a:effectLst/>
                          <a:latin typeface="Avenir Next LT Pro" panose="020B0504020202020204" pitchFamily="34" charset="0"/>
                          <a:ea typeface="+mn-ea"/>
                          <a:cs typeface="+mn-cs"/>
                        </a:rPr>
                        <a:t> </a:t>
                      </a:r>
                      <a:r>
                        <a:rPr lang="en-GB" sz="2400" kern="1200" dirty="0">
                          <a:solidFill>
                            <a:schemeClr val="tx1">
                              <a:lumMod val="75000"/>
                              <a:lumOff val="25000"/>
                            </a:schemeClr>
                          </a:solidFill>
                          <a:effectLst/>
                          <a:latin typeface="Avenir Next LT Pro" panose="020B0504020202020204" pitchFamily="34" charset="0"/>
                          <a:ea typeface="+mn-ea"/>
                          <a:cs typeface="+mn-cs"/>
                        </a:rPr>
                        <a:t>economic, social</a:t>
                      </a:r>
                      <a:r>
                        <a:rPr lang="en-GB" sz="2400" kern="1200" baseline="0" dirty="0">
                          <a:solidFill>
                            <a:schemeClr val="tx1">
                              <a:lumMod val="75000"/>
                              <a:lumOff val="25000"/>
                            </a:schemeClr>
                          </a:solidFill>
                          <a:effectLst/>
                          <a:latin typeface="Avenir Next LT Pro" panose="020B0504020202020204" pitchFamily="34" charset="0"/>
                          <a:ea typeface="+mn-ea"/>
                          <a:cs typeface="+mn-cs"/>
                        </a:rPr>
                        <a:t> </a:t>
                      </a:r>
                      <a:r>
                        <a:rPr lang="en-GB" sz="2400" kern="1200" dirty="0">
                          <a:solidFill>
                            <a:schemeClr val="tx1">
                              <a:lumMod val="75000"/>
                              <a:lumOff val="25000"/>
                            </a:schemeClr>
                          </a:solidFill>
                          <a:effectLst/>
                          <a:latin typeface="Avenir Next LT Pro" panose="020B0504020202020204" pitchFamily="34" charset="0"/>
                          <a:ea typeface="+mn-ea"/>
                          <a:cs typeface="+mn-cs"/>
                        </a:rPr>
                        <a:t>and environmental</a:t>
                      </a:r>
                      <a:r>
                        <a:rPr lang="en-GB" sz="2400" kern="1200" baseline="0" dirty="0">
                          <a:solidFill>
                            <a:schemeClr val="tx1">
                              <a:lumMod val="75000"/>
                              <a:lumOff val="25000"/>
                            </a:schemeClr>
                          </a:solidFill>
                          <a:effectLst/>
                          <a:latin typeface="Avenir Next LT Pro" panose="020B0504020202020204" pitchFamily="34" charset="0"/>
                          <a:ea typeface="+mn-ea"/>
                          <a:cs typeface="+mn-cs"/>
                        </a:rPr>
                        <a:t> </a:t>
                      </a:r>
                      <a:r>
                        <a:rPr lang="en-GB" sz="2400" kern="1200" dirty="0">
                          <a:solidFill>
                            <a:schemeClr val="tx1">
                              <a:lumMod val="75000"/>
                              <a:lumOff val="25000"/>
                            </a:schemeClr>
                          </a:solidFill>
                          <a:effectLst/>
                          <a:latin typeface="Avenir Next LT Pro" panose="020B0504020202020204" pitchFamily="34" charset="0"/>
                          <a:ea typeface="+mn-ea"/>
                          <a:cs typeface="+mn-cs"/>
                        </a:rPr>
                        <a:t>impacts and value created</a:t>
                      </a:r>
                      <a:r>
                        <a:rPr lang="en-GB" sz="2400" kern="1200" baseline="0" dirty="0">
                          <a:solidFill>
                            <a:schemeClr val="tx1">
                              <a:lumMod val="75000"/>
                              <a:lumOff val="25000"/>
                            </a:schemeClr>
                          </a:solidFill>
                          <a:effectLst/>
                          <a:latin typeface="Avenir Next LT Pro" panose="020B0504020202020204" pitchFamily="34" charset="0"/>
                          <a:ea typeface="+mn-ea"/>
                          <a:cs typeface="+mn-cs"/>
                        </a:rPr>
                        <a:t> </a:t>
                      </a:r>
                      <a:r>
                        <a:rPr lang="en-GB" sz="2400" kern="1200" dirty="0">
                          <a:solidFill>
                            <a:schemeClr val="tx1">
                              <a:lumMod val="75000"/>
                              <a:lumOff val="25000"/>
                            </a:schemeClr>
                          </a:solidFill>
                          <a:effectLst/>
                          <a:latin typeface="Avenir Next LT Pro" panose="020B0504020202020204" pitchFamily="34" charset="0"/>
                          <a:ea typeface="+mn-ea"/>
                          <a:cs typeface="+mn-cs"/>
                        </a:rPr>
                        <a:t>inside and outside the region.</a:t>
                      </a:r>
                    </a:p>
                  </a:txBody>
                  <a:tcPr marL="101586" marR="101586" marT="65076" marB="65076">
                    <a:lnL w="12700" cmpd="sng">
                      <a:noFill/>
                    </a:lnL>
                    <a:lnR w="12700" cmpd="sng">
                      <a:noFill/>
                    </a:lnR>
                    <a:lnT w="3175" cap="flat" cmpd="sng" algn="ctr">
                      <a:solidFill>
                        <a:schemeClr val="tx1"/>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1960880">
                <a:tc vMerge="1">
                  <a:txBody>
                    <a:bodyPr/>
                    <a:lstStyle/>
                    <a:p>
                      <a:pPr algn="l">
                        <a:lnSpc>
                          <a:spcPct val="114000"/>
                        </a:lnSpc>
                        <a:spcBef>
                          <a:spcPts val="200"/>
                        </a:spcBef>
                        <a:spcAft>
                          <a:spcPts val="200"/>
                        </a:spcAft>
                      </a:pPr>
                      <a:endParaRPr lang="en-GB" sz="1300" b="0" i="1" dirty="0">
                        <a:solidFill>
                          <a:schemeClr val="tx1">
                            <a:lumMod val="75000"/>
                            <a:lumOff val="25000"/>
                          </a:schemeClr>
                        </a:solidFill>
                        <a:effectLst/>
                        <a:latin typeface="Avenir Next LT Pro" panose="020B0504020202020204" pitchFamily="34" charset="0"/>
                        <a:ea typeface="Times New Roman" panose="02020603050405020304" pitchFamily="18" charset="0"/>
                        <a:cs typeface="Times New Roman" panose="02020603050405020304" pitchFamily="18" charset="0"/>
                      </a:endParaRPr>
                    </a:p>
                  </a:txBody>
                  <a:tcPr marL="56143" marR="56143" marT="36005" marB="36005">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lnSpc>
                          <a:spcPct val="100000"/>
                        </a:lnSpc>
                        <a:spcBef>
                          <a:spcPts val="200"/>
                        </a:spcBef>
                        <a:spcAft>
                          <a:spcPts val="200"/>
                        </a:spcAft>
                      </a:pPr>
                      <a:endParaRPr lang="en-GB" sz="200" b="0" i="1" kern="1200" dirty="0">
                        <a:solidFill>
                          <a:schemeClr val="tx1">
                            <a:lumMod val="75000"/>
                            <a:lumOff val="25000"/>
                          </a:schemeClr>
                        </a:solidFill>
                        <a:effectLst/>
                        <a:latin typeface="Avenir Next LT Pro" panose="020B0504020202020204" pitchFamily="34" charset="0"/>
                        <a:ea typeface="+mn-ea"/>
                        <a:cs typeface="+mn-cs"/>
                      </a:endParaRPr>
                    </a:p>
                    <a:p>
                      <a:pPr algn="l">
                        <a:lnSpc>
                          <a:spcPct val="100000"/>
                        </a:lnSpc>
                        <a:spcBef>
                          <a:spcPts val="200"/>
                        </a:spcBef>
                        <a:spcAft>
                          <a:spcPts val="200"/>
                        </a:spcAft>
                      </a:pPr>
                      <a:r>
                        <a:rPr lang="en-GB" sz="2400" b="0" i="1" kern="1200" dirty="0">
                          <a:solidFill>
                            <a:schemeClr val="tx1">
                              <a:lumMod val="75000"/>
                              <a:lumOff val="25000"/>
                            </a:schemeClr>
                          </a:solidFill>
                          <a:effectLst/>
                          <a:latin typeface="Avenir Next LT Pro" panose="020B0504020202020204" pitchFamily="34" charset="0"/>
                          <a:ea typeface="+mn-ea"/>
                          <a:cs typeface="+mn-cs"/>
                        </a:rPr>
                        <a:t>Competitive advantage</a:t>
                      </a:r>
                      <a:endParaRPr lang="en-GB" sz="2400" b="0" i="1" dirty="0">
                        <a:solidFill>
                          <a:schemeClr val="tx1">
                            <a:lumMod val="75000"/>
                            <a:lumOff val="25000"/>
                          </a:schemeClr>
                        </a:solidFill>
                        <a:effectLst/>
                        <a:latin typeface="Avenir Next LT Pro" panose="020B0504020202020204" pitchFamily="34" charset="0"/>
                        <a:ea typeface="Times New Roman" panose="02020603050405020304" pitchFamily="18" charset="0"/>
                        <a:cs typeface="Times New Roman" panose="02020603050405020304" pitchFamily="18" charset="0"/>
                      </a:endParaRPr>
                    </a:p>
                  </a:txBody>
                  <a:tcPr marL="101586" marR="101586" marT="65076" marB="65076">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lnSpc>
                          <a:spcPct val="100000"/>
                        </a:lnSpc>
                        <a:spcBef>
                          <a:spcPts val="200"/>
                        </a:spcBef>
                        <a:spcAft>
                          <a:spcPts val="200"/>
                        </a:spcAft>
                      </a:pPr>
                      <a:endParaRPr lang="en-GB" sz="200" dirty="0">
                        <a:solidFill>
                          <a:schemeClr val="tx1">
                            <a:lumMod val="75000"/>
                            <a:lumOff val="25000"/>
                          </a:schemeClr>
                        </a:solidFill>
                        <a:effectLst/>
                        <a:latin typeface="Avenir Next LT Pro" panose="020B0504020202020204" pitchFamily="34" charset="0"/>
                        <a:ea typeface="Calibri" panose="020F0502020204030204" pitchFamily="34" charset="0"/>
                        <a:cs typeface="Arial" panose="020B0604020202020204" pitchFamily="34" charset="0"/>
                      </a:endParaRPr>
                    </a:p>
                    <a:p>
                      <a:pPr algn="l">
                        <a:lnSpc>
                          <a:spcPct val="100000"/>
                        </a:lnSpc>
                        <a:spcBef>
                          <a:spcPts val="200"/>
                        </a:spcBef>
                        <a:spcAft>
                          <a:spcPts val="200"/>
                        </a:spcAft>
                      </a:pPr>
                      <a:r>
                        <a:rPr lang="en-GB" sz="2400" dirty="0">
                          <a:solidFill>
                            <a:schemeClr val="tx1">
                              <a:lumMod val="75000"/>
                              <a:lumOff val="25000"/>
                            </a:schemeClr>
                          </a:solidFill>
                          <a:effectLst/>
                          <a:latin typeface="Avenir Next LT Pro" panose="020B0504020202020204" pitchFamily="34" charset="0"/>
                          <a:ea typeface="Calibri" panose="020F0502020204030204" pitchFamily="34" charset="0"/>
                          <a:cs typeface="Arial" panose="020B0604020202020204" pitchFamily="34" charset="0"/>
                        </a:rPr>
                        <a:t>Ensure that developing a competitive advantage does not come at external costs - or does not create future pressures - for society and the environment inside and outside the region</a:t>
                      </a:r>
                    </a:p>
                    <a:p>
                      <a:pPr algn="l">
                        <a:lnSpc>
                          <a:spcPct val="100000"/>
                        </a:lnSpc>
                        <a:spcBef>
                          <a:spcPts val="200"/>
                        </a:spcBef>
                        <a:spcAft>
                          <a:spcPts val="200"/>
                        </a:spcAft>
                      </a:pPr>
                      <a:endParaRPr lang="en-GB" sz="200" dirty="0">
                        <a:solidFill>
                          <a:schemeClr val="tx1">
                            <a:lumMod val="75000"/>
                            <a:lumOff val="25000"/>
                          </a:schemeClr>
                        </a:solidFill>
                        <a:effectLst/>
                        <a:latin typeface="Avenir Next LT Pro" panose="020B0504020202020204" pitchFamily="34" charset="0"/>
                        <a:ea typeface="Calibri" panose="020F0502020204030204" pitchFamily="34" charset="0"/>
                        <a:cs typeface="Arial" panose="020B0604020202020204" pitchFamily="34" charset="0"/>
                      </a:endParaRPr>
                    </a:p>
                  </a:txBody>
                  <a:tcPr marL="124088" marR="124088" marT="0" marB="0">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lnSpc>
                          <a:spcPct val="100000"/>
                        </a:lnSpc>
                        <a:spcBef>
                          <a:spcPts val="200"/>
                        </a:spcBef>
                        <a:spcAft>
                          <a:spcPts val="200"/>
                        </a:spcAft>
                      </a:pPr>
                      <a:endParaRPr lang="en-GB" sz="200" dirty="0">
                        <a:solidFill>
                          <a:schemeClr val="tx1">
                            <a:lumMod val="75000"/>
                            <a:lumOff val="25000"/>
                          </a:schemeClr>
                        </a:solidFill>
                        <a:effectLst/>
                        <a:latin typeface="Avenir Next LT Pro" panose="020B0504020202020204" pitchFamily="34" charset="0"/>
                        <a:ea typeface="Calibri" panose="020F0502020204030204" pitchFamily="34" charset="0"/>
                        <a:cs typeface="Arial" panose="020B0604020202020204" pitchFamily="34" charset="0"/>
                      </a:endParaRPr>
                    </a:p>
                    <a:p>
                      <a:pPr algn="l">
                        <a:lnSpc>
                          <a:spcPct val="100000"/>
                        </a:lnSpc>
                        <a:spcBef>
                          <a:spcPts val="200"/>
                        </a:spcBef>
                        <a:spcAft>
                          <a:spcPts val="200"/>
                        </a:spcAft>
                      </a:pPr>
                      <a:r>
                        <a:rPr lang="en-GB" sz="2400" dirty="0">
                          <a:solidFill>
                            <a:schemeClr val="tx1">
                              <a:lumMod val="75000"/>
                              <a:lumOff val="25000"/>
                            </a:schemeClr>
                          </a:solidFill>
                          <a:effectLst/>
                          <a:latin typeface="Avenir Next LT Pro" panose="020B0504020202020204" pitchFamily="34" charset="0"/>
                          <a:ea typeface="Calibri" panose="020F0502020204030204" pitchFamily="34" charset="0"/>
                          <a:cs typeface="Arial" panose="020B0604020202020204" pitchFamily="34" charset="0"/>
                        </a:rPr>
                        <a:t>Focus on creating value for local communities   and economies by transforming unsustainable systems of production and consumption. The transformation should contribute to social-ecological resilience locally and globally.</a:t>
                      </a:r>
                    </a:p>
                  </a:txBody>
                  <a:tcPr marL="124088" marR="124088" marT="0" marB="0">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lnSpc>
                          <a:spcPct val="100000"/>
                        </a:lnSpc>
                        <a:spcBef>
                          <a:spcPts val="200"/>
                        </a:spcBef>
                        <a:spcAft>
                          <a:spcPts val="200"/>
                        </a:spcAft>
                      </a:pPr>
                      <a:endParaRPr lang="en-GB" sz="200" dirty="0">
                        <a:solidFill>
                          <a:schemeClr val="tx1">
                            <a:lumMod val="75000"/>
                            <a:lumOff val="25000"/>
                          </a:schemeClr>
                        </a:solidFill>
                        <a:effectLst/>
                        <a:latin typeface="Avenir Next LT Pro" panose="020B0504020202020204" pitchFamily="34" charset="0"/>
                        <a:ea typeface="Calibri" panose="020F0502020204030204" pitchFamily="34" charset="0"/>
                        <a:cs typeface="Arial" panose="020B0604020202020204" pitchFamily="34" charset="0"/>
                      </a:endParaRPr>
                    </a:p>
                    <a:p>
                      <a:pPr algn="l">
                        <a:lnSpc>
                          <a:spcPct val="100000"/>
                        </a:lnSpc>
                        <a:spcBef>
                          <a:spcPts val="200"/>
                        </a:spcBef>
                        <a:spcAft>
                          <a:spcPts val="200"/>
                        </a:spcAft>
                      </a:pPr>
                      <a:r>
                        <a:rPr lang="en-GB" sz="2400" dirty="0">
                          <a:solidFill>
                            <a:schemeClr val="tx1">
                              <a:lumMod val="75000"/>
                              <a:lumOff val="25000"/>
                            </a:schemeClr>
                          </a:solidFill>
                          <a:effectLst/>
                          <a:latin typeface="Avenir Next LT Pro" panose="020B0504020202020204" pitchFamily="34" charset="0"/>
                          <a:ea typeface="Calibri" panose="020F0502020204030204" pitchFamily="34" charset="0"/>
                          <a:cs typeface="Arial" panose="020B0604020202020204" pitchFamily="34" charset="0"/>
                        </a:rPr>
                        <a:t>Reflect on potential implications of strategic choices driven by building competitive advantage of the region for social groups and natural environment in regions potentially adversely affected by these decisions.</a:t>
                      </a:r>
                    </a:p>
                  </a:txBody>
                  <a:tcPr marL="124088" marR="124088" marT="0" marB="0">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2092960">
                <a:tc vMerge="1">
                  <a:txBody>
                    <a:bodyPr/>
                    <a:lstStyle/>
                    <a:p>
                      <a:pPr algn="l">
                        <a:lnSpc>
                          <a:spcPct val="114000"/>
                        </a:lnSpc>
                        <a:spcBef>
                          <a:spcPts val="200"/>
                        </a:spcBef>
                        <a:spcAft>
                          <a:spcPts val="200"/>
                        </a:spcAft>
                      </a:pPr>
                      <a:endParaRPr lang="en-GB" sz="1300" b="0" i="1" dirty="0">
                        <a:solidFill>
                          <a:schemeClr val="tx1">
                            <a:lumMod val="75000"/>
                            <a:lumOff val="25000"/>
                          </a:schemeClr>
                        </a:solidFill>
                        <a:effectLst/>
                        <a:latin typeface="Avenir Next LT Pro" panose="020B0504020202020204" pitchFamily="34" charset="0"/>
                        <a:ea typeface="Times New Roman" panose="02020603050405020304" pitchFamily="18" charset="0"/>
                        <a:cs typeface="Times New Roman" panose="02020603050405020304" pitchFamily="18" charset="0"/>
                      </a:endParaRPr>
                    </a:p>
                  </a:txBody>
                  <a:tcPr marL="56143" marR="56143" marT="36005" marB="36005">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lnSpc>
                          <a:spcPct val="100000"/>
                        </a:lnSpc>
                        <a:spcBef>
                          <a:spcPts val="200"/>
                        </a:spcBef>
                        <a:spcAft>
                          <a:spcPts val="200"/>
                        </a:spcAft>
                      </a:pPr>
                      <a:endParaRPr lang="en-GB" sz="200" b="0" i="1" kern="1200" dirty="0">
                        <a:solidFill>
                          <a:schemeClr val="tx1">
                            <a:lumMod val="75000"/>
                            <a:lumOff val="25000"/>
                          </a:schemeClr>
                        </a:solidFill>
                        <a:effectLst/>
                        <a:latin typeface="Avenir Next LT Pro" panose="020B0504020202020204" pitchFamily="34" charset="0"/>
                        <a:ea typeface="+mn-ea"/>
                        <a:cs typeface="+mn-cs"/>
                      </a:endParaRPr>
                    </a:p>
                    <a:p>
                      <a:pPr algn="l">
                        <a:lnSpc>
                          <a:spcPct val="100000"/>
                        </a:lnSpc>
                        <a:spcBef>
                          <a:spcPts val="200"/>
                        </a:spcBef>
                        <a:spcAft>
                          <a:spcPts val="200"/>
                        </a:spcAft>
                      </a:pPr>
                      <a:r>
                        <a:rPr lang="en-GB" sz="2400" b="0" i="1" kern="1200" dirty="0">
                          <a:solidFill>
                            <a:schemeClr val="tx1">
                              <a:lumMod val="75000"/>
                              <a:lumOff val="25000"/>
                            </a:schemeClr>
                          </a:solidFill>
                          <a:effectLst/>
                          <a:latin typeface="Avenir Next LT Pro" panose="020B0504020202020204" pitchFamily="34" charset="0"/>
                          <a:ea typeface="+mn-ea"/>
                          <a:cs typeface="+mn-cs"/>
                        </a:rPr>
                        <a:t>Connectivity </a:t>
                      </a:r>
                      <a:r>
                        <a:rPr lang="en-GB" sz="2400" b="0" i="1" kern="1200" baseline="0" dirty="0">
                          <a:solidFill>
                            <a:schemeClr val="tx1">
                              <a:lumMod val="75000"/>
                              <a:lumOff val="25000"/>
                            </a:schemeClr>
                          </a:solidFill>
                          <a:effectLst/>
                          <a:latin typeface="Avenir Next LT Pro" panose="020B0504020202020204" pitchFamily="34" charset="0"/>
                          <a:ea typeface="+mn-ea"/>
                          <a:cs typeface="+mn-cs"/>
                        </a:rPr>
                        <a:t> </a:t>
                      </a:r>
                      <a:br>
                        <a:rPr lang="en-GB" sz="2400" b="0" i="1" kern="1200" baseline="0" dirty="0">
                          <a:solidFill>
                            <a:schemeClr val="tx1">
                              <a:lumMod val="75000"/>
                              <a:lumOff val="25000"/>
                            </a:schemeClr>
                          </a:solidFill>
                          <a:effectLst/>
                          <a:latin typeface="Avenir Next LT Pro" panose="020B0504020202020204" pitchFamily="34" charset="0"/>
                          <a:ea typeface="+mn-ea"/>
                          <a:cs typeface="+mn-cs"/>
                        </a:rPr>
                      </a:br>
                      <a:r>
                        <a:rPr lang="en-GB" sz="2400" b="0" i="1" kern="1200" dirty="0">
                          <a:solidFill>
                            <a:schemeClr val="tx1">
                              <a:lumMod val="75000"/>
                              <a:lumOff val="25000"/>
                            </a:schemeClr>
                          </a:solidFill>
                          <a:effectLst/>
                          <a:latin typeface="Avenir Next LT Pro" panose="020B0504020202020204" pitchFamily="34" charset="0"/>
                          <a:ea typeface="+mn-ea"/>
                          <a:cs typeface="+mn-cs"/>
                        </a:rPr>
                        <a:t>and clusters</a:t>
                      </a:r>
                      <a:endParaRPr lang="en-GB" sz="2400" b="0" i="1" dirty="0">
                        <a:solidFill>
                          <a:schemeClr val="tx1">
                            <a:lumMod val="75000"/>
                            <a:lumOff val="25000"/>
                          </a:schemeClr>
                        </a:solidFill>
                        <a:effectLst/>
                        <a:latin typeface="Avenir Next LT Pro" panose="020B0504020202020204" pitchFamily="34" charset="0"/>
                        <a:ea typeface="Times New Roman" panose="02020603050405020304" pitchFamily="18" charset="0"/>
                        <a:cs typeface="Times New Roman" panose="02020603050405020304" pitchFamily="18" charset="0"/>
                      </a:endParaRPr>
                    </a:p>
                  </a:txBody>
                  <a:tcPr marL="101586" marR="101586" marT="65076" marB="65076">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lnSpc>
                          <a:spcPct val="100000"/>
                        </a:lnSpc>
                        <a:spcBef>
                          <a:spcPts val="200"/>
                        </a:spcBef>
                        <a:spcAft>
                          <a:spcPts val="200"/>
                        </a:spcAft>
                      </a:pPr>
                      <a:endParaRPr lang="en-GB" sz="200" dirty="0">
                        <a:solidFill>
                          <a:schemeClr val="tx1">
                            <a:lumMod val="75000"/>
                            <a:lumOff val="25000"/>
                          </a:schemeClr>
                        </a:solidFill>
                        <a:effectLst/>
                        <a:latin typeface="Avenir Next LT Pro" panose="020B0504020202020204" pitchFamily="34" charset="0"/>
                        <a:ea typeface="Calibri" panose="020F0502020204030204" pitchFamily="34" charset="0"/>
                        <a:cs typeface="Arial" panose="020B0604020202020204" pitchFamily="34" charset="0"/>
                      </a:endParaRPr>
                    </a:p>
                    <a:p>
                      <a:pPr algn="l">
                        <a:lnSpc>
                          <a:spcPct val="100000"/>
                        </a:lnSpc>
                        <a:spcBef>
                          <a:spcPts val="200"/>
                        </a:spcBef>
                        <a:spcAft>
                          <a:spcPts val="200"/>
                        </a:spcAft>
                      </a:pPr>
                      <a:r>
                        <a:rPr lang="en-GB" sz="2400" dirty="0">
                          <a:solidFill>
                            <a:schemeClr val="tx1">
                              <a:lumMod val="75000"/>
                              <a:lumOff val="25000"/>
                            </a:schemeClr>
                          </a:solidFill>
                          <a:effectLst/>
                          <a:latin typeface="Avenir Next LT Pro" panose="020B0504020202020204" pitchFamily="34" charset="0"/>
                          <a:ea typeface="Calibri" panose="020F0502020204030204" pitchFamily="34" charset="0"/>
                          <a:cs typeface="Arial" panose="020B0604020202020204" pitchFamily="34" charset="0"/>
                        </a:rPr>
                        <a:t>Provide incentives to develop a shared vision and alignment with the SDGs. This alignment should create synergies and define single territorial contributions to the wider 2030 Agenda for Sustainable Development.</a:t>
                      </a:r>
                    </a:p>
                    <a:p>
                      <a:pPr algn="l">
                        <a:lnSpc>
                          <a:spcPct val="100000"/>
                        </a:lnSpc>
                        <a:spcBef>
                          <a:spcPts val="200"/>
                        </a:spcBef>
                        <a:spcAft>
                          <a:spcPts val="200"/>
                        </a:spcAft>
                      </a:pPr>
                      <a:endParaRPr lang="en-GB" sz="200" dirty="0">
                        <a:solidFill>
                          <a:schemeClr val="tx1">
                            <a:lumMod val="75000"/>
                            <a:lumOff val="25000"/>
                          </a:schemeClr>
                        </a:solidFill>
                        <a:effectLst/>
                        <a:latin typeface="Avenir Next LT Pro" panose="020B0504020202020204" pitchFamily="34" charset="0"/>
                        <a:ea typeface="Calibri" panose="020F0502020204030204" pitchFamily="34" charset="0"/>
                        <a:cs typeface="Arial" panose="020B0604020202020204" pitchFamily="34" charset="0"/>
                      </a:endParaRPr>
                    </a:p>
                  </a:txBody>
                  <a:tcPr marL="124088" marR="124088" marT="0" marB="0">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lnSpc>
                          <a:spcPct val="100000"/>
                        </a:lnSpc>
                        <a:spcBef>
                          <a:spcPts val="200"/>
                        </a:spcBef>
                        <a:spcAft>
                          <a:spcPts val="200"/>
                        </a:spcAft>
                      </a:pPr>
                      <a:endParaRPr lang="en-GB" sz="200" dirty="0">
                        <a:solidFill>
                          <a:schemeClr val="tx1">
                            <a:lumMod val="75000"/>
                            <a:lumOff val="25000"/>
                          </a:schemeClr>
                        </a:solidFill>
                        <a:effectLst/>
                        <a:latin typeface="Avenir Next LT Pro" panose="020B0504020202020204" pitchFamily="34" charset="0"/>
                        <a:ea typeface="Calibri" panose="020F0502020204030204" pitchFamily="34" charset="0"/>
                        <a:cs typeface="Arial" panose="020B0604020202020204" pitchFamily="34" charset="0"/>
                      </a:endParaRPr>
                    </a:p>
                    <a:p>
                      <a:pPr algn="l">
                        <a:lnSpc>
                          <a:spcPct val="100000"/>
                        </a:lnSpc>
                        <a:spcBef>
                          <a:spcPts val="200"/>
                        </a:spcBef>
                        <a:spcAft>
                          <a:spcPts val="200"/>
                        </a:spcAft>
                      </a:pPr>
                      <a:r>
                        <a:rPr lang="en-GB" sz="2400" dirty="0">
                          <a:solidFill>
                            <a:schemeClr val="tx1">
                              <a:lumMod val="75000"/>
                              <a:lumOff val="25000"/>
                            </a:schemeClr>
                          </a:solidFill>
                          <a:effectLst/>
                          <a:latin typeface="Avenir Next LT Pro" panose="020B0504020202020204" pitchFamily="34" charset="0"/>
                          <a:ea typeface="Calibri" panose="020F0502020204030204" pitchFamily="34" charset="0"/>
                          <a:cs typeface="Arial" panose="020B0604020202020204" pitchFamily="34" charset="0"/>
                        </a:rPr>
                        <a:t>Develop challenge-led or mission-oriented partnerships, clusters and networks engaged in emerging niches or promising demonstrations of transformative innovation addressing sustainability challenges.</a:t>
                      </a:r>
                    </a:p>
                  </a:txBody>
                  <a:tcPr marL="124088" marR="124088" marT="0" marB="0">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lnSpc>
                          <a:spcPct val="100000"/>
                        </a:lnSpc>
                        <a:spcBef>
                          <a:spcPts val="200"/>
                        </a:spcBef>
                        <a:spcAft>
                          <a:spcPts val="200"/>
                        </a:spcAft>
                      </a:pPr>
                      <a:endParaRPr lang="en-GB" sz="200" dirty="0">
                        <a:solidFill>
                          <a:schemeClr val="tx1">
                            <a:lumMod val="75000"/>
                            <a:lumOff val="25000"/>
                          </a:schemeClr>
                        </a:solidFill>
                        <a:effectLst/>
                        <a:latin typeface="Avenir Next LT Pro" panose="020B0504020202020204" pitchFamily="34" charset="0"/>
                        <a:ea typeface="Calibri" panose="020F0502020204030204" pitchFamily="34" charset="0"/>
                        <a:cs typeface="Arial" panose="020B0604020202020204" pitchFamily="34" charset="0"/>
                      </a:endParaRPr>
                    </a:p>
                    <a:p>
                      <a:pPr algn="l">
                        <a:lnSpc>
                          <a:spcPct val="100000"/>
                        </a:lnSpc>
                        <a:spcBef>
                          <a:spcPts val="200"/>
                        </a:spcBef>
                        <a:spcAft>
                          <a:spcPts val="200"/>
                        </a:spcAft>
                      </a:pPr>
                      <a:r>
                        <a:rPr lang="en-GB" sz="2400" dirty="0">
                          <a:solidFill>
                            <a:schemeClr val="tx1">
                              <a:lumMod val="75000"/>
                              <a:lumOff val="25000"/>
                            </a:schemeClr>
                          </a:solidFill>
                          <a:effectLst/>
                          <a:latin typeface="Avenir Next LT Pro" panose="020B0504020202020204" pitchFamily="34" charset="0"/>
                          <a:ea typeface="Calibri" panose="020F0502020204030204" pitchFamily="34" charset="0"/>
                          <a:cs typeface="Arial" panose="020B0604020202020204" pitchFamily="34" charset="0"/>
                        </a:rPr>
                        <a:t>Ensuring the new challenge-oriented or mission-oriented partnerships, clusters and networks include broader set of stakeholders (quadruple helix) and are not captured by incumbents with vested interests in status quo. </a:t>
                      </a:r>
                    </a:p>
                  </a:txBody>
                  <a:tcPr marL="124088" marR="124088" marT="0" marB="0">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1956506">
                <a:tc vMerge="1">
                  <a:txBody>
                    <a:bodyPr/>
                    <a:lstStyle/>
                    <a:p>
                      <a:pPr algn="l">
                        <a:lnSpc>
                          <a:spcPct val="114000"/>
                        </a:lnSpc>
                        <a:spcBef>
                          <a:spcPts val="200"/>
                        </a:spcBef>
                        <a:spcAft>
                          <a:spcPts val="200"/>
                        </a:spcAft>
                      </a:pPr>
                      <a:endParaRPr lang="en-GB" sz="1300" b="0" i="1" dirty="0">
                        <a:solidFill>
                          <a:schemeClr val="tx1">
                            <a:lumMod val="75000"/>
                            <a:lumOff val="25000"/>
                          </a:schemeClr>
                        </a:solidFill>
                        <a:effectLst/>
                        <a:latin typeface="Avenir Next LT Pro" panose="020B0504020202020204" pitchFamily="34" charset="0"/>
                        <a:ea typeface="Times New Roman" panose="02020603050405020304" pitchFamily="18" charset="0"/>
                        <a:cs typeface="Times New Roman" panose="02020603050405020304" pitchFamily="18" charset="0"/>
                      </a:endParaRPr>
                    </a:p>
                  </a:txBody>
                  <a:tcPr marL="56143" marR="56143" marT="36005" marB="36005">
                    <a:lnL w="12700" cmpd="sng">
                      <a:noFill/>
                    </a:lnL>
                    <a:lnR w="12700" cmpd="sng">
                      <a:noFill/>
                    </a:lnR>
                    <a:lnT w="3175"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lnSpc>
                          <a:spcPct val="100000"/>
                        </a:lnSpc>
                        <a:spcBef>
                          <a:spcPts val="200"/>
                        </a:spcBef>
                        <a:spcAft>
                          <a:spcPts val="200"/>
                        </a:spcAft>
                      </a:pPr>
                      <a:endParaRPr lang="en-GB" sz="200" b="0" i="1" kern="1200" dirty="0">
                        <a:solidFill>
                          <a:schemeClr val="tx1">
                            <a:lumMod val="75000"/>
                            <a:lumOff val="25000"/>
                          </a:schemeClr>
                        </a:solidFill>
                        <a:effectLst/>
                        <a:latin typeface="Avenir Next LT Pro" panose="020B0504020202020204" pitchFamily="34" charset="0"/>
                        <a:ea typeface="+mn-ea"/>
                        <a:cs typeface="+mn-cs"/>
                      </a:endParaRPr>
                    </a:p>
                    <a:p>
                      <a:pPr algn="l">
                        <a:lnSpc>
                          <a:spcPct val="100000"/>
                        </a:lnSpc>
                        <a:spcBef>
                          <a:spcPts val="200"/>
                        </a:spcBef>
                        <a:spcAft>
                          <a:spcPts val="200"/>
                        </a:spcAft>
                      </a:pPr>
                      <a:r>
                        <a:rPr lang="en-GB" sz="2400" b="0" i="1" kern="1200" dirty="0">
                          <a:solidFill>
                            <a:schemeClr val="tx1">
                              <a:lumMod val="75000"/>
                              <a:lumOff val="25000"/>
                            </a:schemeClr>
                          </a:solidFill>
                          <a:effectLst/>
                          <a:latin typeface="Avenir Next LT Pro" panose="020B0504020202020204" pitchFamily="34" charset="0"/>
                          <a:ea typeface="+mn-ea"/>
                          <a:cs typeface="+mn-cs"/>
                        </a:rPr>
                        <a:t>Collaborative leadership</a:t>
                      </a:r>
                      <a:endParaRPr lang="en-GB" sz="2400" b="0" i="1" dirty="0">
                        <a:solidFill>
                          <a:schemeClr val="tx1">
                            <a:lumMod val="75000"/>
                            <a:lumOff val="25000"/>
                          </a:schemeClr>
                        </a:solidFill>
                        <a:effectLst/>
                        <a:latin typeface="Avenir Next LT Pro" panose="020B0504020202020204" pitchFamily="34" charset="0"/>
                        <a:ea typeface="Times New Roman" panose="02020603050405020304" pitchFamily="18" charset="0"/>
                        <a:cs typeface="Times New Roman" panose="02020603050405020304" pitchFamily="18" charset="0"/>
                      </a:endParaRPr>
                    </a:p>
                  </a:txBody>
                  <a:tcPr marL="101586" marR="101586" marT="65076" marB="65076">
                    <a:lnL w="12700" cmpd="sng">
                      <a:noFill/>
                    </a:lnL>
                    <a:lnR w="12700" cmpd="sng">
                      <a:noFill/>
                    </a:lnR>
                    <a:lnT w="3175"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lnSpc>
                          <a:spcPct val="100000"/>
                        </a:lnSpc>
                        <a:spcBef>
                          <a:spcPts val="200"/>
                        </a:spcBef>
                        <a:spcAft>
                          <a:spcPts val="200"/>
                        </a:spcAft>
                      </a:pPr>
                      <a:endParaRPr lang="en-GB" sz="200" dirty="0">
                        <a:solidFill>
                          <a:schemeClr val="tx1">
                            <a:lumMod val="75000"/>
                            <a:lumOff val="25000"/>
                          </a:schemeClr>
                        </a:solidFill>
                        <a:effectLst/>
                        <a:latin typeface="Avenir Next LT Pro" panose="020B0504020202020204" pitchFamily="34" charset="0"/>
                        <a:ea typeface="Calibri" panose="020F0502020204030204" pitchFamily="34" charset="0"/>
                        <a:cs typeface="Arial" panose="020B0604020202020204" pitchFamily="34" charset="0"/>
                      </a:endParaRPr>
                    </a:p>
                    <a:p>
                      <a:pPr algn="l">
                        <a:lnSpc>
                          <a:spcPct val="100000"/>
                        </a:lnSpc>
                        <a:spcBef>
                          <a:spcPts val="200"/>
                        </a:spcBef>
                        <a:spcAft>
                          <a:spcPts val="200"/>
                        </a:spcAft>
                      </a:pPr>
                      <a:r>
                        <a:rPr lang="en-GB" sz="2400" dirty="0">
                          <a:solidFill>
                            <a:schemeClr val="tx1">
                              <a:lumMod val="75000"/>
                              <a:lumOff val="25000"/>
                            </a:schemeClr>
                          </a:solidFill>
                          <a:effectLst/>
                          <a:latin typeface="Avenir Next LT Pro" panose="020B0504020202020204" pitchFamily="34" charset="0"/>
                          <a:ea typeface="Calibri" panose="020F0502020204030204" pitchFamily="34" charset="0"/>
                          <a:cs typeface="Arial" panose="020B0604020202020204" pitchFamily="34" charset="0"/>
                        </a:rPr>
                        <a:t>Ensure political commitment and leadership to mobilise collective action and embrace the sustainability orientation of the 2030 Agenda for Sustainable Development and the SDGs.</a:t>
                      </a:r>
                    </a:p>
                    <a:p>
                      <a:pPr algn="l">
                        <a:lnSpc>
                          <a:spcPct val="100000"/>
                        </a:lnSpc>
                        <a:spcBef>
                          <a:spcPts val="200"/>
                        </a:spcBef>
                        <a:spcAft>
                          <a:spcPts val="200"/>
                        </a:spcAft>
                      </a:pPr>
                      <a:endParaRPr lang="en-GB" sz="200" dirty="0">
                        <a:solidFill>
                          <a:schemeClr val="tx1">
                            <a:lumMod val="75000"/>
                            <a:lumOff val="25000"/>
                          </a:schemeClr>
                        </a:solidFill>
                        <a:effectLst/>
                        <a:latin typeface="Avenir Next LT Pro" panose="020B0504020202020204" pitchFamily="34" charset="0"/>
                        <a:ea typeface="Calibri" panose="020F0502020204030204" pitchFamily="34" charset="0"/>
                        <a:cs typeface="Arial" panose="020B0604020202020204" pitchFamily="34" charset="0"/>
                      </a:endParaRPr>
                    </a:p>
                    <a:p>
                      <a:pPr algn="l">
                        <a:lnSpc>
                          <a:spcPct val="100000"/>
                        </a:lnSpc>
                        <a:spcBef>
                          <a:spcPts val="200"/>
                        </a:spcBef>
                        <a:spcAft>
                          <a:spcPts val="200"/>
                        </a:spcAft>
                      </a:pPr>
                      <a:endParaRPr lang="en-GB" sz="200" dirty="0">
                        <a:solidFill>
                          <a:schemeClr val="tx1">
                            <a:lumMod val="75000"/>
                            <a:lumOff val="25000"/>
                          </a:schemeClr>
                        </a:solidFill>
                        <a:effectLst/>
                        <a:latin typeface="Avenir Next LT Pro" panose="020B0504020202020204" pitchFamily="34" charset="0"/>
                        <a:ea typeface="Calibri" panose="020F0502020204030204" pitchFamily="34" charset="0"/>
                        <a:cs typeface="Arial" panose="020B0604020202020204" pitchFamily="34" charset="0"/>
                      </a:endParaRPr>
                    </a:p>
                  </a:txBody>
                  <a:tcPr marL="124088" marR="124088" marT="0" marB="0">
                    <a:lnL w="12700" cmpd="sng">
                      <a:noFill/>
                    </a:lnL>
                    <a:lnR w="12700" cmpd="sng">
                      <a:noFill/>
                    </a:lnR>
                    <a:lnT w="3175"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lnSpc>
                          <a:spcPct val="100000"/>
                        </a:lnSpc>
                        <a:spcBef>
                          <a:spcPts val="200"/>
                        </a:spcBef>
                        <a:spcAft>
                          <a:spcPts val="200"/>
                        </a:spcAft>
                      </a:pPr>
                      <a:endParaRPr lang="en-GB" sz="200" dirty="0">
                        <a:solidFill>
                          <a:schemeClr val="tx1">
                            <a:lumMod val="75000"/>
                            <a:lumOff val="25000"/>
                          </a:schemeClr>
                        </a:solidFill>
                        <a:effectLst/>
                        <a:latin typeface="Avenir Next LT Pro" panose="020B0504020202020204" pitchFamily="34" charset="0"/>
                        <a:ea typeface="Calibri" panose="020F0502020204030204" pitchFamily="34" charset="0"/>
                        <a:cs typeface="Arial" panose="020B0604020202020204" pitchFamily="34" charset="0"/>
                      </a:endParaRPr>
                    </a:p>
                    <a:p>
                      <a:pPr algn="l">
                        <a:lnSpc>
                          <a:spcPct val="100000"/>
                        </a:lnSpc>
                        <a:spcBef>
                          <a:spcPts val="200"/>
                        </a:spcBef>
                        <a:spcAft>
                          <a:spcPts val="200"/>
                        </a:spcAft>
                      </a:pPr>
                      <a:r>
                        <a:rPr lang="en-GB" sz="2400" dirty="0">
                          <a:solidFill>
                            <a:schemeClr val="tx1">
                              <a:lumMod val="75000"/>
                              <a:lumOff val="25000"/>
                            </a:schemeClr>
                          </a:solidFill>
                          <a:effectLst/>
                          <a:latin typeface="Avenir Next LT Pro" panose="020B0504020202020204" pitchFamily="34" charset="0"/>
                          <a:ea typeface="Calibri" panose="020F0502020204030204" pitchFamily="34" charset="0"/>
                          <a:cs typeface="Arial" panose="020B0604020202020204" pitchFamily="34" charset="0"/>
                        </a:rPr>
                        <a:t>Experimenting with new forms of entrepreneurial</a:t>
                      </a:r>
                      <a:r>
                        <a:rPr lang="en-GB" sz="2400" baseline="0" dirty="0">
                          <a:solidFill>
                            <a:schemeClr val="tx1">
                              <a:lumMod val="75000"/>
                              <a:lumOff val="25000"/>
                            </a:schemeClr>
                          </a:solidFill>
                          <a:effectLst/>
                          <a:latin typeface="Avenir Next LT Pro" panose="020B0504020202020204" pitchFamily="34" charset="0"/>
                          <a:ea typeface="Calibri" panose="020F0502020204030204" pitchFamily="34" charset="0"/>
                          <a:cs typeface="Arial" panose="020B0604020202020204" pitchFamily="34" charset="0"/>
                        </a:rPr>
                        <a:t> discovery a</a:t>
                      </a:r>
                      <a:r>
                        <a:rPr lang="en-GB" sz="2400" dirty="0">
                          <a:solidFill>
                            <a:schemeClr val="tx1">
                              <a:lumMod val="75000"/>
                              <a:lumOff val="25000"/>
                            </a:schemeClr>
                          </a:solidFill>
                          <a:effectLst/>
                          <a:latin typeface="Avenir Next LT Pro" panose="020B0504020202020204" pitchFamily="34" charset="0"/>
                          <a:ea typeface="Calibri" panose="020F0502020204030204" pitchFamily="34" charset="0"/>
                          <a:cs typeface="Arial" panose="020B0604020202020204" pitchFamily="34" charset="0"/>
                        </a:rPr>
                        <a:t>nd collaborative leadership and forms of governance suitable for orchestrating long-lasting multi-actor and multi-level processes of change. </a:t>
                      </a:r>
                    </a:p>
                  </a:txBody>
                  <a:tcPr marL="124088" marR="124088" marT="0" marB="0">
                    <a:lnL w="12700" cmpd="sng">
                      <a:noFill/>
                    </a:lnL>
                    <a:lnR w="12700" cmpd="sng">
                      <a:noFill/>
                    </a:lnR>
                    <a:lnT w="3175"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lnSpc>
                          <a:spcPct val="100000"/>
                        </a:lnSpc>
                        <a:spcBef>
                          <a:spcPts val="200"/>
                        </a:spcBef>
                        <a:spcAft>
                          <a:spcPts val="200"/>
                        </a:spcAft>
                      </a:pPr>
                      <a:endParaRPr lang="en-GB" sz="200" dirty="0">
                        <a:solidFill>
                          <a:schemeClr val="tx1">
                            <a:lumMod val="75000"/>
                            <a:lumOff val="25000"/>
                          </a:schemeClr>
                        </a:solidFill>
                        <a:effectLst/>
                        <a:latin typeface="Avenir Next LT Pro" panose="020B0504020202020204" pitchFamily="34" charset="0"/>
                        <a:ea typeface="Calibri" panose="020F0502020204030204" pitchFamily="34" charset="0"/>
                        <a:cs typeface="Arial" panose="020B0604020202020204" pitchFamily="34" charset="0"/>
                      </a:endParaRPr>
                    </a:p>
                    <a:p>
                      <a:pPr algn="l">
                        <a:lnSpc>
                          <a:spcPct val="100000"/>
                        </a:lnSpc>
                        <a:spcBef>
                          <a:spcPts val="200"/>
                        </a:spcBef>
                        <a:spcAft>
                          <a:spcPts val="200"/>
                        </a:spcAft>
                      </a:pPr>
                      <a:r>
                        <a:rPr lang="en-GB" sz="2400" dirty="0">
                          <a:solidFill>
                            <a:schemeClr val="tx1">
                              <a:lumMod val="75000"/>
                              <a:lumOff val="25000"/>
                            </a:schemeClr>
                          </a:solidFill>
                          <a:effectLst/>
                          <a:latin typeface="Avenir Next LT Pro" panose="020B0504020202020204" pitchFamily="34" charset="0"/>
                          <a:ea typeface="Calibri" panose="020F0502020204030204" pitchFamily="34" charset="0"/>
                          <a:cs typeface="Arial" panose="020B0604020202020204" pitchFamily="34" charset="0"/>
                        </a:rPr>
                        <a:t>Ensure that decisions taken on priorities and transition pathways, as well as the forms of leadership and governance of transitions,      have a broad social mandate.</a:t>
                      </a:r>
                    </a:p>
                  </a:txBody>
                  <a:tcPr marL="124088" marR="124088" marT="0" marB="0">
                    <a:lnL w="12700" cmpd="sng">
                      <a:noFill/>
                    </a:lnL>
                    <a:lnR w="12700" cmpd="sng">
                      <a:noFill/>
                    </a:lnR>
                    <a:lnT w="3175"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bl>
          </a:graphicData>
        </a:graphic>
      </p:graphicFrame>
      <p:sp>
        <p:nvSpPr>
          <p:cNvPr id="6" name="Title 5"/>
          <p:cNvSpPr>
            <a:spLocks noGrp="1"/>
          </p:cNvSpPr>
          <p:nvPr>
            <p:ph type="title"/>
          </p:nvPr>
        </p:nvSpPr>
        <p:spPr/>
        <p:txBody>
          <a:bodyPr/>
          <a:lstStyle/>
          <a:p>
            <a:r>
              <a:rPr lang="en-US" dirty="0"/>
              <a:t>Implications of embedding sustainability in S3</a:t>
            </a:r>
            <a:endParaRPr lang="en-GB" dirty="0"/>
          </a:p>
        </p:txBody>
      </p:sp>
      <p:sp>
        <p:nvSpPr>
          <p:cNvPr id="4" name="TextBox 5"/>
          <p:cNvSpPr txBox="1">
            <a:spLocks noChangeArrowheads="1"/>
          </p:cNvSpPr>
          <p:nvPr/>
        </p:nvSpPr>
        <p:spPr bwMode="auto">
          <a:xfrm>
            <a:off x="18657977" y="13270687"/>
            <a:ext cx="5727612" cy="370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defTabSz="1828800"/>
            <a:r>
              <a:rPr lang="en-GB" altLang="en-US" sz="1810" i="1" dirty="0">
                <a:solidFill>
                  <a:srgbClr val="4D4D4D"/>
                </a:solidFill>
                <a:latin typeface="Avenir Next LT Pro" pitchFamily="34" charset="0"/>
              </a:rPr>
              <a:t>Source: Miedzinski et al. 2021</a:t>
            </a:r>
          </a:p>
        </p:txBody>
      </p:sp>
    </p:spTree>
    <p:extLst>
      <p:ext uri="{BB962C8B-B14F-4D97-AF65-F5344CB8AC3E}">
        <p14:creationId xmlns:p14="http://schemas.microsoft.com/office/powerpoint/2010/main" val="3224216370"/>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01289" y="2104050"/>
            <a:ext cx="21352076" cy="4775200"/>
          </a:xfrm>
        </p:spPr>
        <p:txBody>
          <a:bodyPr/>
          <a:lstStyle/>
          <a:p>
            <a:r>
              <a:rPr lang="en-US" dirty="0"/>
              <a:t>Aligning S3 with the SDGs</a:t>
            </a:r>
            <a:endParaRPr lang="en-GB" dirty="0"/>
          </a:p>
        </p:txBody>
      </p:sp>
      <p:sp>
        <p:nvSpPr>
          <p:cNvPr id="3" name="Subtitle 2"/>
          <p:cNvSpPr>
            <a:spLocks noGrp="1"/>
          </p:cNvSpPr>
          <p:nvPr>
            <p:ph type="subTitle" idx="1"/>
          </p:nvPr>
        </p:nvSpPr>
        <p:spPr/>
        <p:txBody>
          <a:bodyPr/>
          <a:lstStyle/>
          <a:p>
            <a:r>
              <a:rPr lang="en-GB" dirty="0"/>
              <a:t>Lessons from policy practice and action research</a:t>
            </a:r>
          </a:p>
        </p:txBody>
      </p:sp>
    </p:spTree>
    <p:extLst>
      <p:ext uri="{BB962C8B-B14F-4D97-AF65-F5344CB8AC3E}">
        <p14:creationId xmlns:p14="http://schemas.microsoft.com/office/powerpoint/2010/main" val="162816388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1" name="TextBox 5"/>
          <p:cNvSpPr txBox="1">
            <a:spLocks noChangeArrowheads="1"/>
          </p:cNvSpPr>
          <p:nvPr/>
        </p:nvSpPr>
        <p:spPr bwMode="auto">
          <a:xfrm>
            <a:off x="18657977" y="13270687"/>
            <a:ext cx="5727612" cy="370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defTabSz="1828800"/>
            <a:r>
              <a:rPr lang="en-GB" altLang="en-US" sz="1810" i="1" dirty="0">
                <a:solidFill>
                  <a:srgbClr val="4D4D4D"/>
                </a:solidFill>
                <a:latin typeface="Avenir Next LT Pro" pitchFamily="34" charset="0"/>
              </a:rPr>
              <a:t>Source: Miedzinski et al. 2022, Reid et al. 2023</a:t>
            </a:r>
          </a:p>
        </p:txBody>
      </p:sp>
      <p:sp>
        <p:nvSpPr>
          <p:cNvPr id="3" name="Content Placeholder 2"/>
          <p:cNvSpPr>
            <a:spLocks noGrp="1"/>
          </p:cNvSpPr>
          <p:nvPr>
            <p:ph idx="1"/>
          </p:nvPr>
        </p:nvSpPr>
        <p:spPr>
          <a:xfrm>
            <a:off x="1765342" y="3528440"/>
            <a:ext cx="12093202" cy="7763808"/>
          </a:xfrm>
        </p:spPr>
        <p:txBody>
          <a:bodyPr/>
          <a:lstStyle/>
          <a:p>
            <a:pPr marL="0" indent="0">
              <a:lnSpc>
                <a:spcPct val="114000"/>
              </a:lnSpc>
              <a:buNone/>
              <a:defRPr/>
            </a:pPr>
            <a:r>
              <a:rPr lang="en-GB" altLang="en-US" sz="4000" b="1" dirty="0">
                <a:solidFill>
                  <a:schemeClr val="tx1">
                    <a:lumMod val="75000"/>
                    <a:lumOff val="25000"/>
                  </a:schemeClr>
                </a:solidFill>
                <a:latin typeface="Avenir Next LT Pro" panose="020B0504020202020204" pitchFamily="34" charset="0"/>
                <a:cs typeface="Calibri Light" panose="020F0302020204030204" pitchFamily="34" charset="0"/>
              </a:rPr>
              <a:t>Aim: </a:t>
            </a:r>
            <a:r>
              <a:rPr lang="en-GB" altLang="en-US" sz="4000" dirty="0">
                <a:solidFill>
                  <a:schemeClr val="tx1">
                    <a:lumMod val="75000"/>
                    <a:lumOff val="25000"/>
                  </a:schemeClr>
                </a:solidFill>
                <a:latin typeface="Avenir Next LT Pro" panose="020B0504020202020204" pitchFamily="34" charset="0"/>
                <a:cs typeface="Calibri Light" panose="020F0302020204030204" pitchFamily="34" charset="0"/>
              </a:rPr>
              <a:t>develop guidance and collect examples on how to align S3 for SDGs; support policy processes aimed to align S3 with challenge-oriented policy (e.g. missions).</a:t>
            </a:r>
            <a:endParaRPr lang="en-GB" altLang="en-US" sz="4000" b="1" dirty="0">
              <a:solidFill>
                <a:schemeClr val="tx1">
                  <a:lumMod val="75000"/>
                  <a:lumOff val="25000"/>
                </a:schemeClr>
              </a:solidFill>
              <a:latin typeface="Avenir Next LT Pro" panose="020B0504020202020204" pitchFamily="34" charset="0"/>
              <a:cs typeface="Calibri Light" panose="020F0302020204030204" pitchFamily="34" charset="0"/>
            </a:endParaRPr>
          </a:p>
          <a:p>
            <a:pPr marL="0" indent="0">
              <a:lnSpc>
                <a:spcPct val="114000"/>
              </a:lnSpc>
              <a:buNone/>
              <a:defRPr/>
            </a:pPr>
            <a:r>
              <a:rPr lang="en-GB" altLang="en-US" sz="4000" b="1" dirty="0">
                <a:solidFill>
                  <a:schemeClr val="tx1">
                    <a:lumMod val="75000"/>
                    <a:lumOff val="25000"/>
                  </a:schemeClr>
                </a:solidFill>
                <a:latin typeface="Avenir Next LT Pro" panose="020B0504020202020204" pitchFamily="34" charset="0"/>
                <a:cs typeface="Calibri Light" panose="020F0302020204030204" pitchFamily="34" charset="0"/>
              </a:rPr>
              <a:t>Approach: </a:t>
            </a:r>
            <a:r>
              <a:rPr lang="en-GB" altLang="en-US" sz="4000" dirty="0">
                <a:solidFill>
                  <a:schemeClr val="tx1">
                    <a:lumMod val="75000"/>
                    <a:lumOff val="25000"/>
                  </a:schemeClr>
                </a:solidFill>
                <a:latin typeface="Avenir Next LT Pro" panose="020B0504020202020204" pitchFamily="34" charset="0"/>
                <a:cs typeface="Calibri Light" panose="020F0302020204030204" pitchFamily="34" charset="0"/>
              </a:rPr>
              <a:t>interviews with selected regions and countries in the EU and beyond to understand different perspectives and experiences of integrating sustainability-related aspects and goals in S3; action research in a close collaboration with policy makers (e.g. Czechia).</a:t>
            </a:r>
          </a:p>
        </p:txBody>
      </p:sp>
      <p:sp>
        <p:nvSpPr>
          <p:cNvPr id="2" name="Title 1"/>
          <p:cNvSpPr>
            <a:spLocks noGrp="1"/>
          </p:cNvSpPr>
          <p:nvPr>
            <p:ph type="title"/>
          </p:nvPr>
        </p:nvSpPr>
        <p:spPr/>
        <p:txBody>
          <a:bodyPr/>
          <a:lstStyle/>
          <a:p>
            <a:r>
              <a:rPr lang="en-GB" sz="7200" dirty="0"/>
              <a:t>Lessons from policy practice</a:t>
            </a:r>
          </a:p>
        </p:txBody>
      </p:sp>
      <p:sp>
        <p:nvSpPr>
          <p:cNvPr id="5" name="Rectangle 4"/>
          <p:cNvSpPr/>
          <p:nvPr/>
        </p:nvSpPr>
        <p:spPr>
          <a:xfrm>
            <a:off x="14209959" y="3419477"/>
            <a:ext cx="4768548" cy="6882350"/>
          </a:xfrm>
          <a:prstGeom prst="rect">
            <a:avLst/>
          </a:prstGeom>
          <a:solidFill>
            <a:schemeClr val="bg1"/>
          </a:solidFill>
          <a:ln>
            <a:solidFill>
              <a:schemeClr val="tx1">
                <a:alpha val="1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GB" sz="3600">
              <a:solidFill>
                <a:srgbClr val="FFFFFF"/>
              </a:solidFill>
              <a:latin typeface="Arial"/>
            </a:endParaRPr>
          </a:p>
        </p:txBody>
      </p:sp>
      <p:pic>
        <p:nvPicPr>
          <p:cNvPr id="6" name="Picture 5"/>
          <p:cNvPicPr>
            <a:picLocks noChangeAspect="1"/>
          </p:cNvPicPr>
          <p:nvPr/>
        </p:nvPicPr>
        <p:blipFill>
          <a:blip r:embed="rId3"/>
          <a:stretch>
            <a:fillRect/>
          </a:stretch>
        </p:blipFill>
        <p:spPr>
          <a:xfrm>
            <a:off x="14372275" y="3570261"/>
            <a:ext cx="4441396" cy="6359586"/>
          </a:xfrm>
          <a:prstGeom prst="rect">
            <a:avLst/>
          </a:prstGeom>
          <a:effectLst/>
        </p:spPr>
      </p:pic>
      <p:sp>
        <p:nvSpPr>
          <p:cNvPr id="7" name="Rectangle 6"/>
          <p:cNvSpPr/>
          <p:nvPr/>
        </p:nvSpPr>
        <p:spPr>
          <a:xfrm>
            <a:off x="19246728" y="3546545"/>
            <a:ext cx="4681066" cy="6755282"/>
          </a:xfrm>
          <a:prstGeom prst="rect">
            <a:avLst/>
          </a:prstGeom>
          <a:solidFill>
            <a:schemeClr val="bg1"/>
          </a:solidFill>
          <a:ln>
            <a:solidFill>
              <a:schemeClr val="tx1">
                <a:alpha val="1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GB" sz="3600" dirty="0">
              <a:solidFill>
                <a:srgbClr val="FFFFFF"/>
              </a:solidFill>
              <a:latin typeface="Arial"/>
            </a:endParaRPr>
          </a:p>
        </p:txBody>
      </p:sp>
      <p:pic>
        <p:nvPicPr>
          <p:cNvPr id="8" name="Picture 7"/>
          <p:cNvPicPr>
            <a:picLocks noChangeAspect="1"/>
          </p:cNvPicPr>
          <p:nvPr/>
        </p:nvPicPr>
        <p:blipFill>
          <a:blip r:embed="rId4"/>
          <a:stretch>
            <a:fillRect/>
          </a:stretch>
        </p:blipFill>
        <p:spPr>
          <a:xfrm>
            <a:off x="19316001" y="3528441"/>
            <a:ext cx="4551040" cy="6540966"/>
          </a:xfrm>
          <a:prstGeom prst="rect">
            <a:avLst/>
          </a:prstGeom>
        </p:spPr>
      </p:pic>
    </p:spTree>
    <p:extLst>
      <p:ext uri="{BB962C8B-B14F-4D97-AF65-F5344CB8AC3E}">
        <p14:creationId xmlns:p14="http://schemas.microsoft.com/office/powerpoint/2010/main" val="2952059701"/>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Diagram&#10;&#10;Description automatically generated"/>
          <p:cNvPicPr>
            <a:picLocks noChangeAspect="1" noChangeArrowheads="1"/>
          </p:cNvPicPr>
          <p:nvPr/>
        </p:nvPicPr>
        <p:blipFill>
          <a:blip r:embed="rId2">
            <a:extLst>
              <a:ext uri="{28A0092B-C50C-407E-A947-70E740481C1C}">
                <a14:useLocalDpi xmlns:a14="http://schemas.microsoft.com/office/drawing/2010/main" val="0"/>
              </a:ext>
            </a:extLst>
          </a:blip>
          <a:srcRect r="2890"/>
          <a:stretch>
            <a:fillRect/>
          </a:stretch>
        </p:blipFill>
        <p:spPr bwMode="auto">
          <a:xfrm>
            <a:off x="10448591" y="2547338"/>
            <a:ext cx="8933236" cy="9180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pPr>
              <a:defRPr/>
            </a:pPr>
            <a:r>
              <a:rPr lang="en-US" sz="7200" dirty="0"/>
              <a:t>Co-creation with policy practitioners </a:t>
            </a:r>
            <a:br>
              <a:rPr lang="en-US" sz="7200" dirty="0"/>
            </a:br>
            <a:r>
              <a:rPr lang="en-US" sz="7200" dirty="0"/>
              <a:t>from EU and beyond</a:t>
            </a:r>
          </a:p>
        </p:txBody>
      </p:sp>
      <p:pic>
        <p:nvPicPr>
          <p:cNvPr id="11268" name="Picture 21" descr="Map&#10;&#10;Description automatically generated"/>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287035" y="2980173"/>
            <a:ext cx="3599148" cy="3288926"/>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 name="Flowchart: Connector 7"/>
          <p:cNvSpPr/>
          <p:nvPr/>
        </p:nvSpPr>
        <p:spPr>
          <a:xfrm>
            <a:off x="13453146" y="8019307"/>
            <a:ext cx="143622" cy="143622"/>
          </a:xfrm>
          <a:prstGeom prst="flowChartConnector">
            <a:avLst/>
          </a:prstGeom>
          <a:solidFill>
            <a:srgbClr val="FF0000"/>
          </a:solidFill>
        </p:spPr>
        <p:style>
          <a:lnRef idx="1">
            <a:schemeClr val="accent2"/>
          </a:lnRef>
          <a:fillRef idx="3">
            <a:schemeClr val="accent2"/>
          </a:fillRef>
          <a:effectRef idx="2">
            <a:schemeClr val="accent2"/>
          </a:effectRef>
          <a:fontRef idx="minor">
            <a:schemeClr val="lt1"/>
          </a:fontRef>
        </p:style>
        <p:txBody>
          <a:bodyPr anchor="ctr"/>
          <a:lstStyle/>
          <a:p>
            <a:pPr algn="ctr" defTabSz="1828800">
              <a:defRPr/>
            </a:pPr>
            <a:endParaRPr lang="en-GB" sz="4200">
              <a:solidFill>
                <a:srgbClr val="4D4D4D">
                  <a:lumMod val="75000"/>
                  <a:lumOff val="25000"/>
                </a:srgbClr>
              </a:solidFill>
              <a:latin typeface="Arial"/>
            </a:endParaRPr>
          </a:p>
        </p:txBody>
      </p:sp>
      <p:sp>
        <p:nvSpPr>
          <p:cNvPr id="9" name="Flowchart: Connector 8"/>
          <p:cNvSpPr/>
          <p:nvPr/>
        </p:nvSpPr>
        <p:spPr>
          <a:xfrm>
            <a:off x="12956216" y="8091117"/>
            <a:ext cx="140750" cy="146494"/>
          </a:xfrm>
          <a:prstGeom prst="flowChartConnector">
            <a:avLst/>
          </a:prstGeom>
          <a:solidFill>
            <a:srgbClr val="FF0000"/>
          </a:solidFill>
        </p:spPr>
        <p:style>
          <a:lnRef idx="1">
            <a:schemeClr val="accent2"/>
          </a:lnRef>
          <a:fillRef idx="3">
            <a:schemeClr val="accent2"/>
          </a:fillRef>
          <a:effectRef idx="2">
            <a:schemeClr val="accent2"/>
          </a:effectRef>
          <a:fontRef idx="minor">
            <a:schemeClr val="lt1"/>
          </a:fontRef>
        </p:style>
        <p:txBody>
          <a:bodyPr anchor="ctr"/>
          <a:lstStyle/>
          <a:p>
            <a:pPr algn="ctr" defTabSz="1828800">
              <a:defRPr/>
            </a:pPr>
            <a:endParaRPr lang="en-GB" sz="4200">
              <a:solidFill>
                <a:srgbClr val="4D4D4D">
                  <a:lumMod val="75000"/>
                  <a:lumOff val="25000"/>
                </a:srgbClr>
              </a:solidFill>
              <a:latin typeface="Arial"/>
            </a:endParaRPr>
          </a:p>
        </p:txBody>
      </p:sp>
      <p:sp>
        <p:nvSpPr>
          <p:cNvPr id="10" name="Flowchart: Connector 9"/>
          <p:cNvSpPr/>
          <p:nvPr/>
        </p:nvSpPr>
        <p:spPr>
          <a:xfrm>
            <a:off x="13453146" y="7467801"/>
            <a:ext cx="143622" cy="143622"/>
          </a:xfrm>
          <a:prstGeom prst="flowChartConnector">
            <a:avLst/>
          </a:prstGeom>
          <a:solidFill>
            <a:srgbClr val="FF0000"/>
          </a:solidFill>
        </p:spPr>
        <p:style>
          <a:lnRef idx="1">
            <a:schemeClr val="accent2"/>
          </a:lnRef>
          <a:fillRef idx="3">
            <a:schemeClr val="accent2"/>
          </a:fillRef>
          <a:effectRef idx="2">
            <a:schemeClr val="accent2"/>
          </a:effectRef>
          <a:fontRef idx="minor">
            <a:schemeClr val="lt1"/>
          </a:fontRef>
        </p:style>
        <p:txBody>
          <a:bodyPr anchor="ctr"/>
          <a:lstStyle/>
          <a:p>
            <a:pPr algn="ctr" defTabSz="1828800">
              <a:defRPr/>
            </a:pPr>
            <a:endParaRPr lang="en-GB" sz="4200">
              <a:solidFill>
                <a:srgbClr val="4D4D4D">
                  <a:lumMod val="75000"/>
                  <a:lumOff val="25000"/>
                </a:srgbClr>
              </a:solidFill>
              <a:latin typeface="Arial"/>
            </a:endParaRPr>
          </a:p>
        </p:txBody>
      </p:sp>
      <p:sp>
        <p:nvSpPr>
          <p:cNvPr id="11" name="Flowchart: Connector 10"/>
          <p:cNvSpPr/>
          <p:nvPr/>
        </p:nvSpPr>
        <p:spPr>
          <a:xfrm>
            <a:off x="15050214" y="8091117"/>
            <a:ext cx="143622" cy="146494"/>
          </a:xfrm>
          <a:prstGeom prst="flowChartConnector">
            <a:avLst/>
          </a:prstGeom>
          <a:solidFill>
            <a:srgbClr val="FF0000"/>
          </a:solidFill>
        </p:spPr>
        <p:style>
          <a:lnRef idx="1">
            <a:schemeClr val="accent2"/>
          </a:lnRef>
          <a:fillRef idx="3">
            <a:schemeClr val="accent2"/>
          </a:fillRef>
          <a:effectRef idx="2">
            <a:schemeClr val="accent2"/>
          </a:effectRef>
          <a:fontRef idx="minor">
            <a:schemeClr val="lt1"/>
          </a:fontRef>
        </p:style>
        <p:txBody>
          <a:bodyPr anchor="ctr"/>
          <a:lstStyle/>
          <a:p>
            <a:pPr algn="ctr" defTabSz="1828800">
              <a:defRPr/>
            </a:pPr>
            <a:endParaRPr lang="en-GB" sz="4200">
              <a:solidFill>
                <a:srgbClr val="4D4D4D">
                  <a:lumMod val="75000"/>
                  <a:lumOff val="25000"/>
                </a:srgbClr>
              </a:solidFill>
              <a:latin typeface="Arial"/>
            </a:endParaRPr>
          </a:p>
        </p:txBody>
      </p:sp>
      <p:sp>
        <p:nvSpPr>
          <p:cNvPr id="12" name="Flowchart: Connector 11"/>
          <p:cNvSpPr/>
          <p:nvPr/>
        </p:nvSpPr>
        <p:spPr>
          <a:xfrm>
            <a:off x="16658770" y="8553577"/>
            <a:ext cx="143622" cy="143622"/>
          </a:xfrm>
          <a:prstGeom prst="flowChartConnector">
            <a:avLst/>
          </a:prstGeom>
          <a:solidFill>
            <a:srgbClr val="FF0000"/>
          </a:solidFill>
        </p:spPr>
        <p:style>
          <a:lnRef idx="1">
            <a:schemeClr val="accent2"/>
          </a:lnRef>
          <a:fillRef idx="3">
            <a:schemeClr val="accent2"/>
          </a:fillRef>
          <a:effectRef idx="2">
            <a:schemeClr val="accent2"/>
          </a:effectRef>
          <a:fontRef idx="minor">
            <a:schemeClr val="lt1"/>
          </a:fontRef>
        </p:style>
        <p:txBody>
          <a:bodyPr anchor="ctr"/>
          <a:lstStyle/>
          <a:p>
            <a:pPr algn="ctr" defTabSz="1828800">
              <a:defRPr/>
            </a:pPr>
            <a:endParaRPr lang="en-GB" sz="4200">
              <a:solidFill>
                <a:srgbClr val="4D4D4D">
                  <a:lumMod val="75000"/>
                  <a:lumOff val="25000"/>
                </a:srgbClr>
              </a:solidFill>
              <a:latin typeface="Arial"/>
            </a:endParaRPr>
          </a:p>
        </p:txBody>
      </p:sp>
      <p:sp>
        <p:nvSpPr>
          <p:cNvPr id="13" name="Flowchart: Connector 12"/>
          <p:cNvSpPr/>
          <p:nvPr/>
        </p:nvSpPr>
        <p:spPr>
          <a:xfrm>
            <a:off x="11942252" y="9880637"/>
            <a:ext cx="143622" cy="143622"/>
          </a:xfrm>
          <a:prstGeom prst="flowChartConnector">
            <a:avLst/>
          </a:prstGeom>
          <a:solidFill>
            <a:srgbClr val="FF0000"/>
          </a:solidFill>
        </p:spPr>
        <p:style>
          <a:lnRef idx="1">
            <a:schemeClr val="accent2"/>
          </a:lnRef>
          <a:fillRef idx="3">
            <a:schemeClr val="accent2"/>
          </a:fillRef>
          <a:effectRef idx="2">
            <a:schemeClr val="accent2"/>
          </a:effectRef>
          <a:fontRef idx="minor">
            <a:schemeClr val="lt1"/>
          </a:fontRef>
        </p:style>
        <p:txBody>
          <a:bodyPr anchor="ctr"/>
          <a:lstStyle/>
          <a:p>
            <a:pPr algn="ctr" defTabSz="1828800">
              <a:defRPr/>
            </a:pPr>
            <a:endParaRPr lang="en-GB" sz="4200">
              <a:solidFill>
                <a:srgbClr val="4D4D4D">
                  <a:lumMod val="75000"/>
                  <a:lumOff val="25000"/>
                </a:srgbClr>
              </a:solidFill>
              <a:latin typeface="Arial"/>
            </a:endParaRPr>
          </a:p>
        </p:txBody>
      </p:sp>
      <p:sp>
        <p:nvSpPr>
          <p:cNvPr id="14" name="Flowchart: Connector 13"/>
          <p:cNvSpPr/>
          <p:nvPr/>
        </p:nvSpPr>
        <p:spPr>
          <a:xfrm>
            <a:off x="10721472" y="10328734"/>
            <a:ext cx="143622" cy="146492"/>
          </a:xfrm>
          <a:prstGeom prst="flowChartConnector">
            <a:avLst/>
          </a:prstGeom>
          <a:solidFill>
            <a:srgbClr val="FF0000"/>
          </a:solidFill>
        </p:spPr>
        <p:style>
          <a:lnRef idx="1">
            <a:schemeClr val="accent2"/>
          </a:lnRef>
          <a:fillRef idx="3">
            <a:schemeClr val="accent2"/>
          </a:fillRef>
          <a:effectRef idx="2">
            <a:schemeClr val="accent2"/>
          </a:effectRef>
          <a:fontRef idx="minor">
            <a:schemeClr val="lt1"/>
          </a:fontRef>
        </p:style>
        <p:txBody>
          <a:bodyPr anchor="ctr"/>
          <a:lstStyle/>
          <a:p>
            <a:pPr algn="ctr" defTabSz="1828800">
              <a:defRPr/>
            </a:pPr>
            <a:endParaRPr lang="en-GB" sz="4200">
              <a:solidFill>
                <a:srgbClr val="4D4D4D">
                  <a:lumMod val="75000"/>
                  <a:lumOff val="25000"/>
                </a:srgbClr>
              </a:solidFill>
              <a:latin typeface="Arial"/>
            </a:endParaRPr>
          </a:p>
        </p:txBody>
      </p:sp>
      <p:sp>
        <p:nvSpPr>
          <p:cNvPr id="15" name="Flowchart: Connector 14"/>
          <p:cNvSpPr/>
          <p:nvPr/>
        </p:nvSpPr>
        <p:spPr>
          <a:xfrm>
            <a:off x="15693635" y="3512475"/>
            <a:ext cx="146492" cy="146494"/>
          </a:xfrm>
          <a:prstGeom prst="flowChartConnector">
            <a:avLst/>
          </a:prstGeom>
          <a:solidFill>
            <a:srgbClr val="FF0000"/>
          </a:solidFill>
        </p:spPr>
        <p:style>
          <a:lnRef idx="1">
            <a:schemeClr val="accent2"/>
          </a:lnRef>
          <a:fillRef idx="3">
            <a:schemeClr val="accent2"/>
          </a:fillRef>
          <a:effectRef idx="2">
            <a:schemeClr val="accent2"/>
          </a:effectRef>
          <a:fontRef idx="minor">
            <a:schemeClr val="lt1"/>
          </a:fontRef>
        </p:style>
        <p:txBody>
          <a:bodyPr anchor="ctr"/>
          <a:lstStyle/>
          <a:p>
            <a:pPr algn="ctr" defTabSz="1828800">
              <a:defRPr/>
            </a:pPr>
            <a:endParaRPr lang="en-GB" sz="4200">
              <a:solidFill>
                <a:srgbClr val="4D4D4D">
                  <a:lumMod val="75000"/>
                  <a:lumOff val="25000"/>
                </a:srgbClr>
              </a:solidFill>
              <a:latin typeface="Arial"/>
            </a:endParaRPr>
          </a:p>
        </p:txBody>
      </p:sp>
      <p:sp>
        <p:nvSpPr>
          <p:cNvPr id="16" name="Flowchart: Connector 15"/>
          <p:cNvSpPr/>
          <p:nvPr/>
        </p:nvSpPr>
        <p:spPr>
          <a:xfrm>
            <a:off x="15446608" y="7065663"/>
            <a:ext cx="143622" cy="143622"/>
          </a:xfrm>
          <a:prstGeom prst="flowChartConnector">
            <a:avLst/>
          </a:prstGeom>
          <a:solidFill>
            <a:srgbClr val="FF0000"/>
          </a:solidFill>
        </p:spPr>
        <p:style>
          <a:lnRef idx="1">
            <a:schemeClr val="accent2"/>
          </a:lnRef>
          <a:fillRef idx="3">
            <a:schemeClr val="accent2"/>
          </a:fillRef>
          <a:effectRef idx="2">
            <a:schemeClr val="accent2"/>
          </a:effectRef>
          <a:fontRef idx="minor">
            <a:schemeClr val="lt1"/>
          </a:fontRef>
        </p:style>
        <p:txBody>
          <a:bodyPr anchor="ctr"/>
          <a:lstStyle/>
          <a:p>
            <a:pPr algn="ctr" defTabSz="1828800">
              <a:defRPr/>
            </a:pPr>
            <a:endParaRPr lang="en-GB" sz="4200">
              <a:solidFill>
                <a:srgbClr val="4D4D4D">
                  <a:lumMod val="75000"/>
                  <a:lumOff val="25000"/>
                </a:srgbClr>
              </a:solidFill>
              <a:latin typeface="Arial"/>
            </a:endParaRPr>
          </a:p>
        </p:txBody>
      </p:sp>
      <p:sp>
        <p:nvSpPr>
          <p:cNvPr id="17" name="Flowchart: Connector 16"/>
          <p:cNvSpPr/>
          <p:nvPr/>
        </p:nvSpPr>
        <p:spPr>
          <a:xfrm>
            <a:off x="22104883" y="5876523"/>
            <a:ext cx="146492" cy="146494"/>
          </a:xfrm>
          <a:prstGeom prst="flowChartConnector">
            <a:avLst/>
          </a:prstGeom>
          <a:solidFill>
            <a:srgbClr val="FF0000"/>
          </a:solidFill>
        </p:spPr>
        <p:style>
          <a:lnRef idx="1">
            <a:schemeClr val="accent2"/>
          </a:lnRef>
          <a:fillRef idx="3">
            <a:schemeClr val="accent2"/>
          </a:fillRef>
          <a:effectRef idx="2">
            <a:schemeClr val="accent2"/>
          </a:effectRef>
          <a:fontRef idx="minor">
            <a:schemeClr val="lt1"/>
          </a:fontRef>
        </p:style>
        <p:txBody>
          <a:bodyPr anchor="ctr"/>
          <a:lstStyle/>
          <a:p>
            <a:pPr algn="ctr" defTabSz="1828800">
              <a:defRPr/>
            </a:pPr>
            <a:endParaRPr lang="en-GB" sz="4200">
              <a:solidFill>
                <a:srgbClr val="4D4D4D">
                  <a:lumMod val="75000"/>
                  <a:lumOff val="25000"/>
                </a:srgbClr>
              </a:solidFill>
              <a:latin typeface="Arial"/>
            </a:endParaRPr>
          </a:p>
        </p:txBody>
      </p:sp>
      <p:sp>
        <p:nvSpPr>
          <p:cNvPr id="18" name="Rectangle 1"/>
          <p:cNvSpPr>
            <a:spLocks noChangeArrowheads="1"/>
          </p:cNvSpPr>
          <p:nvPr/>
        </p:nvSpPr>
        <p:spPr bwMode="auto">
          <a:xfrm>
            <a:off x="926510" y="3168169"/>
            <a:ext cx="17722850" cy="10473060"/>
          </a:xfrm>
          <a:prstGeom prst="rect">
            <a:avLst/>
          </a:prstGeom>
          <a:noFill/>
          <a:ln>
            <a:noFill/>
          </a:ln>
        </p:spPr>
        <p:txBody>
          <a:bodyPr anchor="b">
            <a:spAutoFit/>
          </a:bodyPr>
          <a:lstStyle/>
          <a:p>
            <a:pPr marL="685776" indent="-685776" algn="just" defTabSz="1828800">
              <a:lnSpc>
                <a:spcPct val="114000"/>
              </a:lnSpc>
              <a:buFont typeface="Wingdings" panose="05000000000000000000" pitchFamily="2" charset="2"/>
              <a:buChar char="§"/>
              <a:defRPr/>
            </a:pPr>
            <a:r>
              <a:rPr lang="en-GB" sz="4000" dirty="0">
                <a:solidFill>
                  <a:srgbClr val="4D4D4D">
                    <a:lumMod val="75000"/>
                    <a:lumOff val="25000"/>
                  </a:srgbClr>
                </a:solidFill>
                <a:latin typeface="Avenir Next LT Pro" panose="020B0504020202020204" pitchFamily="34" charset="0"/>
                <a:ea typeface="Calibri" panose="020F0502020204030204" pitchFamily="34" charset="0"/>
                <a:cs typeface="Calibri Light" panose="020F0302020204030204" pitchFamily="34" charset="0"/>
              </a:rPr>
              <a:t>Australia, Gippsland</a:t>
            </a:r>
            <a:endParaRPr lang="en-GB" sz="4000" dirty="0">
              <a:solidFill>
                <a:srgbClr val="4D4D4D">
                  <a:lumMod val="75000"/>
                  <a:lumOff val="25000"/>
                </a:srgbClr>
              </a:solidFill>
              <a:latin typeface="Avenir Next LT Pro" panose="020B0504020202020204" pitchFamily="34" charset="0"/>
              <a:ea typeface="Calibri" panose="020F0502020204030204" pitchFamily="34" charset="0"/>
              <a:cs typeface="Arial" panose="020B0604020202020204" pitchFamily="34" charset="0"/>
            </a:endParaRPr>
          </a:p>
          <a:p>
            <a:pPr marL="685776" indent="-685776" algn="just" defTabSz="1828800">
              <a:lnSpc>
                <a:spcPct val="114000"/>
              </a:lnSpc>
              <a:buFont typeface="Wingdings" panose="05000000000000000000" pitchFamily="2" charset="2"/>
              <a:buChar char="§"/>
              <a:defRPr/>
            </a:pPr>
            <a:r>
              <a:rPr lang="en-GB" sz="4000" dirty="0">
                <a:solidFill>
                  <a:srgbClr val="4D4D4D">
                    <a:lumMod val="75000"/>
                    <a:lumOff val="25000"/>
                  </a:srgbClr>
                </a:solidFill>
                <a:latin typeface="Avenir Next LT Pro" panose="020B0504020202020204" pitchFamily="34" charset="0"/>
                <a:ea typeface="Calibri" panose="020F0502020204030204" pitchFamily="34" charset="0"/>
                <a:cs typeface="Calibri Light" panose="020F0302020204030204" pitchFamily="34" charset="0"/>
              </a:rPr>
              <a:t>Belgium, Wallonia</a:t>
            </a:r>
            <a:endParaRPr lang="en-GB" sz="4000" dirty="0">
              <a:solidFill>
                <a:srgbClr val="4D4D4D">
                  <a:lumMod val="75000"/>
                  <a:lumOff val="25000"/>
                </a:srgbClr>
              </a:solidFill>
              <a:latin typeface="Avenir Next LT Pro" panose="020B0504020202020204" pitchFamily="34" charset="0"/>
              <a:ea typeface="Calibri" panose="020F0502020204030204" pitchFamily="34" charset="0"/>
              <a:cs typeface="Arial" panose="020B0604020202020204" pitchFamily="34" charset="0"/>
            </a:endParaRPr>
          </a:p>
          <a:p>
            <a:pPr marL="685776" indent="-685776" algn="just" defTabSz="1828800">
              <a:lnSpc>
                <a:spcPct val="114000"/>
              </a:lnSpc>
              <a:buFont typeface="Wingdings" panose="05000000000000000000" pitchFamily="2" charset="2"/>
              <a:buChar char="§"/>
              <a:defRPr/>
            </a:pPr>
            <a:r>
              <a:rPr lang="fr-FR" sz="4000" dirty="0">
                <a:solidFill>
                  <a:srgbClr val="4D4D4D">
                    <a:lumMod val="75000"/>
                    <a:lumOff val="25000"/>
                  </a:srgbClr>
                </a:solidFill>
                <a:latin typeface="Avenir Next LT Pro" panose="020B0504020202020204" pitchFamily="34" charset="0"/>
                <a:ea typeface="Calibri" panose="020F0502020204030204" pitchFamily="34" charset="0"/>
                <a:cs typeface="Calibri Light" panose="020F0302020204030204" pitchFamily="34" charset="0"/>
              </a:rPr>
              <a:t>Czechia </a:t>
            </a:r>
          </a:p>
          <a:p>
            <a:pPr marL="685776" indent="-685776" algn="just" defTabSz="1828800">
              <a:lnSpc>
                <a:spcPct val="114000"/>
              </a:lnSpc>
              <a:buFont typeface="Wingdings" panose="05000000000000000000" pitchFamily="2" charset="2"/>
              <a:buChar char="§"/>
              <a:defRPr/>
            </a:pPr>
            <a:r>
              <a:rPr lang="fr-FR" sz="4000" dirty="0" err="1">
                <a:solidFill>
                  <a:srgbClr val="4D4D4D">
                    <a:lumMod val="75000"/>
                    <a:lumOff val="25000"/>
                  </a:srgbClr>
                </a:solidFill>
                <a:latin typeface="Avenir Next LT Pro" panose="020B0504020202020204" pitchFamily="34" charset="0"/>
                <a:ea typeface="Calibri" panose="020F0502020204030204" pitchFamily="34" charset="0"/>
                <a:cs typeface="Calibri Light" panose="020F0302020204030204" pitchFamily="34" charset="0"/>
              </a:rPr>
              <a:t>Finland</a:t>
            </a:r>
            <a:r>
              <a:rPr lang="fr-FR" sz="4000" dirty="0">
                <a:solidFill>
                  <a:srgbClr val="4D4D4D">
                    <a:lumMod val="75000"/>
                    <a:lumOff val="25000"/>
                  </a:srgbClr>
                </a:solidFill>
                <a:latin typeface="Avenir Next LT Pro" panose="020B0504020202020204" pitchFamily="34" charset="0"/>
                <a:ea typeface="Calibri" panose="020F0502020204030204" pitchFamily="34" charset="0"/>
                <a:cs typeface="Calibri Light" panose="020F0302020204030204" pitchFamily="34" charset="0"/>
              </a:rPr>
              <a:t>, Lapland</a:t>
            </a:r>
            <a:endParaRPr lang="en-GB" sz="4000" dirty="0">
              <a:solidFill>
                <a:srgbClr val="4D4D4D">
                  <a:lumMod val="75000"/>
                  <a:lumOff val="25000"/>
                </a:srgbClr>
              </a:solidFill>
              <a:latin typeface="Avenir Next LT Pro" panose="020B0504020202020204" pitchFamily="34" charset="0"/>
              <a:ea typeface="Calibri" panose="020F0502020204030204" pitchFamily="34" charset="0"/>
              <a:cs typeface="Arial" panose="020B0604020202020204" pitchFamily="34" charset="0"/>
            </a:endParaRPr>
          </a:p>
          <a:p>
            <a:pPr marL="685776" indent="-685776" algn="just" defTabSz="1828800">
              <a:lnSpc>
                <a:spcPct val="114000"/>
              </a:lnSpc>
              <a:buFont typeface="Wingdings" panose="05000000000000000000" pitchFamily="2" charset="2"/>
              <a:buChar char="§"/>
              <a:defRPr/>
            </a:pPr>
            <a:r>
              <a:rPr lang="fr-FR" sz="4000" dirty="0">
                <a:solidFill>
                  <a:srgbClr val="4D4D4D">
                    <a:lumMod val="75000"/>
                    <a:lumOff val="25000"/>
                  </a:srgbClr>
                </a:solidFill>
                <a:latin typeface="Avenir Next LT Pro" panose="020B0504020202020204" pitchFamily="34" charset="0"/>
                <a:ea typeface="Calibri" panose="020F0502020204030204" pitchFamily="34" charset="0"/>
                <a:cs typeface="Calibri Light" panose="020F0302020204030204" pitchFamily="34" charset="0"/>
              </a:rPr>
              <a:t>France, Hauts-de-France</a:t>
            </a:r>
          </a:p>
          <a:p>
            <a:pPr marL="685776" indent="-685776" algn="just" defTabSz="1828800">
              <a:lnSpc>
                <a:spcPct val="114000"/>
              </a:lnSpc>
              <a:buFont typeface="Wingdings" panose="05000000000000000000" pitchFamily="2" charset="2"/>
              <a:buChar char="§"/>
              <a:defRPr/>
            </a:pPr>
            <a:r>
              <a:rPr lang="fr-FR" sz="4000" dirty="0">
                <a:solidFill>
                  <a:srgbClr val="4D4D4D">
                    <a:lumMod val="75000"/>
                    <a:lumOff val="25000"/>
                  </a:srgbClr>
                </a:solidFill>
                <a:latin typeface="Avenir Next LT Pro" panose="020B0504020202020204" pitchFamily="34" charset="0"/>
                <a:ea typeface="Calibri" panose="020F0502020204030204" pitchFamily="34" charset="0"/>
                <a:cs typeface="Calibri Light" panose="020F0302020204030204" pitchFamily="34" charset="0"/>
              </a:rPr>
              <a:t>Mexico, Hidalgo</a:t>
            </a:r>
            <a:endParaRPr lang="en-GB" sz="4000" dirty="0">
              <a:solidFill>
                <a:srgbClr val="4D4D4D">
                  <a:lumMod val="75000"/>
                  <a:lumOff val="25000"/>
                </a:srgbClr>
              </a:solidFill>
              <a:latin typeface="Avenir Next LT Pro" panose="020B0504020202020204" pitchFamily="34" charset="0"/>
              <a:ea typeface="Calibri" panose="020F0502020204030204" pitchFamily="34" charset="0"/>
              <a:cs typeface="Arial" panose="020B0604020202020204" pitchFamily="34" charset="0"/>
            </a:endParaRPr>
          </a:p>
          <a:p>
            <a:pPr marL="685776" indent="-685776" algn="just" defTabSz="1828800">
              <a:lnSpc>
                <a:spcPct val="114000"/>
              </a:lnSpc>
              <a:buFont typeface="Wingdings" panose="05000000000000000000" pitchFamily="2" charset="2"/>
              <a:buChar char="§"/>
              <a:defRPr/>
            </a:pPr>
            <a:r>
              <a:rPr lang="en-GB" sz="4000" dirty="0">
                <a:solidFill>
                  <a:srgbClr val="4D4D4D">
                    <a:lumMod val="75000"/>
                    <a:lumOff val="25000"/>
                  </a:srgbClr>
                </a:solidFill>
                <a:latin typeface="Avenir Next LT Pro" panose="020B0504020202020204" pitchFamily="34" charset="0"/>
                <a:ea typeface="Calibri" panose="020F0502020204030204" pitchFamily="34" charset="0"/>
                <a:cs typeface="Calibri Light" panose="020F0302020204030204" pitchFamily="34" charset="0"/>
              </a:rPr>
              <a:t>Netherlands, Northern Netherlands</a:t>
            </a:r>
            <a:endParaRPr lang="en-GB" sz="4000" dirty="0">
              <a:solidFill>
                <a:srgbClr val="4D4D4D">
                  <a:lumMod val="75000"/>
                  <a:lumOff val="25000"/>
                </a:srgbClr>
              </a:solidFill>
              <a:latin typeface="Avenir Next LT Pro" panose="020B0504020202020204" pitchFamily="34" charset="0"/>
              <a:ea typeface="Calibri" panose="020F0502020204030204" pitchFamily="34" charset="0"/>
              <a:cs typeface="Arial" panose="020B0604020202020204" pitchFamily="34" charset="0"/>
            </a:endParaRPr>
          </a:p>
          <a:p>
            <a:pPr marL="685776" indent="-685776" algn="just" defTabSz="1828800">
              <a:lnSpc>
                <a:spcPct val="114000"/>
              </a:lnSpc>
              <a:buFont typeface="Wingdings" panose="05000000000000000000" pitchFamily="2" charset="2"/>
              <a:buChar char="§"/>
              <a:defRPr/>
            </a:pPr>
            <a:r>
              <a:rPr lang="en-GB" sz="4000" dirty="0">
                <a:solidFill>
                  <a:srgbClr val="4D4D4D">
                    <a:lumMod val="75000"/>
                    <a:lumOff val="25000"/>
                  </a:srgbClr>
                </a:solidFill>
                <a:latin typeface="Avenir Next LT Pro" panose="020B0504020202020204" pitchFamily="34" charset="0"/>
                <a:ea typeface="Calibri" panose="020F0502020204030204" pitchFamily="34" charset="0"/>
                <a:cs typeface="Calibri Light" panose="020F0302020204030204" pitchFamily="34" charset="0"/>
              </a:rPr>
              <a:t>Norway, Vestland</a:t>
            </a:r>
            <a:endParaRPr lang="en-GB" sz="4000" dirty="0">
              <a:solidFill>
                <a:srgbClr val="4D4D4D">
                  <a:lumMod val="75000"/>
                  <a:lumOff val="25000"/>
                </a:srgbClr>
              </a:solidFill>
              <a:latin typeface="Avenir Next LT Pro" panose="020B0504020202020204" pitchFamily="34" charset="0"/>
              <a:ea typeface="Calibri" panose="020F0502020204030204" pitchFamily="34" charset="0"/>
              <a:cs typeface="Arial" panose="020B0604020202020204" pitchFamily="34" charset="0"/>
            </a:endParaRPr>
          </a:p>
          <a:p>
            <a:pPr marL="685776" indent="-685776" algn="just" defTabSz="1828800">
              <a:lnSpc>
                <a:spcPct val="114000"/>
              </a:lnSpc>
              <a:buFont typeface="Wingdings" panose="05000000000000000000" pitchFamily="2" charset="2"/>
              <a:buChar char="§"/>
              <a:defRPr/>
            </a:pPr>
            <a:r>
              <a:rPr lang="en-GB" sz="4000" dirty="0">
                <a:solidFill>
                  <a:srgbClr val="4D4D4D">
                    <a:lumMod val="75000"/>
                    <a:lumOff val="25000"/>
                  </a:srgbClr>
                </a:solidFill>
                <a:latin typeface="Avenir Next LT Pro" panose="020B0504020202020204" pitchFamily="34" charset="0"/>
                <a:ea typeface="Calibri" panose="020F0502020204030204" pitchFamily="34" charset="0"/>
                <a:cs typeface="Calibri Light" panose="020F0302020204030204" pitchFamily="34" charset="0"/>
              </a:rPr>
              <a:t>Poland, Pomorskie</a:t>
            </a:r>
            <a:endParaRPr lang="en-GB" sz="4000" dirty="0">
              <a:solidFill>
                <a:srgbClr val="4D4D4D">
                  <a:lumMod val="75000"/>
                  <a:lumOff val="25000"/>
                </a:srgbClr>
              </a:solidFill>
              <a:latin typeface="Avenir Next LT Pro" panose="020B0504020202020204" pitchFamily="34" charset="0"/>
              <a:ea typeface="Calibri" panose="020F0502020204030204" pitchFamily="34" charset="0"/>
              <a:cs typeface="Arial" panose="020B0604020202020204" pitchFamily="34" charset="0"/>
            </a:endParaRPr>
          </a:p>
          <a:p>
            <a:pPr marL="685776" indent="-685776" algn="just" defTabSz="1828800">
              <a:lnSpc>
                <a:spcPct val="114000"/>
              </a:lnSpc>
              <a:buFont typeface="Wingdings" panose="05000000000000000000" pitchFamily="2" charset="2"/>
              <a:buChar char="§"/>
              <a:defRPr/>
            </a:pPr>
            <a:r>
              <a:rPr lang="en-GB" sz="4000" dirty="0">
                <a:solidFill>
                  <a:srgbClr val="4D4D4D">
                    <a:lumMod val="75000"/>
                    <a:lumOff val="25000"/>
                  </a:srgbClr>
                </a:solidFill>
                <a:latin typeface="Avenir Next LT Pro" panose="020B0504020202020204" pitchFamily="34" charset="0"/>
                <a:ea typeface="Calibri" panose="020F0502020204030204" pitchFamily="34" charset="0"/>
                <a:cs typeface="Calibri Light" panose="020F0302020204030204" pitchFamily="34" charset="0"/>
              </a:rPr>
              <a:t>Portugal, Centro</a:t>
            </a:r>
            <a:endParaRPr lang="en-GB" sz="4000" dirty="0">
              <a:solidFill>
                <a:srgbClr val="4D4D4D">
                  <a:lumMod val="75000"/>
                  <a:lumOff val="25000"/>
                </a:srgbClr>
              </a:solidFill>
              <a:latin typeface="Avenir Next LT Pro" panose="020B0504020202020204" pitchFamily="34" charset="0"/>
              <a:ea typeface="Calibri" panose="020F0502020204030204" pitchFamily="34" charset="0"/>
              <a:cs typeface="Arial" panose="020B0604020202020204" pitchFamily="34" charset="0"/>
            </a:endParaRPr>
          </a:p>
          <a:p>
            <a:pPr marL="685776" indent="-685776" algn="just" defTabSz="1828800">
              <a:lnSpc>
                <a:spcPct val="114000"/>
              </a:lnSpc>
              <a:buFont typeface="Wingdings" panose="05000000000000000000" pitchFamily="2" charset="2"/>
              <a:buChar char="§"/>
              <a:defRPr/>
            </a:pPr>
            <a:r>
              <a:rPr lang="en-GB" sz="4000" dirty="0">
                <a:solidFill>
                  <a:srgbClr val="4D4D4D">
                    <a:lumMod val="75000"/>
                    <a:lumOff val="25000"/>
                  </a:srgbClr>
                </a:solidFill>
                <a:latin typeface="Avenir Next LT Pro" panose="020B0504020202020204" pitchFamily="34" charset="0"/>
                <a:ea typeface="Calibri" panose="020F0502020204030204" pitchFamily="34" charset="0"/>
                <a:cs typeface="Calibri Light" panose="020F0302020204030204" pitchFamily="34" charset="0"/>
              </a:rPr>
              <a:t>Romania, North West</a:t>
            </a:r>
            <a:endParaRPr lang="en-GB" sz="4000" dirty="0">
              <a:solidFill>
                <a:srgbClr val="4D4D4D">
                  <a:lumMod val="75000"/>
                  <a:lumOff val="25000"/>
                </a:srgbClr>
              </a:solidFill>
              <a:latin typeface="Avenir Next LT Pro" panose="020B0504020202020204" pitchFamily="34" charset="0"/>
              <a:ea typeface="Calibri" panose="020F0502020204030204" pitchFamily="34" charset="0"/>
              <a:cs typeface="Arial" panose="020B0604020202020204" pitchFamily="34" charset="0"/>
            </a:endParaRPr>
          </a:p>
          <a:p>
            <a:pPr marL="685776" indent="-685776" algn="just" defTabSz="1828800">
              <a:lnSpc>
                <a:spcPct val="114000"/>
              </a:lnSpc>
              <a:spcAft>
                <a:spcPts val="2400"/>
              </a:spcAft>
              <a:buFont typeface="Wingdings" panose="05000000000000000000" pitchFamily="2" charset="2"/>
              <a:buChar char="§"/>
              <a:defRPr/>
            </a:pPr>
            <a:r>
              <a:rPr lang="en-GB" sz="4000" dirty="0">
                <a:solidFill>
                  <a:srgbClr val="4D4D4D">
                    <a:lumMod val="75000"/>
                    <a:lumOff val="25000"/>
                  </a:srgbClr>
                </a:solidFill>
                <a:latin typeface="Avenir Next LT Pro" panose="020B0504020202020204" pitchFamily="34" charset="0"/>
                <a:ea typeface="Calibri" panose="020F0502020204030204" pitchFamily="34" charset="0"/>
                <a:cs typeface="Times New Roman" panose="02020603050405020304" pitchFamily="18" charset="0"/>
              </a:rPr>
              <a:t>Spain, Basque Country.</a:t>
            </a:r>
            <a:endParaRPr lang="en-GB" sz="4800" dirty="0">
              <a:solidFill>
                <a:srgbClr val="4D4D4D">
                  <a:lumMod val="75000"/>
                  <a:lumOff val="25000"/>
                </a:srgbClr>
              </a:solidFill>
              <a:latin typeface="Avenir Next LT Pro" panose="020B0504020202020204" pitchFamily="34" charset="0"/>
              <a:ea typeface="Calibri" panose="020F0502020204030204" pitchFamily="34" charset="0"/>
              <a:cs typeface="Times New Roman" panose="02020603050405020304" pitchFamily="18" charset="0"/>
            </a:endParaRPr>
          </a:p>
          <a:p>
            <a:pPr defTabSz="1828800">
              <a:lnSpc>
                <a:spcPct val="114000"/>
              </a:lnSpc>
              <a:defRPr/>
            </a:pPr>
            <a:r>
              <a:rPr lang="en-GB" sz="3200" dirty="0">
                <a:solidFill>
                  <a:srgbClr val="4D4D4D">
                    <a:lumMod val="75000"/>
                    <a:lumOff val="25000"/>
                  </a:srgbClr>
                </a:solidFill>
                <a:latin typeface="Avenir Next LT Pro" panose="020B0504020202020204" pitchFamily="34" charset="0"/>
                <a:ea typeface="Calibri" panose="020F0502020204030204" pitchFamily="34" charset="0"/>
                <a:cs typeface="Times New Roman" panose="02020603050405020304" pitchFamily="18" charset="0"/>
              </a:rPr>
              <a:t>Workshops had three sessions: (1) e</a:t>
            </a:r>
            <a:r>
              <a:rPr lang="en-GB" sz="3200" dirty="0">
                <a:solidFill>
                  <a:srgbClr val="4D4D4D">
                    <a:lumMod val="75000"/>
                    <a:lumOff val="25000"/>
                  </a:srgbClr>
                </a:solidFill>
                <a:latin typeface="Avenir Next LT Pro" panose="020B0504020202020204" pitchFamily="34" charset="0"/>
              </a:rPr>
              <a:t>xperiences of integrating sustainability in Smart Specialisation, (2) feedback on reflection framework of Smart Specialisation for the SDGs, (3) self-assessment tool for strengthening the </a:t>
            </a:r>
            <a:r>
              <a:rPr lang="en-GB" altLang="en-US" sz="3200" dirty="0">
                <a:solidFill>
                  <a:srgbClr val="4D4D4D">
                    <a:lumMod val="75000"/>
                    <a:lumOff val="25000"/>
                  </a:srgbClr>
                </a:solidFill>
                <a:latin typeface="Avenir Next LT Pro" panose="020B0504020202020204" pitchFamily="34" charset="0"/>
                <a:cs typeface="Calibri Light" panose="020F0302020204030204" pitchFamily="34" charset="0"/>
              </a:rPr>
              <a:t>sustainability dimension of S3.</a:t>
            </a:r>
            <a:endParaRPr lang="en-GB" sz="3200" dirty="0">
              <a:solidFill>
                <a:srgbClr val="4D4D4D">
                  <a:lumMod val="75000"/>
                  <a:lumOff val="25000"/>
                </a:srgbClr>
              </a:solidFill>
              <a:latin typeface="Avenir Next LT Pro" panose="020B0504020202020204" pitchFamily="34" charset="0"/>
              <a:ea typeface="Calibri" panose="020F0502020204030204" pitchFamily="34" charset="0"/>
              <a:cs typeface="Arial" panose="020B0604020202020204" pitchFamily="34" charset="0"/>
            </a:endParaRPr>
          </a:p>
        </p:txBody>
      </p:sp>
      <p:sp>
        <p:nvSpPr>
          <p:cNvPr id="19" name="Flowchart: Connector 18"/>
          <p:cNvSpPr/>
          <p:nvPr/>
        </p:nvSpPr>
        <p:spPr>
          <a:xfrm>
            <a:off x="13720280" y="5457104"/>
            <a:ext cx="143622" cy="146492"/>
          </a:xfrm>
          <a:prstGeom prst="flowChartConnector">
            <a:avLst/>
          </a:prstGeom>
          <a:solidFill>
            <a:srgbClr val="FF0000"/>
          </a:solidFill>
        </p:spPr>
        <p:style>
          <a:lnRef idx="1">
            <a:schemeClr val="accent2"/>
          </a:lnRef>
          <a:fillRef idx="3">
            <a:schemeClr val="accent2"/>
          </a:fillRef>
          <a:effectRef idx="2">
            <a:schemeClr val="accent2"/>
          </a:effectRef>
          <a:fontRef idx="minor">
            <a:schemeClr val="lt1"/>
          </a:fontRef>
        </p:style>
        <p:txBody>
          <a:bodyPr anchor="ctr"/>
          <a:lstStyle/>
          <a:p>
            <a:pPr algn="ctr" defTabSz="1828800">
              <a:defRPr/>
            </a:pPr>
            <a:endParaRPr lang="en-GB" sz="4200">
              <a:solidFill>
                <a:srgbClr val="4D4D4D">
                  <a:lumMod val="75000"/>
                  <a:lumOff val="25000"/>
                </a:srgbClr>
              </a:solidFill>
              <a:latin typeface="Arial"/>
            </a:endParaRPr>
          </a:p>
        </p:txBody>
      </p:sp>
      <p:pic>
        <p:nvPicPr>
          <p:cNvPr id="11281" name="Picture 1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729389" y="7017465"/>
            <a:ext cx="4314380" cy="291551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4" name="Flowchart: Connector 23"/>
          <p:cNvSpPr/>
          <p:nvPr/>
        </p:nvSpPr>
        <p:spPr>
          <a:xfrm>
            <a:off x="21995731" y="9082147"/>
            <a:ext cx="146492" cy="146494"/>
          </a:xfrm>
          <a:prstGeom prst="flowChartConnector">
            <a:avLst/>
          </a:prstGeom>
          <a:solidFill>
            <a:srgbClr val="FF0000"/>
          </a:solidFill>
        </p:spPr>
        <p:style>
          <a:lnRef idx="1">
            <a:schemeClr val="accent2"/>
          </a:lnRef>
          <a:fillRef idx="3">
            <a:schemeClr val="accent2"/>
          </a:fillRef>
          <a:effectRef idx="2">
            <a:schemeClr val="accent2"/>
          </a:effectRef>
          <a:fontRef idx="minor">
            <a:schemeClr val="lt1"/>
          </a:fontRef>
        </p:style>
        <p:txBody>
          <a:bodyPr anchor="ctr"/>
          <a:lstStyle/>
          <a:p>
            <a:pPr algn="ctr" defTabSz="1828800">
              <a:defRPr/>
            </a:pPr>
            <a:endParaRPr lang="en-GB" sz="4200">
              <a:solidFill>
                <a:srgbClr val="4D4D4D">
                  <a:lumMod val="75000"/>
                  <a:lumOff val="25000"/>
                </a:srgbClr>
              </a:solidFill>
              <a:latin typeface="Arial"/>
            </a:endParaRPr>
          </a:p>
        </p:txBody>
      </p:sp>
      <p:sp>
        <p:nvSpPr>
          <p:cNvPr id="20" name="TextBox 5"/>
          <p:cNvSpPr txBox="1">
            <a:spLocks noChangeArrowheads="1"/>
          </p:cNvSpPr>
          <p:nvPr/>
        </p:nvSpPr>
        <p:spPr bwMode="auto">
          <a:xfrm>
            <a:off x="18657977" y="13270687"/>
            <a:ext cx="5727612" cy="370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defTabSz="1828800"/>
            <a:r>
              <a:rPr lang="en-GB" altLang="en-US" sz="1810" i="1" dirty="0">
                <a:solidFill>
                  <a:srgbClr val="4D4D4D"/>
                </a:solidFill>
                <a:latin typeface="Avenir Next LT Pro" pitchFamily="34" charset="0"/>
              </a:rPr>
              <a:t>Source: Miedzinski et al. 2022</a:t>
            </a:r>
          </a:p>
        </p:txBody>
      </p:sp>
      <p:sp>
        <p:nvSpPr>
          <p:cNvPr id="21" name="Rectangle 20"/>
          <p:cNvSpPr/>
          <p:nvPr/>
        </p:nvSpPr>
        <p:spPr>
          <a:xfrm>
            <a:off x="22251377" y="330005"/>
            <a:ext cx="1632824" cy="2050682"/>
          </a:xfrm>
          <a:prstGeom prst="rect">
            <a:avLst/>
          </a:prstGeom>
          <a:solidFill>
            <a:schemeClr val="bg1"/>
          </a:solidFill>
          <a:ln>
            <a:solidFill>
              <a:schemeClr val="tx1">
                <a:alpha val="1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GB" sz="3600">
              <a:solidFill>
                <a:srgbClr val="FFFFFF"/>
              </a:solidFill>
              <a:latin typeface="Arial"/>
            </a:endParaRPr>
          </a:p>
        </p:txBody>
      </p:sp>
      <p:pic>
        <p:nvPicPr>
          <p:cNvPr id="22" name="Picture 21"/>
          <p:cNvPicPr>
            <a:picLocks noChangeAspect="1"/>
          </p:cNvPicPr>
          <p:nvPr/>
        </p:nvPicPr>
        <p:blipFill>
          <a:blip r:embed="rId5"/>
          <a:stretch>
            <a:fillRect/>
          </a:stretch>
        </p:blipFill>
        <p:spPr>
          <a:xfrm>
            <a:off x="22375699" y="308391"/>
            <a:ext cx="1399296" cy="1979810"/>
          </a:xfrm>
          <a:prstGeom prst="rect">
            <a:avLst/>
          </a:prstGeom>
          <a:effectLst/>
        </p:spPr>
      </p:pic>
    </p:spTree>
    <p:extLst>
      <p:ext uri="{BB962C8B-B14F-4D97-AF65-F5344CB8AC3E}">
        <p14:creationId xmlns:p14="http://schemas.microsoft.com/office/powerpoint/2010/main" val="4128098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
          <p:cNvSpPr>
            <a:spLocks noChangeArrowheads="1"/>
          </p:cNvSpPr>
          <p:nvPr/>
        </p:nvSpPr>
        <p:spPr bwMode="auto">
          <a:xfrm>
            <a:off x="1708874" y="3139177"/>
            <a:ext cx="16440038" cy="8245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p>
            <a:pPr defTabSz="1828800">
              <a:lnSpc>
                <a:spcPct val="114000"/>
              </a:lnSpc>
              <a:spcAft>
                <a:spcPts val="3600"/>
              </a:spcAft>
              <a:buClr>
                <a:srgbClr val="034EA2"/>
              </a:buClr>
              <a:defRPr/>
            </a:pPr>
            <a:r>
              <a:rPr lang="en-US" altLang="en-US" sz="4000" b="1" dirty="0">
                <a:solidFill>
                  <a:srgbClr val="4D4D4D">
                    <a:lumMod val="75000"/>
                    <a:lumOff val="25000"/>
                  </a:srgbClr>
                </a:solidFill>
                <a:latin typeface="Avenir Next LT Pro" panose="020B0504020202020204" pitchFamily="34" charset="0"/>
                <a:cs typeface="Calibri Light" panose="020F0302020204030204" pitchFamily="34" charset="0"/>
              </a:rPr>
              <a:t>Formative tool created to assist policymakers, practitioners </a:t>
            </a:r>
            <a:br>
              <a:rPr lang="en-US" altLang="en-US" sz="4000" b="1" dirty="0">
                <a:solidFill>
                  <a:srgbClr val="4D4D4D">
                    <a:lumMod val="75000"/>
                    <a:lumOff val="25000"/>
                  </a:srgbClr>
                </a:solidFill>
                <a:latin typeface="Avenir Next LT Pro" panose="020B0504020202020204" pitchFamily="34" charset="0"/>
                <a:cs typeface="Calibri Light" panose="020F0302020204030204" pitchFamily="34" charset="0"/>
              </a:rPr>
            </a:br>
            <a:r>
              <a:rPr lang="en-US" altLang="en-US" sz="4000" b="1" dirty="0">
                <a:solidFill>
                  <a:srgbClr val="4D4D4D">
                    <a:lumMod val="75000"/>
                    <a:lumOff val="25000"/>
                  </a:srgbClr>
                </a:solidFill>
                <a:latin typeface="Avenir Next LT Pro" panose="020B0504020202020204" pitchFamily="34" charset="0"/>
                <a:cs typeface="Calibri Light" panose="020F0302020204030204" pitchFamily="34" charset="0"/>
              </a:rPr>
              <a:t>and analysts in reflecting on how to </a:t>
            </a:r>
            <a:r>
              <a:rPr lang="en-US" altLang="en-US" sz="4000" b="1" dirty="0" err="1">
                <a:solidFill>
                  <a:srgbClr val="4D4D4D">
                    <a:lumMod val="75000"/>
                    <a:lumOff val="25000"/>
                  </a:srgbClr>
                </a:solidFill>
                <a:latin typeface="Avenir Next LT Pro" panose="020B0504020202020204" pitchFamily="34" charset="0"/>
                <a:cs typeface="Calibri Light" panose="020F0302020204030204" pitchFamily="34" charset="0"/>
              </a:rPr>
              <a:t>localise</a:t>
            </a:r>
            <a:r>
              <a:rPr lang="en-US" altLang="en-US" sz="4000" b="1" dirty="0">
                <a:solidFill>
                  <a:srgbClr val="4D4D4D">
                    <a:lumMod val="75000"/>
                    <a:lumOff val="25000"/>
                  </a:srgbClr>
                </a:solidFill>
                <a:latin typeface="Avenir Next LT Pro" panose="020B0504020202020204" pitchFamily="34" charset="0"/>
                <a:cs typeface="Calibri Light" panose="020F0302020204030204" pitchFamily="34" charset="0"/>
              </a:rPr>
              <a:t> and integrate sustainability challenges and goals in smart specialisation.</a:t>
            </a:r>
            <a:endParaRPr lang="en-US" altLang="en-US" sz="4000" dirty="0">
              <a:solidFill>
                <a:srgbClr val="4D4D4D">
                  <a:lumMod val="75000"/>
                  <a:lumOff val="25000"/>
                </a:srgbClr>
              </a:solidFill>
              <a:latin typeface="Avenir Next LT Pro" panose="020B0504020202020204" pitchFamily="34" charset="0"/>
              <a:cs typeface="Calibri Light" panose="020F0302020204030204" pitchFamily="34" charset="0"/>
            </a:endParaRPr>
          </a:p>
          <a:p>
            <a:pPr marL="685800" indent="-685800" defTabSz="1828800">
              <a:spcAft>
                <a:spcPts val="1200"/>
              </a:spcAft>
              <a:buClr>
                <a:srgbClr val="034EA2"/>
              </a:buClr>
              <a:buFont typeface="Arial" panose="020B0604020202020204" pitchFamily="34" charset="0"/>
              <a:buChar char="•"/>
              <a:defRPr/>
            </a:pPr>
            <a:r>
              <a:rPr lang="en-GB" altLang="en-US" sz="4000" dirty="0">
                <a:solidFill>
                  <a:srgbClr val="4D4D4D">
                    <a:lumMod val="75000"/>
                    <a:lumOff val="25000"/>
                  </a:srgbClr>
                </a:solidFill>
                <a:latin typeface="Avenir Next LT Pro" panose="020B0504020202020204" pitchFamily="34" charset="0"/>
                <a:cs typeface="Calibri Light" panose="020F0302020204030204" pitchFamily="34" charset="0"/>
              </a:rPr>
              <a:t>Comprehensive approach to embed sustainability throughout </a:t>
            </a:r>
            <a:br>
              <a:rPr lang="en-GB" altLang="en-US" sz="4000" dirty="0">
                <a:solidFill>
                  <a:srgbClr val="4D4D4D">
                    <a:lumMod val="75000"/>
                    <a:lumOff val="25000"/>
                  </a:srgbClr>
                </a:solidFill>
                <a:latin typeface="Avenir Next LT Pro" panose="020B0504020202020204" pitchFamily="34" charset="0"/>
                <a:cs typeface="Calibri Light" panose="020F0302020204030204" pitchFamily="34" charset="0"/>
              </a:rPr>
            </a:br>
            <a:r>
              <a:rPr lang="en-GB" altLang="en-US" sz="4000" dirty="0">
                <a:solidFill>
                  <a:srgbClr val="4D4D4D">
                    <a:lumMod val="75000"/>
                    <a:lumOff val="25000"/>
                  </a:srgbClr>
                </a:solidFill>
                <a:latin typeface="Avenir Next LT Pro" panose="020B0504020202020204" pitchFamily="34" charset="0"/>
                <a:cs typeface="Calibri Light" panose="020F0302020204030204" pitchFamily="34" charset="0"/>
              </a:rPr>
              <a:t>the policy cycle and the S3 steps</a:t>
            </a:r>
          </a:p>
          <a:p>
            <a:pPr marL="685800" indent="-685800" defTabSz="1828800">
              <a:spcAft>
                <a:spcPts val="1200"/>
              </a:spcAft>
              <a:buClr>
                <a:srgbClr val="034EA2"/>
              </a:buClr>
              <a:buFont typeface="Arial" panose="020B0604020202020204" pitchFamily="34" charset="0"/>
              <a:buChar char="•"/>
              <a:defRPr/>
            </a:pPr>
            <a:r>
              <a:rPr lang="en-GB" altLang="en-US" sz="4000" dirty="0">
                <a:solidFill>
                  <a:srgbClr val="4D4D4D">
                    <a:lumMod val="75000"/>
                    <a:lumOff val="25000"/>
                  </a:srgbClr>
                </a:solidFill>
                <a:latin typeface="Avenir Next LT Pro" panose="020B0504020202020204" pitchFamily="34" charset="0"/>
                <a:cs typeface="Calibri Light" panose="020F0302020204030204" pitchFamily="34" charset="0"/>
              </a:rPr>
              <a:t>Questions to guide reflection and self-assessment of the current S3</a:t>
            </a:r>
          </a:p>
          <a:p>
            <a:pPr marL="685800" indent="-685800" defTabSz="1828800">
              <a:spcAft>
                <a:spcPts val="1200"/>
              </a:spcAft>
              <a:buClr>
                <a:srgbClr val="034EA2"/>
              </a:buClr>
              <a:buFont typeface="Arial" panose="020B0604020202020204" pitchFamily="34" charset="0"/>
              <a:buChar char="•"/>
              <a:defRPr/>
            </a:pPr>
            <a:r>
              <a:rPr lang="en-GB" altLang="en-US" sz="4000" dirty="0">
                <a:solidFill>
                  <a:srgbClr val="4D4D4D">
                    <a:lumMod val="75000"/>
                    <a:lumOff val="25000"/>
                  </a:srgbClr>
                </a:solidFill>
                <a:latin typeface="Avenir Next LT Pro" panose="020B0504020202020204" pitchFamily="34" charset="0"/>
                <a:cs typeface="Calibri Light" panose="020F0302020204030204" pitchFamily="34" charset="0"/>
              </a:rPr>
              <a:t>Challenges and opportunities of re-orienting innovation policies and S3 towards sustainable development</a:t>
            </a:r>
          </a:p>
          <a:p>
            <a:pPr marL="685800" indent="-685800" defTabSz="1828800">
              <a:spcAft>
                <a:spcPts val="1200"/>
              </a:spcAft>
              <a:buClr>
                <a:srgbClr val="034EA2"/>
              </a:buClr>
              <a:buFont typeface="Arial" panose="020B0604020202020204" pitchFamily="34" charset="0"/>
              <a:buChar char="•"/>
              <a:defRPr/>
            </a:pPr>
            <a:r>
              <a:rPr lang="en-GB" altLang="en-US" sz="4000" dirty="0">
                <a:solidFill>
                  <a:srgbClr val="4D4D4D">
                    <a:lumMod val="75000"/>
                    <a:lumOff val="25000"/>
                  </a:srgbClr>
                </a:solidFill>
                <a:latin typeface="Avenir Next LT Pro" panose="020B0504020202020204" pitchFamily="34" charset="0"/>
                <a:cs typeface="Calibri Light" panose="020F0302020204030204" pitchFamily="34" charset="0"/>
              </a:rPr>
              <a:t>Lessons learned and concrete examples of existing practices collected from S3 practitioners </a:t>
            </a:r>
          </a:p>
          <a:p>
            <a:pPr marL="685800" indent="-685800" defTabSz="1828800">
              <a:lnSpc>
                <a:spcPct val="114000"/>
              </a:lnSpc>
              <a:spcAft>
                <a:spcPts val="3600"/>
              </a:spcAft>
              <a:buClr>
                <a:srgbClr val="034EA2"/>
              </a:buClr>
              <a:buFont typeface="Arial" panose="020B0604020202020204" pitchFamily="34" charset="0"/>
              <a:buChar char="•"/>
              <a:defRPr/>
            </a:pPr>
            <a:r>
              <a:rPr lang="en-US" altLang="en-US" sz="4000" dirty="0">
                <a:solidFill>
                  <a:srgbClr val="4D4D4D">
                    <a:lumMod val="75000"/>
                    <a:lumOff val="25000"/>
                  </a:srgbClr>
                </a:solidFill>
                <a:latin typeface="Avenir Next LT Pro" panose="020B0504020202020204" pitchFamily="34" charset="0"/>
                <a:cs typeface="Calibri Light" panose="020F0302020204030204" pitchFamily="34" charset="0"/>
              </a:rPr>
              <a:t>Selected reading and learning resources.</a:t>
            </a:r>
            <a:endParaRPr lang="en-GB" altLang="en-US" sz="4000" dirty="0">
              <a:solidFill>
                <a:srgbClr val="4D4D4D">
                  <a:lumMod val="75000"/>
                  <a:lumOff val="25000"/>
                </a:srgbClr>
              </a:solidFill>
              <a:latin typeface="Avenir Next LT Pro" panose="020B0504020202020204" pitchFamily="34" charset="0"/>
              <a:cs typeface="Calibri Light" panose="020F0302020204030204" pitchFamily="34" charset="0"/>
            </a:endParaRPr>
          </a:p>
        </p:txBody>
      </p:sp>
      <p:sp>
        <p:nvSpPr>
          <p:cNvPr id="17" name="Title 1"/>
          <p:cNvSpPr txBox="1">
            <a:spLocks/>
          </p:cNvSpPr>
          <p:nvPr/>
        </p:nvSpPr>
        <p:spPr>
          <a:xfrm>
            <a:off x="1708873" y="1094961"/>
            <a:ext cx="21031200" cy="1564714"/>
          </a:xfrm>
          <a:prstGeom prst="rect">
            <a:avLst/>
          </a:prstGeom>
        </p:spPr>
        <p:txBody>
          <a:bodyPr vert="horz" lIns="182880" tIns="91440" rIns="182880" bIns="0" rtlCol="0" anchor="b" anchorCtr="0">
            <a:noAutofit/>
          </a:bodyPr>
          <a:lstStyle>
            <a:lvl1pPr algn="l" defTabSz="914400" rtl="0" eaLnBrk="1" latinLnBrk="0" hangingPunct="1">
              <a:lnSpc>
                <a:spcPct val="90000"/>
              </a:lnSpc>
              <a:spcBef>
                <a:spcPct val="0"/>
              </a:spcBef>
              <a:buNone/>
              <a:defRPr sz="4000" kern="1200">
                <a:solidFill>
                  <a:schemeClr val="tx2"/>
                </a:solidFill>
                <a:latin typeface="+mj-lt"/>
                <a:ea typeface="+mj-ea"/>
                <a:cs typeface="+mj-cs"/>
              </a:defRPr>
            </a:lvl1pPr>
          </a:lstStyle>
          <a:p>
            <a:pPr defTabSz="1828800"/>
            <a:r>
              <a:rPr lang="en-GB" sz="7200" dirty="0">
                <a:solidFill>
                  <a:srgbClr val="034EA2"/>
                </a:solidFill>
                <a:latin typeface="Arial"/>
              </a:rPr>
              <a:t>Reflection framework: a formative policy tool</a:t>
            </a:r>
          </a:p>
        </p:txBody>
      </p:sp>
      <p:sp>
        <p:nvSpPr>
          <p:cNvPr id="4" name="Rectangle 3"/>
          <p:cNvSpPr/>
          <p:nvPr/>
        </p:nvSpPr>
        <p:spPr>
          <a:xfrm>
            <a:off x="19101187" y="3214931"/>
            <a:ext cx="3967772" cy="5378134"/>
          </a:xfrm>
          <a:prstGeom prst="rect">
            <a:avLst/>
          </a:prstGeom>
          <a:solidFill>
            <a:schemeClr val="bg1"/>
          </a:solidFill>
          <a:ln>
            <a:solidFill>
              <a:schemeClr val="tx1">
                <a:alpha val="1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GB" sz="3600">
              <a:solidFill>
                <a:srgbClr val="FFFFFF"/>
              </a:solidFill>
              <a:latin typeface="Arial"/>
            </a:endParaRPr>
          </a:p>
        </p:txBody>
      </p:sp>
      <p:pic>
        <p:nvPicPr>
          <p:cNvPr id="5" name="Picture 4"/>
          <p:cNvPicPr>
            <a:picLocks noChangeAspect="1"/>
          </p:cNvPicPr>
          <p:nvPr/>
        </p:nvPicPr>
        <p:blipFill>
          <a:blip r:embed="rId2"/>
          <a:stretch>
            <a:fillRect/>
          </a:stretch>
        </p:blipFill>
        <p:spPr>
          <a:xfrm>
            <a:off x="19316927" y="3400501"/>
            <a:ext cx="3559904" cy="5036774"/>
          </a:xfrm>
          <a:prstGeom prst="rect">
            <a:avLst/>
          </a:prstGeom>
          <a:effectLst/>
        </p:spPr>
      </p:pic>
      <p:pic>
        <p:nvPicPr>
          <p:cNvPr id="6" name="Picture 5"/>
          <p:cNvPicPr>
            <a:picLocks noChangeAspect="1"/>
          </p:cNvPicPr>
          <p:nvPr/>
        </p:nvPicPr>
        <p:blipFill>
          <a:blip r:embed="rId3"/>
          <a:stretch>
            <a:fillRect/>
          </a:stretch>
        </p:blipFill>
        <p:spPr>
          <a:xfrm>
            <a:off x="19223055" y="8795601"/>
            <a:ext cx="3845904" cy="2721254"/>
          </a:xfrm>
          <a:prstGeom prst="rect">
            <a:avLst/>
          </a:prstGeom>
        </p:spPr>
      </p:pic>
    </p:spTree>
    <p:extLst>
      <p:ext uri="{BB962C8B-B14F-4D97-AF65-F5344CB8AC3E}">
        <p14:creationId xmlns:p14="http://schemas.microsoft.com/office/powerpoint/2010/main" val="364473525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12936533" y="851421"/>
            <a:ext cx="10656000" cy="10216630"/>
          </a:xfrm>
          <a:solidFill>
            <a:srgbClr val="002060"/>
          </a:solidFill>
        </p:spPr>
        <p:txBody>
          <a:bodyPr/>
          <a:lstStyle/>
          <a:p>
            <a:pPr marL="0" indent="0">
              <a:buNone/>
            </a:pPr>
            <a:r>
              <a:rPr lang="en-US" sz="3200" b="1" dirty="0">
                <a:solidFill>
                  <a:schemeClr val="bg1"/>
                </a:solidFill>
                <a:latin typeface="Avenir Next LT Pro" panose="020B0504020202020204" pitchFamily="34" charset="0"/>
                <a:cs typeface="Calibri Light" panose="020F0302020204030204" pitchFamily="34" charset="0"/>
              </a:rPr>
              <a:t>Questions to guide reflection and self-assessment </a:t>
            </a:r>
          </a:p>
          <a:p>
            <a:pPr>
              <a:spcAft>
                <a:spcPts val="1200"/>
              </a:spcAft>
            </a:pPr>
            <a:r>
              <a:rPr lang="en-US" sz="3200" dirty="0">
                <a:solidFill>
                  <a:schemeClr val="bg1"/>
                </a:solidFill>
                <a:latin typeface="Avenir Next LT Pro" panose="020B0504020202020204" pitchFamily="34" charset="0"/>
                <a:cs typeface="Calibri Light" panose="020F0302020204030204" pitchFamily="34" charset="0"/>
              </a:rPr>
              <a:t>Does the diagnosis include evidence on the current and potential future impacts and risks for your territory associated with global environmental and societal challenges? </a:t>
            </a:r>
          </a:p>
          <a:p>
            <a:pPr>
              <a:spcAft>
                <a:spcPts val="1200"/>
              </a:spcAft>
            </a:pPr>
            <a:r>
              <a:rPr lang="en-US" sz="3200" dirty="0">
                <a:solidFill>
                  <a:schemeClr val="bg1"/>
                </a:solidFill>
                <a:latin typeface="Avenir Next LT Pro" panose="020B0504020202020204" pitchFamily="34" charset="0"/>
                <a:cs typeface="Calibri Light" panose="020F0302020204030204" pitchFamily="34" charset="0"/>
              </a:rPr>
              <a:t>How do you collect and interpret different types of evidence and data on sustainability challenges and opportunities to support the design and implementation of Smart Specialisation strategy? </a:t>
            </a:r>
          </a:p>
          <a:p>
            <a:pPr>
              <a:spcAft>
                <a:spcPts val="1200"/>
              </a:spcAft>
            </a:pPr>
            <a:r>
              <a:rPr lang="en-US" sz="3200" dirty="0">
                <a:solidFill>
                  <a:schemeClr val="bg1"/>
                </a:solidFill>
                <a:latin typeface="Avenir Next LT Pro" panose="020B0504020202020204" pitchFamily="34" charset="0"/>
                <a:cs typeface="Calibri Light" panose="020F0302020204030204" pitchFamily="34" charset="0"/>
              </a:rPr>
              <a:t>How inclusive is the diagnostic process? Does the diagnosis consider diverse perspectives on the societal challenges, including from previously not involved or </a:t>
            </a:r>
            <a:r>
              <a:rPr lang="en-US" sz="3200" dirty="0" err="1">
                <a:solidFill>
                  <a:schemeClr val="bg1"/>
                </a:solidFill>
                <a:latin typeface="Avenir Next LT Pro" panose="020B0504020202020204" pitchFamily="34" charset="0"/>
                <a:cs typeface="Calibri Light" panose="020F0302020204030204" pitchFamily="34" charset="0"/>
              </a:rPr>
              <a:t>marginalised</a:t>
            </a:r>
            <a:r>
              <a:rPr lang="en-US" sz="3200" dirty="0">
                <a:solidFill>
                  <a:schemeClr val="bg1"/>
                </a:solidFill>
                <a:latin typeface="Avenir Next LT Pro" panose="020B0504020202020204" pitchFamily="34" charset="0"/>
                <a:cs typeface="Calibri Light" panose="020F0302020204030204" pitchFamily="34" charset="0"/>
              </a:rPr>
              <a:t> groups?</a:t>
            </a:r>
          </a:p>
          <a:p>
            <a:pPr>
              <a:spcAft>
                <a:spcPts val="1200"/>
              </a:spcAft>
            </a:pPr>
            <a:r>
              <a:rPr lang="en-US" sz="3200" dirty="0">
                <a:solidFill>
                  <a:schemeClr val="bg1"/>
                </a:solidFill>
                <a:latin typeface="Avenir Next LT Pro" panose="020B0504020202020204" pitchFamily="34" charset="0"/>
                <a:cs typeface="Calibri Light" panose="020F0302020204030204" pitchFamily="34" charset="0"/>
              </a:rPr>
              <a:t>Does the analysis of the existing specialisation areas and competitive assets of your territory include evidence on the strengths and weakness of actors, institutions and infrastructures to adapt and innovate to address sustainability challenges and the SDGs?</a:t>
            </a:r>
          </a:p>
        </p:txBody>
      </p:sp>
      <p:sp>
        <p:nvSpPr>
          <p:cNvPr id="3" name="Content Placeholder 2"/>
          <p:cNvSpPr>
            <a:spLocks noGrp="1"/>
          </p:cNvSpPr>
          <p:nvPr>
            <p:ph sz="half" idx="2"/>
          </p:nvPr>
        </p:nvSpPr>
        <p:spPr>
          <a:xfrm>
            <a:off x="1606604" y="3121692"/>
            <a:ext cx="10742090" cy="10045700"/>
          </a:xfrm>
        </p:spPr>
        <p:txBody>
          <a:bodyPr/>
          <a:lstStyle/>
          <a:p>
            <a:pPr marL="0" indent="0">
              <a:spcAft>
                <a:spcPts val="1200"/>
              </a:spcAft>
              <a:buNone/>
            </a:pPr>
            <a:r>
              <a:rPr lang="en-GB" sz="3200" b="1" dirty="0">
                <a:solidFill>
                  <a:schemeClr val="tx1">
                    <a:lumMod val="75000"/>
                    <a:lumOff val="25000"/>
                  </a:schemeClr>
                </a:solidFill>
                <a:latin typeface="Avenir Next LT Pro" panose="020B0504020202020204" pitchFamily="34" charset="0"/>
                <a:cs typeface="Calibri Light" panose="020F0302020204030204" pitchFamily="34" charset="0"/>
              </a:rPr>
              <a:t>Challenges for diagnosis</a:t>
            </a:r>
          </a:p>
          <a:p>
            <a:pPr>
              <a:spcAft>
                <a:spcPts val="1200"/>
              </a:spcAft>
            </a:pPr>
            <a:r>
              <a:rPr lang="en-GB" sz="3200" dirty="0">
                <a:solidFill>
                  <a:schemeClr val="tx1">
                    <a:lumMod val="75000"/>
                    <a:lumOff val="25000"/>
                  </a:schemeClr>
                </a:solidFill>
                <a:latin typeface="Avenir Next LT Pro" panose="020B0504020202020204" pitchFamily="34" charset="0"/>
                <a:cs typeface="Calibri Light" panose="020F0302020204030204" pitchFamily="34" charset="0"/>
              </a:rPr>
              <a:t>Identify current, emerging and future localised impacts and risks associated with sustainability challenges for the regional economy and technical infrastructure, local communities, and natural environment.</a:t>
            </a:r>
          </a:p>
          <a:p>
            <a:pPr>
              <a:spcAft>
                <a:spcPts val="1200"/>
              </a:spcAft>
            </a:pPr>
            <a:r>
              <a:rPr lang="en-GB" sz="3200" dirty="0">
                <a:solidFill>
                  <a:schemeClr val="tx1">
                    <a:lumMod val="75000"/>
                    <a:lumOff val="25000"/>
                  </a:schemeClr>
                </a:solidFill>
                <a:latin typeface="Avenir Next LT Pro" panose="020B0504020202020204" pitchFamily="34" charset="0"/>
                <a:cs typeface="Calibri Light" panose="020F0302020204030204" pitchFamily="34" charset="0"/>
              </a:rPr>
              <a:t>Map and assess territorial research and innovation potential and capabilities to anticipate, adapt and innovate to address localised sustainability challenges.</a:t>
            </a:r>
          </a:p>
          <a:p>
            <a:pPr>
              <a:spcAft>
                <a:spcPts val="1200"/>
              </a:spcAft>
            </a:pPr>
            <a:r>
              <a:rPr lang="en-GB" sz="3200" dirty="0">
                <a:solidFill>
                  <a:schemeClr val="tx1">
                    <a:lumMod val="75000"/>
                    <a:lumOff val="25000"/>
                  </a:schemeClr>
                </a:solidFill>
                <a:latin typeface="Avenir Next LT Pro" panose="020B0504020202020204" pitchFamily="34" charset="0"/>
                <a:cs typeface="Calibri Light" panose="020F0302020204030204" pitchFamily="34" charset="0"/>
              </a:rPr>
              <a:t>Develop robust evidence base including scientific knowledge, diverse local expertise and stakeholder perspectives on the localised challenges and the SDGs, including views held by vulnerable groups.</a:t>
            </a:r>
          </a:p>
          <a:p>
            <a:pPr marL="0" indent="0">
              <a:spcAft>
                <a:spcPts val="1200"/>
              </a:spcAft>
              <a:buNone/>
            </a:pPr>
            <a:r>
              <a:rPr lang="en-GB" sz="3200" b="1" dirty="0">
                <a:solidFill>
                  <a:schemeClr val="tx1">
                    <a:lumMod val="75000"/>
                    <a:lumOff val="25000"/>
                  </a:schemeClr>
                </a:solidFill>
                <a:latin typeface="Avenir Next LT Pro" panose="020B0504020202020204" pitchFamily="34" charset="0"/>
                <a:cs typeface="Calibri Light" panose="020F0302020204030204" pitchFamily="34" charset="0"/>
              </a:rPr>
              <a:t>Lessons and case studies</a:t>
            </a:r>
          </a:p>
          <a:p>
            <a:pPr>
              <a:spcAft>
                <a:spcPts val="1200"/>
              </a:spcAft>
            </a:pPr>
            <a:r>
              <a:rPr lang="en-GB" sz="3200" dirty="0">
                <a:solidFill>
                  <a:schemeClr val="tx1">
                    <a:lumMod val="75000"/>
                    <a:lumOff val="25000"/>
                  </a:schemeClr>
                </a:solidFill>
                <a:latin typeface="Avenir Next LT Pro" panose="020B0504020202020204" pitchFamily="34" charset="0"/>
                <a:cs typeface="Calibri Light" panose="020F0302020204030204" pitchFamily="34" charset="0"/>
              </a:rPr>
              <a:t>Reflections and examples from the Northern Netherlands (NL), </a:t>
            </a:r>
            <a:r>
              <a:rPr lang="en-GB" sz="3200" dirty="0" err="1">
                <a:solidFill>
                  <a:schemeClr val="tx1">
                    <a:lumMod val="75000"/>
                    <a:lumOff val="25000"/>
                  </a:schemeClr>
                </a:solidFill>
                <a:latin typeface="Avenir Next LT Pro" panose="020B0504020202020204" pitchFamily="34" charset="0"/>
                <a:cs typeface="Calibri Light" panose="020F0302020204030204" pitchFamily="34" charset="0"/>
              </a:rPr>
              <a:t>Gippsland</a:t>
            </a:r>
            <a:r>
              <a:rPr lang="en-GB" sz="3200" dirty="0">
                <a:solidFill>
                  <a:schemeClr val="tx1">
                    <a:lumMod val="75000"/>
                    <a:lumOff val="25000"/>
                  </a:schemeClr>
                </a:solidFill>
                <a:latin typeface="Avenir Next LT Pro" panose="020B0504020202020204" pitchFamily="34" charset="0"/>
                <a:cs typeface="Calibri Light" panose="020F0302020204030204" pitchFamily="34" charset="0"/>
              </a:rPr>
              <a:t> (AU), Serbia, </a:t>
            </a:r>
            <a:r>
              <a:rPr lang="en-GB" sz="3200" dirty="0" err="1">
                <a:solidFill>
                  <a:schemeClr val="tx1">
                    <a:lumMod val="75000"/>
                    <a:lumOff val="25000"/>
                  </a:schemeClr>
                </a:solidFill>
                <a:latin typeface="Avenir Next LT Pro" panose="020B0504020202020204" pitchFamily="34" charset="0"/>
                <a:cs typeface="Calibri Light" panose="020F0302020204030204" pitchFamily="34" charset="0"/>
              </a:rPr>
              <a:t>Vestland</a:t>
            </a:r>
            <a:r>
              <a:rPr lang="en-GB" sz="3200" dirty="0">
                <a:solidFill>
                  <a:schemeClr val="tx1">
                    <a:lumMod val="75000"/>
                    <a:lumOff val="25000"/>
                  </a:schemeClr>
                </a:solidFill>
                <a:latin typeface="Avenir Next LT Pro" panose="020B0504020202020204" pitchFamily="34" charset="0"/>
                <a:cs typeface="Calibri Light" panose="020F0302020204030204" pitchFamily="34" charset="0"/>
              </a:rPr>
              <a:t> (NO)</a:t>
            </a:r>
          </a:p>
        </p:txBody>
      </p:sp>
      <p:sp>
        <p:nvSpPr>
          <p:cNvPr id="4" name="Title 3"/>
          <p:cNvSpPr>
            <a:spLocks noGrp="1"/>
          </p:cNvSpPr>
          <p:nvPr>
            <p:ph type="title"/>
          </p:nvPr>
        </p:nvSpPr>
        <p:spPr>
          <a:xfrm>
            <a:off x="1731339" y="1185087"/>
            <a:ext cx="21031200" cy="1564714"/>
          </a:xfrm>
        </p:spPr>
        <p:txBody>
          <a:bodyPr/>
          <a:lstStyle/>
          <a:p>
            <a:r>
              <a:rPr lang="en-GB" sz="7200" dirty="0"/>
              <a:t> </a:t>
            </a:r>
            <a:br>
              <a:rPr lang="en-GB" sz="7200" dirty="0"/>
            </a:br>
            <a:r>
              <a:rPr lang="en-GB" sz="7200" dirty="0"/>
              <a:t>Diagnosis </a:t>
            </a:r>
          </a:p>
        </p:txBody>
      </p:sp>
      <p:sp>
        <p:nvSpPr>
          <p:cNvPr id="5" name="TextBox 5"/>
          <p:cNvSpPr txBox="1">
            <a:spLocks noChangeArrowheads="1"/>
          </p:cNvSpPr>
          <p:nvPr/>
        </p:nvSpPr>
        <p:spPr bwMode="auto">
          <a:xfrm>
            <a:off x="18510195" y="13200675"/>
            <a:ext cx="5727612" cy="370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defTabSz="1828800"/>
            <a:r>
              <a:rPr lang="en-GB" altLang="en-US" sz="1810" i="1" dirty="0">
                <a:solidFill>
                  <a:srgbClr val="4D4D4D"/>
                </a:solidFill>
                <a:latin typeface="Avenir Next LT Pro" pitchFamily="34" charset="0"/>
              </a:rPr>
              <a:t>Source: Miedzinski et al. 2022</a:t>
            </a:r>
          </a:p>
        </p:txBody>
      </p:sp>
    </p:spTree>
    <p:extLst>
      <p:ext uri="{BB962C8B-B14F-4D97-AF65-F5344CB8AC3E}">
        <p14:creationId xmlns:p14="http://schemas.microsoft.com/office/powerpoint/2010/main" val="1888775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F8EA7D9C-0540-4BCB-85B2-867FABBBA987}"/>
              </a:ext>
            </a:extLst>
          </p:cNvPr>
          <p:cNvSpPr txBox="1"/>
          <p:nvPr/>
        </p:nvSpPr>
        <p:spPr>
          <a:xfrm>
            <a:off x="2990266" y="4559355"/>
            <a:ext cx="4371234" cy="954107"/>
          </a:xfrm>
          <a:prstGeom prst="rect">
            <a:avLst/>
          </a:prstGeom>
          <a:noFill/>
        </p:spPr>
        <p:txBody>
          <a:bodyPr wrap="square">
            <a:spAutoFit/>
          </a:bodyPr>
          <a:lstStyle/>
          <a:p>
            <a:pPr algn="ctr" defTabSz="1828800">
              <a:defRPr/>
            </a:pPr>
            <a:r>
              <a:rPr lang="en-US" sz="2800" b="1" dirty="0">
                <a:solidFill>
                  <a:srgbClr val="0096D8"/>
                </a:solidFill>
                <a:latin typeface="Montserrat" panose="00000500000000000000" pitchFamily="2" charset="0"/>
              </a:rPr>
              <a:t>Strengthening an innovative sustainable economy </a:t>
            </a:r>
            <a:endParaRPr lang="fr-FR" sz="2800" b="1" dirty="0">
              <a:solidFill>
                <a:srgbClr val="0096D8"/>
              </a:solidFill>
              <a:latin typeface="Montserrat" panose="00000500000000000000" pitchFamily="2" charset="0"/>
            </a:endParaRPr>
          </a:p>
        </p:txBody>
      </p:sp>
      <p:sp>
        <p:nvSpPr>
          <p:cNvPr id="5" name="ZoneTexte 4">
            <a:extLst>
              <a:ext uri="{FF2B5EF4-FFF2-40B4-BE49-F238E27FC236}">
                <a16:creationId xmlns:a16="http://schemas.microsoft.com/office/drawing/2014/main" id="{7D268142-C0FF-4255-86EF-5CEBA95E2809}"/>
              </a:ext>
            </a:extLst>
          </p:cNvPr>
          <p:cNvSpPr txBox="1"/>
          <p:nvPr/>
        </p:nvSpPr>
        <p:spPr>
          <a:xfrm>
            <a:off x="7569510" y="4559354"/>
            <a:ext cx="4683742" cy="1384995"/>
          </a:xfrm>
          <a:prstGeom prst="rect">
            <a:avLst/>
          </a:prstGeom>
          <a:noFill/>
        </p:spPr>
        <p:txBody>
          <a:bodyPr wrap="square">
            <a:spAutoFit/>
          </a:bodyPr>
          <a:lstStyle/>
          <a:p>
            <a:pPr algn="ctr" defTabSz="1828800">
              <a:defRPr/>
            </a:pPr>
            <a:r>
              <a:rPr lang="fr-FR" sz="2800" b="1" dirty="0" err="1">
                <a:solidFill>
                  <a:srgbClr val="FCC000"/>
                </a:solidFill>
                <a:latin typeface="Montserrat" panose="00000500000000000000" pitchFamily="2" charset="0"/>
              </a:rPr>
              <a:t>Protecting</a:t>
            </a:r>
            <a:r>
              <a:rPr lang="fr-FR" sz="2800" b="1" dirty="0">
                <a:solidFill>
                  <a:srgbClr val="FCC000"/>
                </a:solidFill>
                <a:latin typeface="Montserrat" panose="00000500000000000000" pitchFamily="2" charset="0"/>
              </a:rPr>
              <a:t>, </a:t>
            </a:r>
            <a:r>
              <a:rPr lang="fr-FR" sz="2800" b="1" dirty="0" err="1">
                <a:solidFill>
                  <a:srgbClr val="FCC000"/>
                </a:solidFill>
                <a:latin typeface="Montserrat" panose="00000500000000000000" pitchFamily="2" charset="0"/>
              </a:rPr>
              <a:t>restoring</a:t>
            </a:r>
            <a:r>
              <a:rPr lang="fr-FR" sz="2800" b="1" dirty="0">
                <a:solidFill>
                  <a:srgbClr val="FCC000"/>
                </a:solidFill>
                <a:latin typeface="Montserrat" panose="00000500000000000000" pitchFamily="2" charset="0"/>
              </a:rPr>
              <a:t> and  </a:t>
            </a:r>
            <a:r>
              <a:rPr lang="fr-FR" sz="2800" b="1" dirty="0" err="1">
                <a:solidFill>
                  <a:srgbClr val="FCC000"/>
                </a:solidFill>
                <a:latin typeface="Montserrat" panose="00000500000000000000" pitchFamily="2" charset="0"/>
              </a:rPr>
              <a:t>valorising</a:t>
            </a:r>
            <a:r>
              <a:rPr lang="fr-FR" sz="2800" b="1" dirty="0">
                <a:solidFill>
                  <a:srgbClr val="FCC000"/>
                </a:solidFill>
                <a:latin typeface="Montserrat" panose="00000500000000000000" pitchFamily="2" charset="0"/>
              </a:rPr>
              <a:t> the </a:t>
            </a:r>
            <a:r>
              <a:rPr lang="fr-FR" sz="2800" b="1" dirty="0" err="1">
                <a:solidFill>
                  <a:srgbClr val="FCC000"/>
                </a:solidFill>
                <a:latin typeface="Montserrat" panose="00000500000000000000" pitchFamily="2" charset="0"/>
              </a:rPr>
              <a:t>natural</a:t>
            </a:r>
            <a:r>
              <a:rPr lang="fr-FR" sz="2800" b="1" dirty="0">
                <a:solidFill>
                  <a:srgbClr val="FCC000"/>
                </a:solidFill>
                <a:latin typeface="Montserrat" panose="00000500000000000000" pitchFamily="2" charset="0"/>
              </a:rPr>
              <a:t> </a:t>
            </a:r>
            <a:r>
              <a:rPr lang="fr-FR" sz="2800" b="1" dirty="0" err="1">
                <a:solidFill>
                  <a:srgbClr val="FCC000"/>
                </a:solidFill>
                <a:latin typeface="Montserrat" panose="00000500000000000000" pitchFamily="2" charset="0"/>
              </a:rPr>
              <a:t>environment</a:t>
            </a:r>
            <a:r>
              <a:rPr lang="fr-FR" sz="2800" b="1" dirty="0">
                <a:solidFill>
                  <a:srgbClr val="FCC000"/>
                </a:solidFill>
                <a:latin typeface="Montserrat" panose="00000500000000000000" pitchFamily="2" charset="0"/>
              </a:rPr>
              <a:t> and </a:t>
            </a:r>
            <a:r>
              <a:rPr lang="fr-FR" sz="2800" b="1" dirty="0" err="1">
                <a:solidFill>
                  <a:srgbClr val="FCC000"/>
                </a:solidFill>
                <a:latin typeface="Montserrat" panose="00000500000000000000" pitchFamily="2" charset="0"/>
              </a:rPr>
              <a:t>heritage</a:t>
            </a:r>
            <a:endParaRPr lang="fr-FR" sz="2800" dirty="0">
              <a:solidFill>
                <a:srgbClr val="FCC000"/>
              </a:solidFill>
              <a:latin typeface="Montserrat" panose="00000500000000000000" pitchFamily="2" charset="0"/>
            </a:endParaRPr>
          </a:p>
        </p:txBody>
      </p:sp>
      <p:sp>
        <p:nvSpPr>
          <p:cNvPr id="6" name="ZoneTexte 5">
            <a:extLst>
              <a:ext uri="{FF2B5EF4-FFF2-40B4-BE49-F238E27FC236}">
                <a16:creationId xmlns:a16="http://schemas.microsoft.com/office/drawing/2014/main" id="{7D4C14FE-8802-4E60-8418-6DB3454BE7EC}"/>
              </a:ext>
            </a:extLst>
          </p:cNvPr>
          <p:cNvSpPr txBox="1"/>
          <p:nvPr/>
        </p:nvSpPr>
        <p:spPr>
          <a:xfrm>
            <a:off x="12761858" y="4559355"/>
            <a:ext cx="3933190" cy="954107"/>
          </a:xfrm>
          <a:prstGeom prst="rect">
            <a:avLst/>
          </a:prstGeom>
          <a:noFill/>
        </p:spPr>
        <p:txBody>
          <a:bodyPr wrap="square">
            <a:spAutoFit/>
          </a:bodyPr>
          <a:lstStyle/>
          <a:p>
            <a:pPr algn="ctr" defTabSz="1828800">
              <a:defRPr/>
            </a:pPr>
            <a:r>
              <a:rPr lang="fr-FR" sz="2800" b="1" dirty="0" err="1">
                <a:solidFill>
                  <a:srgbClr val="00A685"/>
                </a:solidFill>
                <a:latin typeface="Montserrat" panose="00000500000000000000" pitchFamily="2" charset="0"/>
              </a:rPr>
              <a:t>Promoting</a:t>
            </a:r>
            <a:r>
              <a:rPr lang="fr-FR" sz="2800" b="1" dirty="0">
                <a:solidFill>
                  <a:srgbClr val="00A685"/>
                </a:solidFill>
                <a:latin typeface="Montserrat" panose="00000500000000000000" pitchFamily="2" charset="0"/>
              </a:rPr>
              <a:t> </a:t>
            </a:r>
            <a:br>
              <a:rPr lang="fr-FR" sz="2800" b="1" dirty="0">
                <a:solidFill>
                  <a:srgbClr val="00A685"/>
                </a:solidFill>
                <a:latin typeface="Montserrat" panose="00000500000000000000" pitchFamily="2" charset="0"/>
              </a:rPr>
            </a:br>
            <a:r>
              <a:rPr lang="fr-FR" sz="2800" b="1" dirty="0">
                <a:solidFill>
                  <a:srgbClr val="00A685"/>
                </a:solidFill>
                <a:latin typeface="Montserrat" panose="00000500000000000000" pitchFamily="2" charset="0"/>
              </a:rPr>
              <a:t>green living areas</a:t>
            </a:r>
            <a:endParaRPr lang="fr-FR" sz="2800" dirty="0">
              <a:solidFill>
                <a:srgbClr val="00A685"/>
              </a:solidFill>
              <a:latin typeface="Montserrat" panose="00000500000000000000" pitchFamily="2" charset="0"/>
            </a:endParaRPr>
          </a:p>
        </p:txBody>
      </p:sp>
      <p:sp>
        <p:nvSpPr>
          <p:cNvPr id="7" name="ZoneTexte 6">
            <a:extLst>
              <a:ext uri="{FF2B5EF4-FFF2-40B4-BE49-F238E27FC236}">
                <a16:creationId xmlns:a16="http://schemas.microsoft.com/office/drawing/2014/main" id="{2C82AF65-5637-45E1-AED8-D1A078B79D0D}"/>
              </a:ext>
            </a:extLst>
          </p:cNvPr>
          <p:cNvSpPr txBox="1"/>
          <p:nvPr/>
        </p:nvSpPr>
        <p:spPr>
          <a:xfrm>
            <a:off x="17279533" y="4516697"/>
            <a:ext cx="4238068" cy="1046440"/>
          </a:xfrm>
          <a:prstGeom prst="rect">
            <a:avLst/>
          </a:prstGeom>
          <a:noFill/>
        </p:spPr>
        <p:txBody>
          <a:bodyPr wrap="square" lIns="182880" tIns="91440" rIns="182880" bIns="91440" anchor="t">
            <a:spAutoFit/>
          </a:bodyPr>
          <a:lstStyle/>
          <a:p>
            <a:pPr algn="ctr" defTabSz="1828800">
              <a:defRPr/>
            </a:pPr>
            <a:r>
              <a:rPr lang="fr-FR" sz="2800" b="1" dirty="0" err="1">
                <a:solidFill>
                  <a:srgbClr val="E194B2"/>
                </a:solidFill>
                <a:latin typeface="Montserrat"/>
              </a:rPr>
              <a:t>Enhancing</a:t>
            </a:r>
            <a:r>
              <a:rPr lang="fr-FR" sz="2800" b="1" dirty="0">
                <a:solidFill>
                  <a:srgbClr val="E194B2"/>
                </a:solidFill>
                <a:latin typeface="Montserrat"/>
              </a:rPr>
              <a:t> </a:t>
            </a:r>
            <a:br>
              <a:rPr lang="fr-FR" sz="2800" b="1" dirty="0">
                <a:solidFill>
                  <a:srgbClr val="E194B2"/>
                </a:solidFill>
                <a:latin typeface="Montserrat"/>
              </a:rPr>
            </a:br>
            <a:r>
              <a:rPr lang="fr-FR" sz="2800" b="1" dirty="0" err="1">
                <a:solidFill>
                  <a:srgbClr val="E194B2"/>
                </a:solidFill>
                <a:latin typeface="Montserrat"/>
              </a:rPr>
              <a:t>sustainable</a:t>
            </a:r>
            <a:r>
              <a:rPr lang="fr-FR" sz="2800" b="1" dirty="0">
                <a:solidFill>
                  <a:srgbClr val="E194B2"/>
                </a:solidFill>
                <a:latin typeface="Montserrat"/>
              </a:rPr>
              <a:t> </a:t>
            </a:r>
            <a:r>
              <a:rPr lang="fr-FR" sz="2800" b="1" dirty="0" err="1">
                <a:solidFill>
                  <a:srgbClr val="E194B2"/>
                </a:solidFill>
                <a:latin typeface="Montserrat"/>
              </a:rPr>
              <a:t>tourism</a:t>
            </a:r>
            <a:endParaRPr lang="fr-FR" sz="2800" dirty="0">
              <a:solidFill>
                <a:srgbClr val="E194B2"/>
              </a:solidFill>
              <a:latin typeface="Montserrat"/>
            </a:endParaRPr>
          </a:p>
        </p:txBody>
      </p:sp>
      <p:pic>
        <p:nvPicPr>
          <p:cNvPr id="8" name="Image 7" descr="Une image contenant texte&#10;&#10;Description générée automatiquement">
            <a:extLst>
              <a:ext uri="{FF2B5EF4-FFF2-40B4-BE49-F238E27FC236}">
                <a16:creationId xmlns:a16="http://schemas.microsoft.com/office/drawing/2014/main" id="{48597AC9-432B-4CBF-A548-94221658560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9807"/>
          <a:stretch/>
        </p:blipFill>
        <p:spPr>
          <a:xfrm>
            <a:off x="8105475" y="6858000"/>
            <a:ext cx="3611812" cy="3332368"/>
          </a:xfrm>
          <a:prstGeom prst="rect">
            <a:avLst/>
          </a:prstGeom>
        </p:spPr>
      </p:pic>
      <p:pic>
        <p:nvPicPr>
          <p:cNvPr id="9" name="Image 8">
            <a:extLst>
              <a:ext uri="{FF2B5EF4-FFF2-40B4-BE49-F238E27FC236}">
                <a16:creationId xmlns:a16="http://schemas.microsoft.com/office/drawing/2014/main" id="{C6184FB7-6FD9-4D22-BA1B-5FEF0F843F5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9198"/>
          <a:stretch/>
        </p:blipFill>
        <p:spPr>
          <a:xfrm>
            <a:off x="12761857" y="6858001"/>
            <a:ext cx="3611812" cy="3265430"/>
          </a:xfrm>
          <a:prstGeom prst="rect">
            <a:avLst/>
          </a:prstGeom>
        </p:spPr>
      </p:pic>
      <p:pic>
        <p:nvPicPr>
          <p:cNvPr id="10" name="Image 9">
            <a:extLst>
              <a:ext uri="{FF2B5EF4-FFF2-40B4-BE49-F238E27FC236}">
                <a16:creationId xmlns:a16="http://schemas.microsoft.com/office/drawing/2014/main" id="{B2EEBB6C-DA03-48F5-9C52-0017AC2C43D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0710"/>
          <a:stretch/>
        </p:blipFill>
        <p:spPr>
          <a:xfrm>
            <a:off x="17418242" y="6858000"/>
            <a:ext cx="3439946" cy="3272688"/>
          </a:xfrm>
          <a:prstGeom prst="rect">
            <a:avLst/>
          </a:prstGeom>
        </p:spPr>
      </p:pic>
      <p:pic>
        <p:nvPicPr>
          <p:cNvPr id="11" name="Image 10">
            <a:extLst>
              <a:ext uri="{FF2B5EF4-FFF2-40B4-BE49-F238E27FC236}">
                <a16:creationId xmlns:a16="http://schemas.microsoft.com/office/drawing/2014/main" id="{C169758C-CBE8-4F6F-A720-833C863BC40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0574" b="7886"/>
          <a:stretch/>
        </p:blipFill>
        <p:spPr>
          <a:xfrm>
            <a:off x="3473026" y="6820860"/>
            <a:ext cx="3439946" cy="3369508"/>
          </a:xfrm>
          <a:prstGeom prst="rect">
            <a:avLst/>
          </a:prstGeom>
        </p:spPr>
      </p:pic>
      <p:sp>
        <p:nvSpPr>
          <p:cNvPr id="16" name="ZoneTexte 15">
            <a:extLst>
              <a:ext uri="{FF2B5EF4-FFF2-40B4-BE49-F238E27FC236}">
                <a16:creationId xmlns:a16="http://schemas.microsoft.com/office/drawing/2014/main" id="{F3E4B7CD-0C76-4DC4-B7A8-299EE7951F2F}"/>
              </a:ext>
            </a:extLst>
          </p:cNvPr>
          <p:cNvSpPr txBox="1"/>
          <p:nvPr/>
        </p:nvSpPr>
        <p:spPr>
          <a:xfrm>
            <a:off x="1681162" y="2393950"/>
            <a:ext cx="18862526" cy="830997"/>
          </a:xfrm>
          <a:prstGeom prst="rect">
            <a:avLst/>
          </a:prstGeom>
          <a:noFill/>
        </p:spPr>
        <p:txBody>
          <a:bodyPr wrap="square">
            <a:spAutoFit/>
          </a:bodyPr>
          <a:lstStyle/>
          <a:p>
            <a:pPr defTabSz="1828800"/>
            <a:r>
              <a:rPr lang="fr-FR" sz="4800" dirty="0">
                <a:solidFill>
                  <a:srgbClr val="44546A"/>
                </a:solidFill>
                <a:latin typeface="Montserrat SemiBold" pitchFamily="2" charset="0"/>
              </a:rPr>
              <a:t>Interreg Euro-</a:t>
            </a:r>
            <a:r>
              <a:rPr lang="fr-FR" sz="4800" dirty="0" err="1">
                <a:solidFill>
                  <a:srgbClr val="44546A"/>
                </a:solidFill>
                <a:latin typeface="Montserrat SemiBold" pitchFamily="2" charset="0"/>
              </a:rPr>
              <a:t>MED’s</a:t>
            </a:r>
            <a:r>
              <a:rPr lang="fr-FR" sz="4800" dirty="0">
                <a:solidFill>
                  <a:srgbClr val="44546A"/>
                </a:solidFill>
                <a:latin typeface="Montserrat SemiBold" pitchFamily="2" charset="0"/>
              </a:rPr>
              <a:t> missions: a </a:t>
            </a:r>
            <a:r>
              <a:rPr lang="fr-FR" sz="4800" dirty="0" err="1">
                <a:solidFill>
                  <a:srgbClr val="81C1D3"/>
                </a:solidFill>
                <a:latin typeface="Montserrat SemiBold" pitchFamily="2" charset="0"/>
              </a:rPr>
              <a:t>comprehensive</a:t>
            </a:r>
            <a:r>
              <a:rPr lang="fr-FR" sz="4800" dirty="0">
                <a:solidFill>
                  <a:srgbClr val="81C1D3"/>
                </a:solidFill>
                <a:latin typeface="Montserrat SemiBold" pitchFamily="2" charset="0"/>
              </a:rPr>
              <a:t> </a:t>
            </a:r>
            <a:r>
              <a:rPr lang="fr-FR" sz="4800" dirty="0" err="1">
                <a:solidFill>
                  <a:srgbClr val="81C1D3"/>
                </a:solidFill>
                <a:latin typeface="Montserrat SemiBold" pitchFamily="2" charset="0"/>
              </a:rPr>
              <a:t>approach</a:t>
            </a:r>
            <a:endParaRPr lang="fr-FR" sz="4800" dirty="0">
              <a:solidFill>
                <a:srgbClr val="81C1D3"/>
              </a:solidFill>
              <a:latin typeface="Montserrat SemiBold" pitchFamily="2" charset="0"/>
            </a:endParaRPr>
          </a:p>
        </p:txBody>
      </p:sp>
    </p:spTree>
    <p:extLst>
      <p:ext uri="{BB962C8B-B14F-4D97-AF65-F5344CB8AC3E}">
        <p14:creationId xmlns:p14="http://schemas.microsoft.com/office/powerpoint/2010/main" val="211302839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12936533" y="851421"/>
            <a:ext cx="10656000" cy="10216630"/>
          </a:xfrm>
          <a:solidFill>
            <a:srgbClr val="002060"/>
          </a:solidFill>
        </p:spPr>
        <p:txBody>
          <a:bodyPr/>
          <a:lstStyle/>
          <a:p>
            <a:pPr marL="0" indent="0">
              <a:buNone/>
            </a:pPr>
            <a:r>
              <a:rPr lang="en-US" sz="3200" b="1" dirty="0">
                <a:solidFill>
                  <a:schemeClr val="bg1"/>
                </a:solidFill>
                <a:latin typeface="Avenir Next LT Pro" panose="020B0504020202020204" pitchFamily="34" charset="0"/>
                <a:cs typeface="Calibri Light" panose="020F0302020204030204" pitchFamily="34" charset="0"/>
              </a:rPr>
              <a:t>Questions to guide reflection and self-assessment </a:t>
            </a:r>
          </a:p>
          <a:p>
            <a:pPr>
              <a:spcAft>
                <a:spcPts val="1200"/>
              </a:spcAft>
            </a:pPr>
            <a:r>
              <a:rPr lang="en-US" sz="3200" dirty="0">
                <a:solidFill>
                  <a:schemeClr val="bg1"/>
                </a:solidFill>
                <a:latin typeface="Avenir Next LT Pro" panose="020B0504020202020204" pitchFamily="34" charset="0"/>
                <a:cs typeface="Calibri Light" panose="020F0302020204030204" pitchFamily="34" charset="0"/>
              </a:rPr>
              <a:t>Do the design, implementation and monitoring of S3 ensure a broad, inclusive and continuous participation of stakeholders relevant to the sustainability transformation of your region or country?</a:t>
            </a:r>
          </a:p>
          <a:p>
            <a:pPr>
              <a:spcAft>
                <a:spcPts val="1200"/>
              </a:spcAft>
            </a:pPr>
            <a:r>
              <a:rPr lang="en-US" sz="3200" dirty="0">
                <a:solidFill>
                  <a:schemeClr val="bg1"/>
                </a:solidFill>
                <a:latin typeface="Avenir Next LT Pro" panose="020B0504020202020204" pitchFamily="34" charset="0"/>
                <a:cs typeface="Calibri Light" panose="020F0302020204030204" pitchFamily="34" charset="0"/>
              </a:rPr>
              <a:t>What are the specific arrangements for identifying and addressing the risk of capture of the process by dominant incumbents who impose their perspectives on sustainability transition or are less concerned with sustainability objectives?</a:t>
            </a:r>
          </a:p>
          <a:p>
            <a:pPr>
              <a:spcAft>
                <a:spcPts val="1200"/>
              </a:spcAft>
            </a:pPr>
            <a:r>
              <a:rPr lang="en-US" sz="3200" dirty="0">
                <a:solidFill>
                  <a:schemeClr val="bg1"/>
                </a:solidFill>
                <a:latin typeface="Avenir Next LT Pro" panose="020B0504020202020204" pitchFamily="34" charset="0"/>
                <a:cs typeface="Calibri Light" panose="020F0302020204030204" pitchFamily="34" charset="0"/>
              </a:rPr>
              <a:t>Are there governance mechanisms within and across public and private sectors that allow the identification and generation of inter-institutional synergies between policies, instruments and budgets?</a:t>
            </a:r>
          </a:p>
        </p:txBody>
      </p:sp>
      <p:sp>
        <p:nvSpPr>
          <p:cNvPr id="3" name="Content Placeholder 2"/>
          <p:cNvSpPr>
            <a:spLocks noGrp="1"/>
          </p:cNvSpPr>
          <p:nvPr>
            <p:ph sz="half" idx="2"/>
          </p:nvPr>
        </p:nvSpPr>
        <p:spPr>
          <a:xfrm>
            <a:off x="1606604" y="3121692"/>
            <a:ext cx="10742090" cy="10045700"/>
          </a:xfrm>
        </p:spPr>
        <p:txBody>
          <a:bodyPr/>
          <a:lstStyle/>
          <a:p>
            <a:pPr marL="0" indent="0">
              <a:spcAft>
                <a:spcPts val="1200"/>
              </a:spcAft>
              <a:buNone/>
            </a:pPr>
            <a:r>
              <a:rPr lang="en-GB" sz="3200" b="1" dirty="0">
                <a:solidFill>
                  <a:schemeClr val="tx1">
                    <a:lumMod val="75000"/>
                    <a:lumOff val="25000"/>
                  </a:schemeClr>
                </a:solidFill>
                <a:latin typeface="Avenir Next LT Pro" panose="020B0504020202020204" pitchFamily="34" charset="0"/>
                <a:cs typeface="Calibri Light" panose="020F0302020204030204" pitchFamily="34" charset="0"/>
              </a:rPr>
              <a:t>Challenges for governance</a:t>
            </a:r>
          </a:p>
          <a:p>
            <a:pPr>
              <a:spcAft>
                <a:spcPts val="1200"/>
              </a:spcAft>
            </a:pPr>
            <a:r>
              <a:rPr lang="en-US" sz="3200" dirty="0">
                <a:solidFill>
                  <a:schemeClr val="tx1">
                    <a:lumMod val="75000"/>
                    <a:lumOff val="25000"/>
                  </a:schemeClr>
                </a:solidFill>
                <a:latin typeface="Avenir Next LT Pro" panose="020B0504020202020204" pitchFamily="34" charset="0"/>
                <a:cs typeface="Calibri Light" panose="020F0302020204030204" pitchFamily="34" charset="0"/>
              </a:rPr>
              <a:t>Broaden participation in S3 governance to engage new actors, including civil society. Broader inclusion is key for ensuring shared ownership and legitimacy of the process and helps to prevent the risk of capture. Engaging new actors can help translate SDGs into specific local (or trans-local) measures and missions. </a:t>
            </a:r>
          </a:p>
          <a:p>
            <a:pPr>
              <a:spcAft>
                <a:spcPts val="1200"/>
              </a:spcAft>
            </a:pPr>
            <a:r>
              <a:rPr lang="en-US" sz="3200" dirty="0">
                <a:solidFill>
                  <a:schemeClr val="tx1">
                    <a:lumMod val="75000"/>
                    <a:lumOff val="25000"/>
                  </a:schemeClr>
                </a:solidFill>
                <a:latin typeface="Avenir Next LT Pro" panose="020B0504020202020204" pitchFamily="34" charset="0"/>
                <a:cs typeface="Calibri Light" panose="020F0302020204030204" pitchFamily="34" charset="0"/>
              </a:rPr>
              <a:t>Strengthen institutional capacity and build new transformative capabilities in public sector to ensure challenge-led collaborative governance in S3.</a:t>
            </a:r>
          </a:p>
          <a:p>
            <a:pPr>
              <a:spcAft>
                <a:spcPts val="1200"/>
              </a:spcAft>
            </a:pPr>
            <a:r>
              <a:rPr lang="en-US" sz="3200" dirty="0">
                <a:solidFill>
                  <a:schemeClr val="tx1">
                    <a:lumMod val="75000"/>
                    <a:lumOff val="25000"/>
                  </a:schemeClr>
                </a:solidFill>
                <a:latin typeface="Avenir Next LT Pro" panose="020B0504020202020204" pitchFamily="34" charset="0"/>
                <a:cs typeface="Calibri Light" panose="020F0302020204030204" pitchFamily="34" charset="0"/>
              </a:rPr>
              <a:t>Reconsider the role of intermediaries in engaging difficult-to-reach groups and previously excluded groups and territories.</a:t>
            </a:r>
          </a:p>
          <a:p>
            <a:pPr marL="0" indent="0">
              <a:spcAft>
                <a:spcPts val="1200"/>
              </a:spcAft>
              <a:buNone/>
            </a:pPr>
            <a:r>
              <a:rPr lang="en-GB" sz="3200" b="1" dirty="0">
                <a:solidFill>
                  <a:schemeClr val="tx1">
                    <a:lumMod val="75000"/>
                    <a:lumOff val="25000"/>
                  </a:schemeClr>
                </a:solidFill>
                <a:latin typeface="Avenir Next LT Pro" panose="020B0504020202020204" pitchFamily="34" charset="0"/>
                <a:cs typeface="Calibri Light" panose="020F0302020204030204" pitchFamily="34" charset="0"/>
              </a:rPr>
              <a:t>Lessons and case studies</a:t>
            </a:r>
          </a:p>
          <a:p>
            <a:pPr>
              <a:spcAft>
                <a:spcPts val="1200"/>
              </a:spcAft>
            </a:pPr>
            <a:r>
              <a:rPr lang="en-GB" sz="3200" dirty="0">
                <a:solidFill>
                  <a:schemeClr val="tx1">
                    <a:lumMod val="75000"/>
                    <a:lumOff val="25000"/>
                  </a:schemeClr>
                </a:solidFill>
                <a:latin typeface="Avenir Next LT Pro" panose="020B0504020202020204" pitchFamily="34" charset="0"/>
                <a:cs typeface="Calibri Light" panose="020F0302020204030204" pitchFamily="34" charset="0"/>
              </a:rPr>
              <a:t>Reflections and examples from Basque Country (ES), </a:t>
            </a:r>
            <a:r>
              <a:rPr lang="en-GB" sz="3200" dirty="0" err="1">
                <a:solidFill>
                  <a:schemeClr val="tx1">
                    <a:lumMod val="75000"/>
                    <a:lumOff val="25000"/>
                  </a:schemeClr>
                </a:solidFill>
                <a:latin typeface="Avenir Next LT Pro" panose="020B0504020202020204" pitchFamily="34" charset="0"/>
                <a:cs typeface="Calibri Light" panose="020F0302020204030204" pitchFamily="34" charset="0"/>
              </a:rPr>
              <a:t>Gippsland</a:t>
            </a:r>
            <a:r>
              <a:rPr lang="en-GB" sz="3200" dirty="0">
                <a:solidFill>
                  <a:schemeClr val="tx1">
                    <a:lumMod val="75000"/>
                    <a:lumOff val="25000"/>
                  </a:schemeClr>
                </a:solidFill>
                <a:latin typeface="Avenir Next LT Pro" panose="020B0504020202020204" pitchFamily="34" charset="0"/>
                <a:cs typeface="Calibri Light" panose="020F0302020204030204" pitchFamily="34" charset="0"/>
              </a:rPr>
              <a:t> (AU), Ukraine.</a:t>
            </a:r>
          </a:p>
        </p:txBody>
      </p:sp>
      <p:sp>
        <p:nvSpPr>
          <p:cNvPr id="4" name="Title 3"/>
          <p:cNvSpPr>
            <a:spLocks noGrp="1"/>
          </p:cNvSpPr>
          <p:nvPr>
            <p:ph type="title"/>
          </p:nvPr>
        </p:nvSpPr>
        <p:spPr>
          <a:xfrm>
            <a:off x="1731339" y="1185087"/>
            <a:ext cx="21031200" cy="1564714"/>
          </a:xfrm>
        </p:spPr>
        <p:txBody>
          <a:bodyPr/>
          <a:lstStyle/>
          <a:p>
            <a:r>
              <a:rPr lang="en-GB" sz="7200" dirty="0"/>
              <a:t>Governance</a:t>
            </a:r>
          </a:p>
        </p:txBody>
      </p:sp>
      <p:sp>
        <p:nvSpPr>
          <p:cNvPr id="5" name="TextBox 5"/>
          <p:cNvSpPr txBox="1">
            <a:spLocks noChangeArrowheads="1"/>
          </p:cNvSpPr>
          <p:nvPr/>
        </p:nvSpPr>
        <p:spPr bwMode="auto">
          <a:xfrm>
            <a:off x="18510195" y="13256091"/>
            <a:ext cx="5727612" cy="370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defTabSz="1828800"/>
            <a:r>
              <a:rPr lang="en-GB" altLang="en-US" sz="1810" i="1" dirty="0">
                <a:solidFill>
                  <a:srgbClr val="4D4D4D"/>
                </a:solidFill>
                <a:latin typeface="Avenir Next LT Pro" pitchFamily="34" charset="0"/>
              </a:rPr>
              <a:t>Source: Miedzinski et al. 2022</a:t>
            </a:r>
          </a:p>
        </p:txBody>
      </p:sp>
    </p:spTree>
    <p:extLst>
      <p:ext uri="{BB962C8B-B14F-4D97-AF65-F5344CB8AC3E}">
        <p14:creationId xmlns:p14="http://schemas.microsoft.com/office/powerpoint/2010/main" val="203612780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12936533" y="851421"/>
            <a:ext cx="10656000" cy="10216630"/>
          </a:xfrm>
          <a:solidFill>
            <a:srgbClr val="002060"/>
          </a:solidFill>
        </p:spPr>
        <p:txBody>
          <a:bodyPr/>
          <a:lstStyle/>
          <a:p>
            <a:pPr marL="0" indent="0">
              <a:buNone/>
            </a:pPr>
            <a:r>
              <a:rPr lang="en-US" sz="3200" b="1" dirty="0">
                <a:solidFill>
                  <a:schemeClr val="bg1"/>
                </a:solidFill>
                <a:latin typeface="Avenir Next LT Pro" panose="020B0504020202020204" pitchFamily="34" charset="0"/>
                <a:cs typeface="Calibri Light" panose="020F0302020204030204" pitchFamily="34" charset="0"/>
              </a:rPr>
              <a:t>Questions to guide reflection and self-assessment </a:t>
            </a:r>
          </a:p>
          <a:p>
            <a:pPr>
              <a:spcAft>
                <a:spcPts val="1200"/>
              </a:spcAft>
            </a:pPr>
            <a:r>
              <a:rPr lang="en-US" sz="3200" dirty="0">
                <a:solidFill>
                  <a:schemeClr val="bg1"/>
                </a:solidFill>
                <a:latin typeface="Avenir Next LT Pro" panose="020B0504020202020204" pitchFamily="34" charset="0"/>
                <a:cs typeface="Calibri Light" panose="020F0302020204030204" pitchFamily="34" charset="0"/>
              </a:rPr>
              <a:t>What is the importance of sustainability challenges and the SDGs in the S3 vision and visions underpinning other relevant development strategies of your region or country?</a:t>
            </a:r>
          </a:p>
          <a:p>
            <a:pPr>
              <a:spcAft>
                <a:spcPts val="1200"/>
              </a:spcAft>
            </a:pPr>
            <a:r>
              <a:rPr lang="en-US" sz="3200" dirty="0">
                <a:solidFill>
                  <a:schemeClr val="bg1"/>
                </a:solidFill>
                <a:latin typeface="Avenir Next LT Pro" panose="020B0504020202020204" pitchFamily="34" charset="0"/>
                <a:cs typeface="Calibri Light" panose="020F0302020204030204" pitchFamily="34" charset="0"/>
              </a:rPr>
              <a:t>How is desirable future portrayed in the S3 vision? What is the relative importance of economic, social and environmental dimensions in the vision? </a:t>
            </a:r>
          </a:p>
          <a:p>
            <a:pPr>
              <a:spcAft>
                <a:spcPts val="1200"/>
              </a:spcAft>
            </a:pPr>
            <a:r>
              <a:rPr lang="en-US" sz="3200" dirty="0">
                <a:solidFill>
                  <a:schemeClr val="bg1"/>
                </a:solidFill>
                <a:latin typeface="Avenir Next LT Pro" panose="020B0504020202020204" pitchFamily="34" charset="0"/>
                <a:cs typeface="Calibri Light" panose="020F0302020204030204" pitchFamily="34" charset="0"/>
              </a:rPr>
              <a:t>Is the vision known and shared by the key stakeholders?</a:t>
            </a:r>
          </a:p>
          <a:p>
            <a:pPr>
              <a:spcAft>
                <a:spcPts val="1200"/>
              </a:spcAft>
            </a:pPr>
            <a:r>
              <a:rPr lang="en-US" sz="3200" dirty="0">
                <a:solidFill>
                  <a:schemeClr val="bg1"/>
                </a:solidFill>
                <a:latin typeface="Avenir Next LT Pro" panose="020B0504020202020204" pitchFamily="34" charset="0"/>
                <a:cs typeface="Calibri Light" panose="020F0302020204030204" pitchFamily="34" charset="0"/>
              </a:rPr>
              <a:t>Does S3 include a reflection on alternative development scenarios and transition pathways to explore the role of research and innovation in achieving sustainability goals? Does the reflection on alternative pathways consider their potential economic, social and environmental impacts?</a:t>
            </a:r>
          </a:p>
        </p:txBody>
      </p:sp>
      <p:sp>
        <p:nvSpPr>
          <p:cNvPr id="3" name="Content Placeholder 2"/>
          <p:cNvSpPr>
            <a:spLocks noGrp="1"/>
          </p:cNvSpPr>
          <p:nvPr>
            <p:ph sz="half" idx="2"/>
          </p:nvPr>
        </p:nvSpPr>
        <p:spPr>
          <a:xfrm>
            <a:off x="1606604" y="3121692"/>
            <a:ext cx="10742090" cy="10045700"/>
          </a:xfrm>
        </p:spPr>
        <p:txBody>
          <a:bodyPr/>
          <a:lstStyle/>
          <a:p>
            <a:pPr marL="0" indent="0">
              <a:spcAft>
                <a:spcPts val="1200"/>
              </a:spcAft>
              <a:buNone/>
            </a:pPr>
            <a:r>
              <a:rPr lang="en-GB" sz="3200" b="1" dirty="0">
                <a:solidFill>
                  <a:schemeClr val="tx1">
                    <a:lumMod val="75000"/>
                    <a:lumOff val="25000"/>
                  </a:schemeClr>
                </a:solidFill>
                <a:latin typeface="Avenir Next LT Pro" panose="020B0504020202020204" pitchFamily="34" charset="0"/>
                <a:cs typeface="Calibri Light" panose="020F0302020204030204" pitchFamily="34" charset="0"/>
              </a:rPr>
              <a:t>Challenges for developing vision</a:t>
            </a:r>
          </a:p>
          <a:p>
            <a:pPr>
              <a:spcAft>
                <a:spcPts val="1200"/>
              </a:spcAft>
            </a:pPr>
            <a:r>
              <a:rPr lang="en-US" sz="3200" dirty="0">
                <a:solidFill>
                  <a:schemeClr val="tx1">
                    <a:lumMod val="75000"/>
                    <a:lumOff val="25000"/>
                  </a:schemeClr>
                </a:solidFill>
                <a:latin typeface="Avenir Next LT Pro" panose="020B0504020202020204" pitchFamily="34" charset="0"/>
                <a:cs typeface="Calibri Light" panose="020F0302020204030204" pitchFamily="34" charset="0"/>
              </a:rPr>
              <a:t>Develop a shared territorial vision based on the systemic reflection on the opportunities, risks and uncertainties of sustainability transitions. </a:t>
            </a:r>
          </a:p>
          <a:p>
            <a:pPr>
              <a:spcAft>
                <a:spcPts val="1200"/>
              </a:spcAft>
            </a:pPr>
            <a:r>
              <a:rPr lang="en-US" sz="3200" dirty="0">
                <a:solidFill>
                  <a:schemeClr val="tx1">
                    <a:lumMod val="75000"/>
                    <a:lumOff val="25000"/>
                  </a:schemeClr>
                </a:solidFill>
                <a:latin typeface="Avenir Next LT Pro" panose="020B0504020202020204" pitchFamily="34" charset="0"/>
                <a:cs typeface="Calibri Light" panose="020F0302020204030204" pitchFamily="34" charset="0"/>
              </a:rPr>
              <a:t>Focus the vision and scenarios on the role of research and innovation in fostering alternative transition pathways towards the SDGs.</a:t>
            </a:r>
          </a:p>
          <a:p>
            <a:pPr>
              <a:spcAft>
                <a:spcPts val="1200"/>
              </a:spcAft>
            </a:pPr>
            <a:r>
              <a:rPr lang="en-US" sz="3200" dirty="0">
                <a:solidFill>
                  <a:schemeClr val="tx1">
                    <a:lumMod val="75000"/>
                    <a:lumOff val="25000"/>
                  </a:schemeClr>
                </a:solidFill>
                <a:latin typeface="Avenir Next LT Pro" panose="020B0504020202020204" pitchFamily="34" charset="0"/>
                <a:cs typeface="Calibri Light" panose="020F0302020204030204" pitchFamily="34" charset="0"/>
              </a:rPr>
              <a:t>Use foresight tools to deliberate alternative transition pathways considering the role of variety of innovation approaches to tackle sustainability challenges.</a:t>
            </a:r>
          </a:p>
          <a:p>
            <a:pPr>
              <a:spcAft>
                <a:spcPts val="1200"/>
              </a:spcAft>
            </a:pPr>
            <a:r>
              <a:rPr lang="en-US" sz="3200" dirty="0">
                <a:solidFill>
                  <a:schemeClr val="tx1">
                    <a:lumMod val="75000"/>
                    <a:lumOff val="25000"/>
                  </a:schemeClr>
                </a:solidFill>
                <a:latin typeface="Avenir Next LT Pro" panose="020B0504020202020204" pitchFamily="34" charset="0"/>
                <a:cs typeface="Calibri Light" panose="020F0302020204030204" pitchFamily="34" charset="0"/>
              </a:rPr>
              <a:t>Consider developing scenarios and transition pathways for each </a:t>
            </a:r>
            <a:r>
              <a:rPr lang="en-US" sz="3200" dirty="0" err="1">
                <a:solidFill>
                  <a:schemeClr val="tx1">
                    <a:lumMod val="75000"/>
                    <a:lumOff val="25000"/>
                  </a:schemeClr>
                </a:solidFill>
                <a:latin typeface="Avenir Next LT Pro" panose="020B0504020202020204" pitchFamily="34" charset="0"/>
                <a:cs typeface="Calibri Light" panose="020F0302020204030204" pitchFamily="34" charset="0"/>
              </a:rPr>
              <a:t>specialisation</a:t>
            </a:r>
            <a:r>
              <a:rPr lang="en-US" sz="3200" dirty="0">
                <a:solidFill>
                  <a:schemeClr val="tx1">
                    <a:lumMod val="75000"/>
                    <a:lumOff val="25000"/>
                  </a:schemeClr>
                </a:solidFill>
                <a:latin typeface="Avenir Next LT Pro" panose="020B0504020202020204" pitchFamily="34" charset="0"/>
                <a:cs typeface="Calibri Light" panose="020F0302020204030204" pitchFamily="34" charset="0"/>
              </a:rPr>
              <a:t> (priority domain) of the region. This can create a more active engagement of stakeholders in the process and becomes part of a challenge-led EDP. </a:t>
            </a:r>
          </a:p>
          <a:p>
            <a:pPr marL="0" indent="0">
              <a:spcAft>
                <a:spcPts val="1200"/>
              </a:spcAft>
              <a:buNone/>
            </a:pPr>
            <a:r>
              <a:rPr lang="en-GB" sz="3200" b="1" dirty="0">
                <a:solidFill>
                  <a:schemeClr val="tx1">
                    <a:lumMod val="75000"/>
                    <a:lumOff val="25000"/>
                  </a:schemeClr>
                </a:solidFill>
                <a:latin typeface="Avenir Next LT Pro" panose="020B0504020202020204" pitchFamily="34" charset="0"/>
                <a:cs typeface="Calibri Light" panose="020F0302020204030204" pitchFamily="34" charset="0"/>
              </a:rPr>
              <a:t>Lessons and case studies</a:t>
            </a:r>
          </a:p>
          <a:p>
            <a:pPr>
              <a:spcAft>
                <a:spcPts val="1200"/>
              </a:spcAft>
            </a:pPr>
            <a:r>
              <a:rPr lang="en-GB" sz="3200" dirty="0">
                <a:solidFill>
                  <a:schemeClr val="tx1">
                    <a:lumMod val="75000"/>
                    <a:lumOff val="25000"/>
                  </a:schemeClr>
                </a:solidFill>
                <a:latin typeface="Avenir Next LT Pro" panose="020B0504020202020204" pitchFamily="34" charset="0"/>
                <a:cs typeface="Calibri Light" panose="020F0302020204030204" pitchFamily="34" charset="0"/>
              </a:rPr>
              <a:t>Reflections and examples from Basque Country (ES) and the Northern Netherlands (NL)</a:t>
            </a:r>
          </a:p>
        </p:txBody>
      </p:sp>
      <p:sp>
        <p:nvSpPr>
          <p:cNvPr id="4" name="Title 3"/>
          <p:cNvSpPr>
            <a:spLocks noGrp="1"/>
          </p:cNvSpPr>
          <p:nvPr>
            <p:ph type="title"/>
          </p:nvPr>
        </p:nvSpPr>
        <p:spPr>
          <a:xfrm>
            <a:off x="1731339" y="1185087"/>
            <a:ext cx="21031200" cy="1564714"/>
          </a:xfrm>
        </p:spPr>
        <p:txBody>
          <a:bodyPr/>
          <a:lstStyle/>
          <a:p>
            <a:r>
              <a:rPr lang="en-GB" sz="7200" dirty="0"/>
              <a:t>Vision</a:t>
            </a:r>
          </a:p>
        </p:txBody>
      </p:sp>
      <p:sp>
        <p:nvSpPr>
          <p:cNvPr id="5" name="TextBox 5"/>
          <p:cNvSpPr txBox="1">
            <a:spLocks noChangeArrowheads="1"/>
          </p:cNvSpPr>
          <p:nvPr/>
        </p:nvSpPr>
        <p:spPr bwMode="auto">
          <a:xfrm>
            <a:off x="18510195" y="13200675"/>
            <a:ext cx="5727612" cy="370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defTabSz="1828800"/>
            <a:r>
              <a:rPr lang="en-GB" altLang="en-US" sz="1810" i="1" dirty="0">
                <a:solidFill>
                  <a:srgbClr val="4D4D4D"/>
                </a:solidFill>
                <a:latin typeface="Avenir Next LT Pro" pitchFamily="34" charset="0"/>
              </a:rPr>
              <a:t>Source: Miedzinski et al. 2022</a:t>
            </a:r>
          </a:p>
        </p:txBody>
      </p:sp>
    </p:spTree>
    <p:extLst>
      <p:ext uri="{BB962C8B-B14F-4D97-AF65-F5344CB8AC3E}">
        <p14:creationId xmlns:p14="http://schemas.microsoft.com/office/powerpoint/2010/main" val="274883400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12936533" y="851421"/>
            <a:ext cx="10656000" cy="10216630"/>
          </a:xfrm>
          <a:solidFill>
            <a:srgbClr val="002060"/>
          </a:solidFill>
        </p:spPr>
        <p:txBody>
          <a:bodyPr/>
          <a:lstStyle/>
          <a:p>
            <a:pPr marL="0" indent="0">
              <a:buNone/>
            </a:pPr>
            <a:r>
              <a:rPr lang="en-US" sz="3200" b="1" dirty="0">
                <a:solidFill>
                  <a:schemeClr val="bg1"/>
                </a:solidFill>
                <a:latin typeface="Avenir Next LT Pro" panose="020B0504020202020204" pitchFamily="34" charset="0"/>
                <a:cs typeface="Calibri Light" panose="020F0302020204030204" pitchFamily="34" charset="0"/>
              </a:rPr>
              <a:t>Questions to guide reflection and self-assessment </a:t>
            </a:r>
          </a:p>
          <a:p>
            <a:pPr>
              <a:spcAft>
                <a:spcPts val="1200"/>
              </a:spcAft>
            </a:pPr>
            <a:r>
              <a:rPr lang="en-US" sz="3200" dirty="0">
                <a:solidFill>
                  <a:schemeClr val="bg1"/>
                </a:solidFill>
                <a:latin typeface="Avenir Next LT Pro" panose="020B0504020202020204" pitchFamily="34" charset="0"/>
                <a:cs typeface="Calibri Light" panose="020F0302020204030204" pitchFamily="34" charset="0"/>
              </a:rPr>
              <a:t>Were societal challenges taken into account in the definition of your S3 priority domains? If yes, how do they address sustainability challenges and the SDGs?</a:t>
            </a:r>
          </a:p>
          <a:p>
            <a:pPr>
              <a:spcAft>
                <a:spcPts val="1200"/>
              </a:spcAft>
            </a:pPr>
            <a:r>
              <a:rPr lang="en-US" sz="3200" dirty="0">
                <a:solidFill>
                  <a:schemeClr val="bg1"/>
                </a:solidFill>
                <a:latin typeface="Avenir Next LT Pro" panose="020B0504020202020204" pitchFamily="34" charset="0"/>
                <a:cs typeface="Calibri Light" panose="020F0302020204030204" pitchFamily="34" charset="0"/>
              </a:rPr>
              <a:t>What are the incentives, drivers and barriers for including sustainability-related </a:t>
            </a:r>
            <a:r>
              <a:rPr lang="en-US" sz="3200" dirty="0" err="1">
                <a:solidFill>
                  <a:schemeClr val="bg1"/>
                </a:solidFill>
                <a:latin typeface="Avenir Next LT Pro" panose="020B0504020202020204" pitchFamily="34" charset="0"/>
                <a:cs typeface="Calibri Light" panose="020F0302020204030204" pitchFamily="34" charset="0"/>
              </a:rPr>
              <a:t>specialisation</a:t>
            </a:r>
            <a:r>
              <a:rPr lang="en-US" sz="3200" dirty="0">
                <a:solidFill>
                  <a:schemeClr val="bg1"/>
                </a:solidFill>
                <a:latin typeface="Avenir Next LT Pro" panose="020B0504020202020204" pitchFamily="34" charset="0"/>
                <a:cs typeface="Calibri Light" panose="020F0302020204030204" pitchFamily="34" charset="0"/>
              </a:rPr>
              <a:t> areas and objectives, including the SDGs, in the S3 priorities? </a:t>
            </a:r>
          </a:p>
          <a:p>
            <a:pPr>
              <a:spcAft>
                <a:spcPts val="1200"/>
              </a:spcAft>
            </a:pPr>
            <a:r>
              <a:rPr lang="en-US" sz="3200" dirty="0">
                <a:solidFill>
                  <a:schemeClr val="bg1"/>
                </a:solidFill>
                <a:latin typeface="Avenir Next LT Pro" panose="020B0504020202020204" pitchFamily="34" charset="0"/>
                <a:cs typeface="Calibri Light" panose="020F0302020204030204" pitchFamily="34" charset="0"/>
              </a:rPr>
              <a:t>How do you balance top-down goals and bottom-up perspectives in selecting and shaping your priority domains? What is the role of EDP in this context? </a:t>
            </a:r>
          </a:p>
          <a:p>
            <a:pPr>
              <a:spcAft>
                <a:spcPts val="1200"/>
              </a:spcAft>
            </a:pPr>
            <a:r>
              <a:rPr lang="en-US" sz="3200" dirty="0">
                <a:solidFill>
                  <a:schemeClr val="bg1"/>
                </a:solidFill>
                <a:latin typeface="Avenir Next LT Pro" panose="020B0504020202020204" pitchFamily="34" charset="0"/>
                <a:cs typeface="Calibri Light" panose="020F0302020204030204" pitchFamily="34" charset="0"/>
              </a:rPr>
              <a:t>Do any of the selected S3 priorities focus on existing or emerging niches with a potential to experiment, demonstrate or scale transformative innovation with an ambition to address sustainability challenges and the SDGs in your region or country?</a:t>
            </a:r>
          </a:p>
        </p:txBody>
      </p:sp>
      <p:sp>
        <p:nvSpPr>
          <p:cNvPr id="3" name="Content Placeholder 2"/>
          <p:cNvSpPr>
            <a:spLocks noGrp="1"/>
          </p:cNvSpPr>
          <p:nvPr>
            <p:ph sz="half" idx="2"/>
          </p:nvPr>
        </p:nvSpPr>
        <p:spPr>
          <a:xfrm>
            <a:off x="1606604" y="2844602"/>
            <a:ext cx="10845602" cy="10045700"/>
          </a:xfrm>
        </p:spPr>
        <p:txBody>
          <a:bodyPr/>
          <a:lstStyle/>
          <a:p>
            <a:pPr marL="0" indent="0">
              <a:spcAft>
                <a:spcPts val="1200"/>
              </a:spcAft>
              <a:buNone/>
            </a:pPr>
            <a:r>
              <a:rPr lang="en-GB" sz="3200" b="1" dirty="0">
                <a:solidFill>
                  <a:schemeClr val="tx1">
                    <a:lumMod val="75000"/>
                    <a:lumOff val="25000"/>
                  </a:schemeClr>
                </a:solidFill>
                <a:latin typeface="Avenir Next LT Pro" panose="020B0504020202020204" pitchFamily="34" charset="0"/>
                <a:cs typeface="Calibri Light" panose="020F0302020204030204" pitchFamily="34" charset="0"/>
              </a:rPr>
              <a:t>Challenges for setting priorities</a:t>
            </a:r>
          </a:p>
          <a:p>
            <a:pPr>
              <a:spcAft>
                <a:spcPts val="1200"/>
              </a:spcAft>
            </a:pPr>
            <a:r>
              <a:rPr lang="en-US" sz="3200" dirty="0">
                <a:solidFill>
                  <a:schemeClr val="tx1">
                    <a:lumMod val="75000"/>
                    <a:lumOff val="25000"/>
                  </a:schemeClr>
                </a:solidFill>
                <a:latin typeface="Avenir Next LT Pro" panose="020B0504020202020204" pitchFamily="34" charset="0"/>
                <a:cs typeface="Calibri Light" panose="020F0302020204030204" pitchFamily="34" charset="0"/>
              </a:rPr>
              <a:t>Focus priorities on challenge-oriented domains to ensure that S3 </a:t>
            </a:r>
            <a:r>
              <a:rPr lang="en-US" sz="3200" dirty="0" err="1">
                <a:solidFill>
                  <a:schemeClr val="tx1">
                    <a:lumMod val="75000"/>
                    <a:lumOff val="25000"/>
                  </a:schemeClr>
                </a:solidFill>
                <a:latin typeface="Avenir Next LT Pro" panose="020B0504020202020204" pitchFamily="34" charset="0"/>
                <a:cs typeface="Calibri Light" panose="020F0302020204030204" pitchFamily="34" charset="0"/>
              </a:rPr>
              <a:t>mobilises</a:t>
            </a:r>
            <a:r>
              <a:rPr lang="en-US" sz="3200" dirty="0">
                <a:solidFill>
                  <a:schemeClr val="tx1">
                    <a:lumMod val="75000"/>
                    <a:lumOff val="25000"/>
                  </a:schemeClr>
                </a:solidFill>
                <a:latin typeface="Avenir Next LT Pro" panose="020B0504020202020204" pitchFamily="34" charset="0"/>
                <a:cs typeface="Calibri Light" panose="020F0302020204030204" pitchFamily="34" charset="0"/>
              </a:rPr>
              <a:t> research and innovation potential to respond to sustainability challenges</a:t>
            </a:r>
          </a:p>
          <a:p>
            <a:pPr>
              <a:spcAft>
                <a:spcPts val="1200"/>
              </a:spcAft>
            </a:pPr>
            <a:r>
              <a:rPr lang="en-US" sz="3200" dirty="0">
                <a:solidFill>
                  <a:schemeClr val="tx1">
                    <a:lumMod val="75000"/>
                    <a:lumOff val="25000"/>
                  </a:schemeClr>
                </a:solidFill>
                <a:latin typeface="Avenir Next LT Pro" panose="020B0504020202020204" pitchFamily="34" charset="0"/>
                <a:cs typeface="Calibri Light" panose="020F0302020204030204" pitchFamily="34" charset="0"/>
              </a:rPr>
              <a:t>Ensure a dynamic balance between top-down identification of priorities with bottom-up entrepreneurial discovery. The bottom-up processes of discovery and social learning are essential for situating sustainability goals in the regional context. </a:t>
            </a:r>
          </a:p>
          <a:p>
            <a:pPr>
              <a:spcAft>
                <a:spcPts val="1200"/>
              </a:spcAft>
            </a:pPr>
            <a:r>
              <a:rPr lang="en-US" sz="3200" dirty="0">
                <a:solidFill>
                  <a:schemeClr val="tx1">
                    <a:lumMod val="75000"/>
                    <a:lumOff val="25000"/>
                  </a:schemeClr>
                </a:solidFill>
                <a:latin typeface="Avenir Next LT Pro" panose="020B0504020202020204" pitchFamily="34" charset="0"/>
                <a:cs typeface="Calibri Light" panose="020F0302020204030204" pitchFamily="34" charset="0"/>
              </a:rPr>
              <a:t>Consider adopting a challenge-oriented approach to EDP to align it with the directionality towards sustainability challenges and harness bottom-up ideas for transformative innovations and experimentation.</a:t>
            </a:r>
          </a:p>
          <a:p>
            <a:pPr>
              <a:spcAft>
                <a:spcPts val="1200"/>
              </a:spcAft>
            </a:pPr>
            <a:r>
              <a:rPr lang="en-US" sz="3200" dirty="0">
                <a:solidFill>
                  <a:schemeClr val="tx1">
                    <a:lumMod val="75000"/>
                    <a:lumOff val="25000"/>
                  </a:schemeClr>
                </a:solidFill>
                <a:latin typeface="Avenir Next LT Pro" panose="020B0504020202020204" pitchFamily="34" charset="0"/>
                <a:cs typeface="Calibri Light" panose="020F0302020204030204" pitchFamily="34" charset="0"/>
              </a:rPr>
              <a:t>Place a stronger emphasis on ensuring the inclusiveness and continuity of EDP. EDP can become a transformational process supporting social learning. </a:t>
            </a:r>
            <a:endParaRPr lang="en-GB" sz="3200" dirty="0">
              <a:solidFill>
                <a:schemeClr val="tx1">
                  <a:lumMod val="75000"/>
                  <a:lumOff val="25000"/>
                </a:schemeClr>
              </a:solidFill>
              <a:latin typeface="Avenir Next LT Pro" panose="020B0504020202020204" pitchFamily="34" charset="0"/>
              <a:cs typeface="Calibri Light" panose="020F0302020204030204" pitchFamily="34" charset="0"/>
            </a:endParaRPr>
          </a:p>
          <a:p>
            <a:pPr marL="0" indent="0">
              <a:spcAft>
                <a:spcPts val="1200"/>
              </a:spcAft>
              <a:buNone/>
            </a:pPr>
            <a:r>
              <a:rPr lang="en-GB" sz="3200" b="1" dirty="0">
                <a:solidFill>
                  <a:schemeClr val="tx1">
                    <a:lumMod val="75000"/>
                    <a:lumOff val="25000"/>
                  </a:schemeClr>
                </a:solidFill>
                <a:latin typeface="Avenir Next LT Pro" panose="020B0504020202020204" pitchFamily="34" charset="0"/>
                <a:cs typeface="Calibri Light" panose="020F0302020204030204" pitchFamily="34" charset="0"/>
              </a:rPr>
              <a:t>Lessons and case studies</a:t>
            </a:r>
          </a:p>
          <a:p>
            <a:pPr>
              <a:spcAft>
                <a:spcPts val="1200"/>
              </a:spcAft>
            </a:pPr>
            <a:r>
              <a:rPr lang="en-GB" sz="3200" dirty="0">
                <a:solidFill>
                  <a:schemeClr val="tx1">
                    <a:lumMod val="75000"/>
                    <a:lumOff val="25000"/>
                  </a:schemeClr>
                </a:solidFill>
                <a:latin typeface="Avenir Next LT Pro" panose="020B0504020202020204" pitchFamily="34" charset="0"/>
                <a:cs typeface="Calibri Light" panose="020F0302020204030204" pitchFamily="34" charset="0"/>
              </a:rPr>
              <a:t>Reflections and examples from Czechia, Wallonia (BE), the Northern Netherlands (NL), Northern Romania (RO)</a:t>
            </a:r>
          </a:p>
        </p:txBody>
      </p:sp>
      <p:sp>
        <p:nvSpPr>
          <p:cNvPr id="4" name="Title 3"/>
          <p:cNvSpPr>
            <a:spLocks noGrp="1"/>
          </p:cNvSpPr>
          <p:nvPr>
            <p:ph type="title"/>
          </p:nvPr>
        </p:nvSpPr>
        <p:spPr>
          <a:xfrm>
            <a:off x="1731339" y="1185087"/>
            <a:ext cx="21031200" cy="1564714"/>
          </a:xfrm>
        </p:spPr>
        <p:txBody>
          <a:bodyPr/>
          <a:lstStyle/>
          <a:p>
            <a:r>
              <a:rPr lang="en-GB" sz="7200" dirty="0"/>
              <a:t>Priorities</a:t>
            </a:r>
          </a:p>
        </p:txBody>
      </p:sp>
      <p:sp>
        <p:nvSpPr>
          <p:cNvPr id="5" name="TextBox 5"/>
          <p:cNvSpPr txBox="1">
            <a:spLocks noChangeArrowheads="1"/>
          </p:cNvSpPr>
          <p:nvPr/>
        </p:nvSpPr>
        <p:spPr bwMode="auto">
          <a:xfrm>
            <a:off x="18510195" y="13200675"/>
            <a:ext cx="5727612" cy="370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defTabSz="1828800"/>
            <a:r>
              <a:rPr lang="en-GB" altLang="en-US" sz="1810" i="1" dirty="0">
                <a:solidFill>
                  <a:srgbClr val="4D4D4D"/>
                </a:solidFill>
                <a:latin typeface="Avenir Next LT Pro" pitchFamily="34" charset="0"/>
              </a:rPr>
              <a:t>Source: Miedzinski et al. 2022</a:t>
            </a:r>
          </a:p>
        </p:txBody>
      </p:sp>
    </p:spTree>
    <p:extLst>
      <p:ext uri="{BB962C8B-B14F-4D97-AF65-F5344CB8AC3E}">
        <p14:creationId xmlns:p14="http://schemas.microsoft.com/office/powerpoint/2010/main" val="374428607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12936533" y="851421"/>
            <a:ext cx="10656000" cy="11285162"/>
          </a:xfrm>
          <a:solidFill>
            <a:srgbClr val="002060"/>
          </a:solidFill>
        </p:spPr>
        <p:txBody>
          <a:bodyPr/>
          <a:lstStyle/>
          <a:p>
            <a:pPr marL="0" indent="0">
              <a:buNone/>
            </a:pPr>
            <a:r>
              <a:rPr lang="en-US" sz="3200" b="1" dirty="0">
                <a:solidFill>
                  <a:schemeClr val="bg1"/>
                </a:solidFill>
                <a:latin typeface="Avenir Next LT Pro" panose="020B0504020202020204" pitchFamily="34" charset="0"/>
                <a:cs typeface="Calibri Light" panose="020F0302020204030204" pitchFamily="34" charset="0"/>
              </a:rPr>
              <a:t>Questions to guide reflection and self-assessment </a:t>
            </a:r>
          </a:p>
          <a:p>
            <a:pPr>
              <a:spcAft>
                <a:spcPts val="1200"/>
              </a:spcAft>
            </a:pPr>
            <a:r>
              <a:rPr lang="en-US" sz="3200" dirty="0">
                <a:solidFill>
                  <a:schemeClr val="bg1"/>
                </a:solidFill>
                <a:latin typeface="Avenir Next LT Pro" panose="020B0504020202020204" pitchFamily="34" charset="0"/>
                <a:cs typeface="Calibri Light" panose="020F0302020204030204" pitchFamily="34" charset="0"/>
              </a:rPr>
              <a:t>Would you describe your S3 as challenge-led or mission-oriented? Has the inclusion of sustainability challenges led to changes in the selection of priorities and the design of instruments? </a:t>
            </a:r>
          </a:p>
          <a:p>
            <a:pPr>
              <a:spcAft>
                <a:spcPts val="1200"/>
              </a:spcAft>
            </a:pPr>
            <a:r>
              <a:rPr lang="en-US" sz="3200" dirty="0">
                <a:solidFill>
                  <a:schemeClr val="bg1"/>
                </a:solidFill>
                <a:latin typeface="Avenir Next LT Pro" panose="020B0504020202020204" pitchFamily="34" charset="0"/>
                <a:cs typeface="Calibri Light" panose="020F0302020204030204" pitchFamily="34" charset="0"/>
              </a:rPr>
              <a:t>Does the action plan include instruments designed to support experimental and transformative innovation focused on sustainability challenges? </a:t>
            </a:r>
          </a:p>
          <a:p>
            <a:pPr>
              <a:spcAft>
                <a:spcPts val="1200"/>
              </a:spcAft>
            </a:pPr>
            <a:r>
              <a:rPr lang="en-US" sz="3200" dirty="0">
                <a:solidFill>
                  <a:schemeClr val="bg1"/>
                </a:solidFill>
                <a:latin typeface="Avenir Next LT Pro" panose="020B0504020202020204" pitchFamily="34" charset="0"/>
                <a:cs typeface="Calibri Light" panose="020F0302020204030204" pitchFamily="34" charset="0"/>
              </a:rPr>
              <a:t>What are the barriers and drivers to developing and implementing instruments supporting sustainable innovation in your region and country? How can you introduce them without disrupting parts of the innovation eco-system that have proven to work well?</a:t>
            </a:r>
          </a:p>
          <a:p>
            <a:pPr>
              <a:spcAft>
                <a:spcPts val="1200"/>
              </a:spcAft>
            </a:pPr>
            <a:r>
              <a:rPr lang="en-US" sz="3200" dirty="0">
                <a:solidFill>
                  <a:schemeClr val="bg1"/>
                </a:solidFill>
                <a:latin typeface="Avenir Next LT Pro" panose="020B0504020202020204" pitchFamily="34" charset="0"/>
                <a:cs typeface="Calibri Light" panose="020F0302020204030204" pitchFamily="34" charset="0"/>
              </a:rPr>
              <a:t>Does the S3 action plan include coordination mechanisms to ensure internal coherence of S3 and external synergies between S3 and other policies? </a:t>
            </a:r>
          </a:p>
          <a:p>
            <a:pPr>
              <a:spcAft>
                <a:spcPts val="1200"/>
              </a:spcAft>
            </a:pPr>
            <a:r>
              <a:rPr lang="en-US" sz="3200" dirty="0">
                <a:solidFill>
                  <a:schemeClr val="bg1"/>
                </a:solidFill>
                <a:latin typeface="Avenir Next LT Pro" panose="020B0504020202020204" pitchFamily="34" charset="0"/>
                <a:cs typeface="Calibri Light" panose="020F0302020204030204" pitchFamily="34" charset="0"/>
              </a:rPr>
              <a:t>Is the action plan designed to ensure corrective measures are taken to adjust it based on the continuous process of entrepreneurial discovery and insights from monitoring and evaluation?</a:t>
            </a:r>
          </a:p>
        </p:txBody>
      </p:sp>
      <p:sp>
        <p:nvSpPr>
          <p:cNvPr id="3" name="Content Placeholder 2"/>
          <p:cNvSpPr>
            <a:spLocks noGrp="1"/>
          </p:cNvSpPr>
          <p:nvPr>
            <p:ph sz="half" idx="2"/>
          </p:nvPr>
        </p:nvSpPr>
        <p:spPr>
          <a:xfrm>
            <a:off x="1606604" y="2973912"/>
            <a:ext cx="10845602" cy="10045700"/>
          </a:xfrm>
        </p:spPr>
        <p:txBody>
          <a:bodyPr/>
          <a:lstStyle/>
          <a:p>
            <a:pPr marL="0" indent="0">
              <a:spcAft>
                <a:spcPts val="1200"/>
              </a:spcAft>
              <a:buNone/>
            </a:pPr>
            <a:r>
              <a:rPr lang="en-GB" sz="3200" b="1" dirty="0">
                <a:solidFill>
                  <a:schemeClr val="tx1">
                    <a:lumMod val="75000"/>
                    <a:lumOff val="25000"/>
                  </a:schemeClr>
                </a:solidFill>
                <a:latin typeface="Avenir Next LT Pro" panose="020B0504020202020204" pitchFamily="34" charset="0"/>
                <a:cs typeface="Calibri Light" panose="020F0302020204030204" pitchFamily="34" charset="0"/>
              </a:rPr>
              <a:t>Challenges for action plan</a:t>
            </a:r>
          </a:p>
          <a:p>
            <a:pPr>
              <a:spcAft>
                <a:spcPts val="1200"/>
              </a:spcAft>
            </a:pPr>
            <a:r>
              <a:rPr lang="en-US" sz="3200" dirty="0">
                <a:solidFill>
                  <a:schemeClr val="tx1">
                    <a:lumMod val="75000"/>
                    <a:lumOff val="25000"/>
                  </a:schemeClr>
                </a:solidFill>
                <a:latin typeface="Avenir Next LT Pro" panose="020B0504020202020204" pitchFamily="34" charset="0"/>
                <a:cs typeface="Calibri Light" panose="020F0302020204030204" pitchFamily="34" charset="0"/>
              </a:rPr>
              <a:t>Use action plan to provide a strategic framework and mechanisms for ensuring coherence and directionality of policy mix towards sustainability goals.</a:t>
            </a:r>
          </a:p>
          <a:p>
            <a:pPr>
              <a:spcAft>
                <a:spcPts val="1200"/>
              </a:spcAft>
            </a:pPr>
            <a:r>
              <a:rPr lang="en-US" sz="3200" dirty="0">
                <a:solidFill>
                  <a:schemeClr val="tx1">
                    <a:lumMod val="75000"/>
                    <a:lumOff val="25000"/>
                  </a:schemeClr>
                </a:solidFill>
                <a:latin typeface="Avenir Next LT Pro" panose="020B0504020202020204" pitchFamily="34" charset="0"/>
                <a:cs typeface="Calibri Light" panose="020F0302020204030204" pitchFamily="34" charset="0"/>
              </a:rPr>
              <a:t>Open policy mix to new instruments supporting different types of innovation and collaboration with other policies relevant for sustainability challenges.</a:t>
            </a:r>
          </a:p>
          <a:p>
            <a:pPr>
              <a:spcAft>
                <a:spcPts val="1200"/>
              </a:spcAft>
            </a:pPr>
            <a:r>
              <a:rPr lang="en-US" sz="3200" dirty="0">
                <a:solidFill>
                  <a:schemeClr val="tx1">
                    <a:lumMod val="75000"/>
                    <a:lumOff val="25000"/>
                  </a:schemeClr>
                </a:solidFill>
                <a:latin typeface="Avenir Next LT Pro" panose="020B0504020202020204" pitchFamily="34" charset="0"/>
                <a:cs typeface="Calibri Light" panose="020F0302020204030204" pitchFamily="34" charset="0"/>
              </a:rPr>
              <a:t>Use demand-side instruments to develop and nurture niche markets for transformative innovation.</a:t>
            </a:r>
          </a:p>
          <a:p>
            <a:pPr>
              <a:spcAft>
                <a:spcPts val="1200"/>
              </a:spcAft>
            </a:pPr>
            <a:r>
              <a:rPr lang="en-US" sz="3200" dirty="0">
                <a:solidFill>
                  <a:schemeClr val="tx1">
                    <a:lumMod val="75000"/>
                    <a:lumOff val="25000"/>
                  </a:schemeClr>
                </a:solidFill>
                <a:latin typeface="Avenir Next LT Pro" panose="020B0504020202020204" pitchFamily="34" charset="0"/>
                <a:cs typeface="Calibri Light" panose="020F0302020204030204" pitchFamily="34" charset="0"/>
              </a:rPr>
              <a:t>Support experimentation and demonstration fostering innovation aligned with the selected transition pathways. Include learning from experimentation and acceptance of risk in the design of instruments.</a:t>
            </a:r>
          </a:p>
          <a:p>
            <a:pPr>
              <a:spcAft>
                <a:spcPts val="1200"/>
              </a:spcAft>
            </a:pPr>
            <a:r>
              <a:rPr lang="en-US" sz="3200" dirty="0">
                <a:solidFill>
                  <a:schemeClr val="tx1">
                    <a:lumMod val="75000"/>
                    <a:lumOff val="25000"/>
                  </a:schemeClr>
                </a:solidFill>
                <a:latin typeface="Avenir Next LT Pro" panose="020B0504020202020204" pitchFamily="34" charset="0"/>
                <a:cs typeface="Calibri Light" panose="020F0302020204030204" pitchFamily="34" charset="0"/>
              </a:rPr>
              <a:t>Be flexible to allow adjustment of the action plan based on monitoring and evaluation and on the EDP.</a:t>
            </a:r>
          </a:p>
          <a:p>
            <a:pPr marL="0" indent="0">
              <a:spcAft>
                <a:spcPts val="1200"/>
              </a:spcAft>
              <a:buNone/>
            </a:pPr>
            <a:r>
              <a:rPr lang="en-GB" sz="3200" b="1" dirty="0">
                <a:solidFill>
                  <a:schemeClr val="tx1">
                    <a:lumMod val="75000"/>
                    <a:lumOff val="25000"/>
                  </a:schemeClr>
                </a:solidFill>
                <a:latin typeface="Avenir Next LT Pro" panose="020B0504020202020204" pitchFamily="34" charset="0"/>
                <a:cs typeface="Calibri Light" panose="020F0302020204030204" pitchFamily="34" charset="0"/>
              </a:rPr>
              <a:t>Lessons and case studies</a:t>
            </a:r>
          </a:p>
          <a:p>
            <a:pPr>
              <a:spcAft>
                <a:spcPts val="1200"/>
              </a:spcAft>
            </a:pPr>
            <a:r>
              <a:rPr lang="en-GB" sz="3200" dirty="0">
                <a:solidFill>
                  <a:schemeClr val="tx1">
                    <a:lumMod val="75000"/>
                    <a:lumOff val="25000"/>
                  </a:schemeClr>
                </a:solidFill>
                <a:latin typeface="Avenir Next LT Pro" panose="020B0504020202020204" pitchFamily="34" charset="0"/>
                <a:cs typeface="Calibri Light" panose="020F0302020204030204" pitchFamily="34" charset="0"/>
              </a:rPr>
              <a:t>Reflections and examples from </a:t>
            </a:r>
            <a:r>
              <a:rPr lang="en-GB" sz="3200" dirty="0" err="1">
                <a:solidFill>
                  <a:schemeClr val="tx1">
                    <a:lumMod val="75000"/>
                    <a:lumOff val="25000"/>
                  </a:schemeClr>
                </a:solidFill>
                <a:latin typeface="Avenir Next LT Pro" panose="020B0504020202020204" pitchFamily="34" charset="0"/>
                <a:cs typeface="Calibri Light" panose="020F0302020204030204" pitchFamily="34" charset="0"/>
              </a:rPr>
              <a:t>Pomorskie</a:t>
            </a:r>
            <a:r>
              <a:rPr lang="en-GB" sz="3200" dirty="0">
                <a:solidFill>
                  <a:schemeClr val="tx1">
                    <a:lumMod val="75000"/>
                    <a:lumOff val="25000"/>
                  </a:schemeClr>
                </a:solidFill>
                <a:latin typeface="Avenir Next LT Pro" panose="020B0504020202020204" pitchFamily="34" charset="0"/>
                <a:cs typeface="Calibri Light" panose="020F0302020204030204" pitchFamily="34" charset="0"/>
              </a:rPr>
              <a:t> (PL), Serbia, </a:t>
            </a:r>
            <a:r>
              <a:rPr lang="en-GB" sz="3200" dirty="0" err="1">
                <a:solidFill>
                  <a:schemeClr val="tx1">
                    <a:lumMod val="75000"/>
                    <a:lumOff val="25000"/>
                  </a:schemeClr>
                </a:solidFill>
                <a:latin typeface="Avenir Next LT Pro" panose="020B0504020202020204" pitchFamily="34" charset="0"/>
                <a:cs typeface="Calibri Light" panose="020F0302020204030204" pitchFamily="34" charset="0"/>
              </a:rPr>
              <a:t>Vestland</a:t>
            </a:r>
            <a:r>
              <a:rPr lang="en-GB" sz="3200" dirty="0">
                <a:solidFill>
                  <a:schemeClr val="tx1">
                    <a:lumMod val="75000"/>
                    <a:lumOff val="25000"/>
                  </a:schemeClr>
                </a:solidFill>
                <a:latin typeface="Avenir Next LT Pro" panose="020B0504020202020204" pitchFamily="34" charset="0"/>
                <a:cs typeface="Calibri Light" panose="020F0302020204030204" pitchFamily="34" charset="0"/>
              </a:rPr>
              <a:t> (NO).</a:t>
            </a:r>
          </a:p>
        </p:txBody>
      </p:sp>
      <p:sp>
        <p:nvSpPr>
          <p:cNvPr id="4" name="Title 3"/>
          <p:cNvSpPr>
            <a:spLocks noGrp="1"/>
          </p:cNvSpPr>
          <p:nvPr>
            <p:ph type="title"/>
          </p:nvPr>
        </p:nvSpPr>
        <p:spPr>
          <a:xfrm>
            <a:off x="1731339" y="1185087"/>
            <a:ext cx="21031200" cy="1564714"/>
          </a:xfrm>
        </p:spPr>
        <p:txBody>
          <a:bodyPr/>
          <a:lstStyle/>
          <a:p>
            <a:r>
              <a:rPr lang="en-GB" sz="7200" dirty="0"/>
              <a:t>Action plan</a:t>
            </a:r>
          </a:p>
        </p:txBody>
      </p:sp>
      <p:sp>
        <p:nvSpPr>
          <p:cNvPr id="5" name="TextBox 5"/>
          <p:cNvSpPr txBox="1">
            <a:spLocks noChangeArrowheads="1"/>
          </p:cNvSpPr>
          <p:nvPr/>
        </p:nvSpPr>
        <p:spPr bwMode="auto">
          <a:xfrm>
            <a:off x="18510195" y="13200675"/>
            <a:ext cx="5727612" cy="370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defTabSz="1828800"/>
            <a:r>
              <a:rPr lang="en-GB" altLang="en-US" sz="1810" i="1" dirty="0">
                <a:solidFill>
                  <a:srgbClr val="4D4D4D"/>
                </a:solidFill>
                <a:latin typeface="Avenir Next LT Pro" pitchFamily="34" charset="0"/>
              </a:rPr>
              <a:t>Source: Miedzinski et al. 2022</a:t>
            </a:r>
          </a:p>
        </p:txBody>
      </p:sp>
    </p:spTree>
    <p:extLst>
      <p:ext uri="{BB962C8B-B14F-4D97-AF65-F5344CB8AC3E}">
        <p14:creationId xmlns:p14="http://schemas.microsoft.com/office/powerpoint/2010/main" val="9861322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13107983" y="337072"/>
            <a:ext cx="10656000" cy="11664428"/>
          </a:xfrm>
          <a:solidFill>
            <a:srgbClr val="002060"/>
          </a:solidFill>
        </p:spPr>
        <p:txBody>
          <a:bodyPr/>
          <a:lstStyle/>
          <a:p>
            <a:pPr marL="0" indent="0">
              <a:buNone/>
            </a:pPr>
            <a:r>
              <a:rPr lang="en-US" sz="3200" b="1" dirty="0">
                <a:solidFill>
                  <a:schemeClr val="bg1"/>
                </a:solidFill>
                <a:latin typeface="Avenir Next LT Pro" panose="020B0504020202020204" pitchFamily="34" charset="0"/>
                <a:cs typeface="Calibri Light" panose="020F0302020204030204" pitchFamily="34" charset="0"/>
              </a:rPr>
              <a:t>Questions to guide reflection and self-assessment </a:t>
            </a:r>
          </a:p>
          <a:p>
            <a:pPr>
              <a:spcAft>
                <a:spcPts val="1200"/>
              </a:spcAft>
            </a:pPr>
            <a:r>
              <a:rPr lang="en-US" sz="3200" dirty="0">
                <a:solidFill>
                  <a:schemeClr val="bg1"/>
                </a:solidFill>
                <a:latin typeface="Avenir Next LT Pro" panose="020B0504020202020204" pitchFamily="34" charset="0"/>
                <a:cs typeface="Calibri Light" panose="020F0302020204030204" pitchFamily="34" charset="0"/>
              </a:rPr>
              <a:t>Does the M&amp;E system allow you to identify, </a:t>
            </a:r>
            <a:r>
              <a:rPr lang="en-US" sz="3200" dirty="0" err="1">
                <a:solidFill>
                  <a:schemeClr val="bg1"/>
                </a:solidFill>
                <a:latin typeface="Avenir Next LT Pro" panose="020B0504020202020204" pitchFamily="34" charset="0"/>
                <a:cs typeface="Calibri Light" panose="020F0302020204030204" pitchFamily="34" charset="0"/>
              </a:rPr>
              <a:t>analyse</a:t>
            </a:r>
            <a:r>
              <a:rPr lang="en-US" sz="3200" dirty="0">
                <a:solidFill>
                  <a:schemeClr val="bg1"/>
                </a:solidFill>
                <a:latin typeface="Avenir Next LT Pro" panose="020B0504020202020204" pitchFamily="34" charset="0"/>
                <a:cs typeface="Calibri Light" panose="020F0302020204030204" pitchFamily="34" charset="0"/>
              </a:rPr>
              <a:t> and measure sustainability outcomes of research and innovation instruments? Have you considered how such outcomes could be </a:t>
            </a:r>
            <a:r>
              <a:rPr lang="en-US" sz="3200" dirty="0" err="1">
                <a:solidFill>
                  <a:schemeClr val="bg1"/>
                </a:solidFill>
                <a:latin typeface="Avenir Next LT Pro" panose="020B0504020202020204" pitchFamily="34" charset="0"/>
                <a:cs typeface="Calibri Light" panose="020F0302020204030204" pitchFamily="34" charset="0"/>
              </a:rPr>
              <a:t>analysed</a:t>
            </a:r>
            <a:r>
              <a:rPr lang="en-US" sz="3200" dirty="0">
                <a:solidFill>
                  <a:schemeClr val="bg1"/>
                </a:solidFill>
                <a:latin typeface="Avenir Next LT Pro" panose="020B0504020202020204" pitchFamily="34" charset="0"/>
                <a:cs typeface="Calibri Light" panose="020F0302020204030204" pitchFamily="34" charset="0"/>
              </a:rPr>
              <a:t> and measured?</a:t>
            </a:r>
          </a:p>
          <a:p>
            <a:pPr>
              <a:spcAft>
                <a:spcPts val="1200"/>
              </a:spcAft>
            </a:pPr>
            <a:r>
              <a:rPr lang="en-US" sz="3200" dirty="0">
                <a:solidFill>
                  <a:schemeClr val="bg1"/>
                </a:solidFill>
                <a:latin typeface="Avenir Next LT Pro" panose="020B0504020202020204" pitchFamily="34" charset="0"/>
                <a:cs typeface="Calibri Light" panose="020F0302020204030204" pitchFamily="34" charset="0"/>
              </a:rPr>
              <a:t>Is there evidence of innovations supported by S3 in your territory that resulted in sustainability benefits or unintentionally generated negative social or environmental impacts? What are these impacts and have you reflected how to learn from these results?</a:t>
            </a:r>
          </a:p>
          <a:p>
            <a:pPr>
              <a:spcAft>
                <a:spcPts val="1200"/>
              </a:spcAft>
            </a:pPr>
            <a:r>
              <a:rPr lang="en-US" sz="3200" dirty="0">
                <a:solidFill>
                  <a:schemeClr val="bg1"/>
                </a:solidFill>
                <a:latin typeface="Avenir Next LT Pro" panose="020B0504020202020204" pitchFamily="34" charset="0"/>
                <a:cs typeface="Calibri Light" panose="020F0302020204030204" pitchFamily="34" charset="0"/>
              </a:rPr>
              <a:t>Does M&amp;E system include methods, indicators and processes designed to capture transformative outcomes of S3 such as social learning effects or </a:t>
            </a:r>
            <a:r>
              <a:rPr lang="en-US" sz="3200" dirty="0" err="1">
                <a:solidFill>
                  <a:schemeClr val="bg1"/>
                </a:solidFill>
                <a:latin typeface="Avenir Next LT Pro" panose="020B0504020202020204" pitchFamily="34" charset="0"/>
                <a:cs typeface="Calibri Light" panose="020F0302020204030204" pitchFamily="34" charset="0"/>
              </a:rPr>
              <a:t>behavioural</a:t>
            </a:r>
            <a:r>
              <a:rPr lang="en-US" sz="3200" dirty="0">
                <a:solidFill>
                  <a:schemeClr val="bg1"/>
                </a:solidFill>
                <a:latin typeface="Avenir Next LT Pro" panose="020B0504020202020204" pitchFamily="34" charset="0"/>
                <a:cs typeface="Calibri Light" panose="020F0302020204030204" pitchFamily="34" charset="0"/>
              </a:rPr>
              <a:t> changes? </a:t>
            </a:r>
          </a:p>
          <a:p>
            <a:pPr>
              <a:spcAft>
                <a:spcPts val="1200"/>
              </a:spcAft>
            </a:pPr>
            <a:r>
              <a:rPr lang="en-US" sz="3200" dirty="0">
                <a:solidFill>
                  <a:schemeClr val="bg1"/>
                </a:solidFill>
                <a:latin typeface="Avenir Next LT Pro" panose="020B0504020202020204" pitchFamily="34" charset="0"/>
                <a:cs typeface="Calibri Light" panose="020F0302020204030204" pitchFamily="34" charset="0"/>
              </a:rPr>
              <a:t>Do M&amp;E processes encourage continuous policy learning from S3 experiments and implementation? How are lessons from evaluations communicated to and between various departments?</a:t>
            </a:r>
          </a:p>
          <a:p>
            <a:pPr>
              <a:spcAft>
                <a:spcPts val="1200"/>
              </a:spcAft>
            </a:pPr>
            <a:r>
              <a:rPr lang="en-US" sz="3200" dirty="0">
                <a:solidFill>
                  <a:schemeClr val="bg1"/>
                </a:solidFill>
                <a:latin typeface="Avenir Next LT Pro" panose="020B0504020202020204" pitchFamily="34" charset="0"/>
                <a:cs typeface="Calibri Light" panose="020F0302020204030204" pitchFamily="34" charset="0"/>
              </a:rPr>
              <a:t>Does M&amp;E system ensure continuous participation and feedback from and between stakeholders? What are links between M&amp;E process and the EDP? </a:t>
            </a:r>
          </a:p>
        </p:txBody>
      </p:sp>
      <p:sp>
        <p:nvSpPr>
          <p:cNvPr id="3" name="Content Placeholder 2"/>
          <p:cNvSpPr>
            <a:spLocks noGrp="1"/>
          </p:cNvSpPr>
          <p:nvPr>
            <p:ph sz="half" idx="2"/>
          </p:nvPr>
        </p:nvSpPr>
        <p:spPr>
          <a:xfrm>
            <a:off x="1515671" y="3179822"/>
            <a:ext cx="10828660" cy="10045700"/>
          </a:xfrm>
        </p:spPr>
        <p:txBody>
          <a:bodyPr/>
          <a:lstStyle/>
          <a:p>
            <a:pPr marL="0" indent="0">
              <a:spcAft>
                <a:spcPts val="1200"/>
              </a:spcAft>
              <a:buNone/>
            </a:pPr>
            <a:r>
              <a:rPr lang="en-GB" sz="3200" b="1" dirty="0">
                <a:solidFill>
                  <a:schemeClr val="tx1">
                    <a:lumMod val="75000"/>
                    <a:lumOff val="25000"/>
                  </a:schemeClr>
                </a:solidFill>
                <a:latin typeface="Avenir Next LT Pro" panose="020B0504020202020204" pitchFamily="34" charset="0"/>
                <a:cs typeface="Calibri Light" panose="020F0302020204030204" pitchFamily="34" charset="0"/>
              </a:rPr>
              <a:t>Challenges for monitoring and evaluation</a:t>
            </a:r>
            <a:endParaRPr lang="en-US" sz="3200" dirty="0">
              <a:solidFill>
                <a:schemeClr val="tx1">
                  <a:lumMod val="75000"/>
                  <a:lumOff val="25000"/>
                </a:schemeClr>
              </a:solidFill>
              <a:latin typeface="Avenir Next LT Pro" panose="020B0504020202020204" pitchFamily="34" charset="0"/>
              <a:cs typeface="Calibri Light" panose="020F0302020204030204" pitchFamily="34" charset="0"/>
            </a:endParaRPr>
          </a:p>
          <a:p>
            <a:pPr>
              <a:spcAft>
                <a:spcPts val="1200"/>
              </a:spcAft>
            </a:pPr>
            <a:r>
              <a:rPr lang="en-US" sz="3200" dirty="0">
                <a:solidFill>
                  <a:schemeClr val="tx1">
                    <a:lumMod val="75000"/>
                    <a:lumOff val="25000"/>
                  </a:schemeClr>
                </a:solidFill>
                <a:latin typeface="Avenir Next LT Pro" panose="020B0504020202020204" pitchFamily="34" charset="0"/>
                <a:cs typeface="Calibri Light" panose="020F0302020204030204" pitchFamily="34" charset="0"/>
              </a:rPr>
              <a:t>Need to strengthen capacities to monitor and evaluate direct and indirect socio-economic and environmental outcomes of research and innovation policies, including on the level of portfolios and policy mix.</a:t>
            </a:r>
          </a:p>
          <a:p>
            <a:pPr>
              <a:spcAft>
                <a:spcPts val="1200"/>
              </a:spcAft>
            </a:pPr>
            <a:r>
              <a:rPr lang="en-US" sz="3200" dirty="0">
                <a:solidFill>
                  <a:schemeClr val="tx1">
                    <a:lumMod val="75000"/>
                    <a:lumOff val="25000"/>
                  </a:schemeClr>
                </a:solidFill>
                <a:latin typeface="Avenir Next LT Pro" panose="020B0504020202020204" pitchFamily="34" charset="0"/>
                <a:cs typeface="Calibri Light" panose="020F0302020204030204" pitchFamily="34" charset="0"/>
              </a:rPr>
              <a:t>Extend the scope of M&amp;E system to include social and environmental sustainability effects of S3 and broader regional innovation policy (e.g. new evaluation frameworks and metrics, policy learning environment).</a:t>
            </a:r>
          </a:p>
          <a:p>
            <a:pPr>
              <a:spcAft>
                <a:spcPts val="1200"/>
              </a:spcAft>
            </a:pPr>
            <a:r>
              <a:rPr lang="en-US" sz="3200" dirty="0">
                <a:solidFill>
                  <a:schemeClr val="tx1">
                    <a:lumMod val="75000"/>
                    <a:lumOff val="25000"/>
                  </a:schemeClr>
                </a:solidFill>
                <a:latin typeface="Avenir Next LT Pro" panose="020B0504020202020204" pitchFamily="34" charset="0"/>
                <a:cs typeface="Calibri Light" panose="020F0302020204030204" pitchFamily="34" charset="0"/>
              </a:rPr>
              <a:t>Develop and test new approaches and methods to evaluate transformative outcomes of S3 and their contribution to sustainability transitions.</a:t>
            </a:r>
          </a:p>
          <a:p>
            <a:pPr marL="0" indent="0">
              <a:spcAft>
                <a:spcPts val="1200"/>
              </a:spcAft>
              <a:buNone/>
            </a:pPr>
            <a:r>
              <a:rPr lang="en-GB" sz="3200" b="1" dirty="0">
                <a:solidFill>
                  <a:schemeClr val="tx1">
                    <a:lumMod val="75000"/>
                    <a:lumOff val="25000"/>
                  </a:schemeClr>
                </a:solidFill>
                <a:latin typeface="Avenir Next LT Pro" panose="020B0504020202020204" pitchFamily="34" charset="0"/>
                <a:cs typeface="Calibri Light" panose="020F0302020204030204" pitchFamily="34" charset="0"/>
              </a:rPr>
              <a:t>Lessons and case studies</a:t>
            </a:r>
          </a:p>
          <a:p>
            <a:pPr>
              <a:spcAft>
                <a:spcPts val="1200"/>
              </a:spcAft>
            </a:pPr>
            <a:r>
              <a:rPr lang="en-GB" sz="3200" dirty="0">
                <a:solidFill>
                  <a:schemeClr val="tx1">
                    <a:lumMod val="75000"/>
                    <a:lumOff val="25000"/>
                  </a:schemeClr>
                </a:solidFill>
                <a:latin typeface="Avenir Next LT Pro" panose="020B0504020202020204" pitchFamily="34" charset="0"/>
                <a:cs typeface="Calibri Light" panose="020F0302020204030204" pitchFamily="34" charset="0"/>
              </a:rPr>
              <a:t>Reflections and examples from Centro (PT), Basque Country (ES), </a:t>
            </a:r>
            <a:r>
              <a:rPr lang="en-GB" sz="3200" dirty="0" err="1">
                <a:solidFill>
                  <a:schemeClr val="tx1">
                    <a:lumMod val="75000"/>
                    <a:lumOff val="25000"/>
                  </a:schemeClr>
                </a:solidFill>
                <a:latin typeface="Avenir Next LT Pro" panose="020B0504020202020204" pitchFamily="34" charset="0"/>
                <a:cs typeface="Calibri Light" panose="020F0302020204030204" pitchFamily="34" charset="0"/>
              </a:rPr>
              <a:t>Gippsland</a:t>
            </a:r>
            <a:r>
              <a:rPr lang="en-GB" sz="3200" dirty="0">
                <a:solidFill>
                  <a:schemeClr val="tx1">
                    <a:lumMod val="75000"/>
                    <a:lumOff val="25000"/>
                  </a:schemeClr>
                </a:solidFill>
                <a:latin typeface="Avenir Next LT Pro" panose="020B0504020202020204" pitchFamily="34" charset="0"/>
                <a:cs typeface="Calibri Light" panose="020F0302020204030204" pitchFamily="34" charset="0"/>
              </a:rPr>
              <a:t> (AU)</a:t>
            </a:r>
          </a:p>
        </p:txBody>
      </p:sp>
      <p:sp>
        <p:nvSpPr>
          <p:cNvPr id="4" name="Title 3"/>
          <p:cNvSpPr>
            <a:spLocks noGrp="1"/>
          </p:cNvSpPr>
          <p:nvPr>
            <p:ph type="title"/>
          </p:nvPr>
        </p:nvSpPr>
        <p:spPr>
          <a:xfrm>
            <a:off x="1785443" y="1160055"/>
            <a:ext cx="21031200" cy="1564714"/>
          </a:xfrm>
        </p:spPr>
        <p:txBody>
          <a:bodyPr/>
          <a:lstStyle/>
          <a:p>
            <a:br>
              <a:rPr lang="en-GB" sz="7200" dirty="0"/>
            </a:br>
            <a:r>
              <a:rPr lang="en-GB" sz="7200" dirty="0"/>
              <a:t>Monitoring and evaluation</a:t>
            </a:r>
          </a:p>
        </p:txBody>
      </p:sp>
      <p:sp>
        <p:nvSpPr>
          <p:cNvPr id="5" name="TextBox 5"/>
          <p:cNvSpPr txBox="1">
            <a:spLocks noChangeArrowheads="1"/>
          </p:cNvSpPr>
          <p:nvPr/>
        </p:nvSpPr>
        <p:spPr bwMode="auto">
          <a:xfrm>
            <a:off x="18510195" y="13200675"/>
            <a:ext cx="5727612" cy="370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defTabSz="1828800"/>
            <a:r>
              <a:rPr lang="en-GB" altLang="en-US" sz="1810" i="1" dirty="0">
                <a:solidFill>
                  <a:srgbClr val="4D4D4D"/>
                </a:solidFill>
                <a:latin typeface="Avenir Next LT Pro" pitchFamily="34" charset="0"/>
              </a:rPr>
              <a:t>Source: Miedzinski et al. 2022</a:t>
            </a:r>
          </a:p>
        </p:txBody>
      </p:sp>
    </p:spTree>
    <p:extLst>
      <p:ext uri="{BB962C8B-B14F-4D97-AF65-F5344CB8AC3E}">
        <p14:creationId xmlns:p14="http://schemas.microsoft.com/office/powerpoint/2010/main" val="76774770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
          <p:cNvSpPr>
            <a:spLocks noChangeArrowheads="1"/>
          </p:cNvSpPr>
          <p:nvPr/>
        </p:nvSpPr>
        <p:spPr bwMode="auto">
          <a:xfrm>
            <a:off x="1568196" y="3820921"/>
            <a:ext cx="16018006" cy="8248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p>
            <a:pPr defTabSz="1828800">
              <a:spcAft>
                <a:spcPts val="1200"/>
              </a:spcAft>
              <a:buClr>
                <a:srgbClr val="034EA2"/>
              </a:buClr>
              <a:defRPr/>
            </a:pPr>
            <a:r>
              <a:rPr lang="en-US" altLang="en-US" sz="4000" b="1" dirty="0">
                <a:solidFill>
                  <a:srgbClr val="4D4D4D">
                    <a:lumMod val="75000"/>
                    <a:lumOff val="25000"/>
                  </a:srgbClr>
                </a:solidFill>
                <a:latin typeface="Avenir Next LT Pro" panose="020B0504020202020204" pitchFamily="34" charset="0"/>
                <a:cs typeface="Calibri Light" panose="020F0302020204030204" pitchFamily="34" charset="0"/>
              </a:rPr>
              <a:t>Aim and approach</a:t>
            </a:r>
            <a:r>
              <a:rPr lang="en-US" altLang="en-US" sz="4000" dirty="0">
                <a:solidFill>
                  <a:srgbClr val="4D4D4D">
                    <a:lumMod val="75000"/>
                    <a:lumOff val="25000"/>
                  </a:srgbClr>
                </a:solidFill>
                <a:latin typeface="Avenir Next LT Pro" panose="020B0504020202020204" pitchFamily="34" charset="0"/>
                <a:cs typeface="Calibri Light" panose="020F0302020204030204" pitchFamily="34" charset="0"/>
              </a:rPr>
              <a:t>: </a:t>
            </a:r>
            <a:r>
              <a:rPr lang="en-GB" altLang="en-US" sz="4000" dirty="0">
                <a:solidFill>
                  <a:srgbClr val="4D4D4D">
                    <a:lumMod val="75000"/>
                    <a:lumOff val="25000"/>
                  </a:srgbClr>
                </a:solidFill>
                <a:latin typeface="Avenir Next LT Pro" panose="020B0504020202020204" pitchFamily="34" charset="0"/>
                <a:cs typeface="Calibri Light" panose="020F0302020204030204" pitchFamily="34" charset="0"/>
              </a:rPr>
              <a:t>support policy processes aimed to align S3 with challenge-oriented policy (e.g. missions); action research in a close collaboration with policy makers (Czechia).</a:t>
            </a:r>
          </a:p>
          <a:p>
            <a:pPr defTabSz="1828800">
              <a:spcAft>
                <a:spcPts val="1200"/>
              </a:spcAft>
              <a:buClr>
                <a:srgbClr val="034EA2"/>
              </a:buClr>
              <a:defRPr/>
            </a:pPr>
            <a:endParaRPr lang="en-US" altLang="en-US" sz="4000" dirty="0">
              <a:solidFill>
                <a:srgbClr val="4D4D4D">
                  <a:lumMod val="75000"/>
                  <a:lumOff val="25000"/>
                </a:srgbClr>
              </a:solidFill>
              <a:latin typeface="Avenir Next LT Pro" panose="020B0504020202020204" pitchFamily="34" charset="0"/>
              <a:cs typeface="Calibri Light" panose="020F0302020204030204" pitchFamily="34" charset="0"/>
            </a:endParaRPr>
          </a:p>
          <a:p>
            <a:pPr defTabSz="1828800">
              <a:spcAft>
                <a:spcPts val="1200"/>
              </a:spcAft>
              <a:buClr>
                <a:srgbClr val="034EA2"/>
              </a:buClr>
              <a:defRPr/>
            </a:pPr>
            <a:r>
              <a:rPr lang="en-GB" sz="4000" b="1" dirty="0">
                <a:solidFill>
                  <a:srgbClr val="4D4D4D">
                    <a:lumMod val="75000"/>
                    <a:lumOff val="25000"/>
                  </a:srgbClr>
                </a:solidFill>
                <a:latin typeface="Avenir Next LT Pro" panose="020B0504020202020204" pitchFamily="34" charset="0"/>
                <a:cs typeface="Calibri Light" panose="020F0302020204030204" pitchFamily="34" charset="0"/>
              </a:rPr>
              <a:t>Selected takeaway messages</a:t>
            </a:r>
            <a:endParaRPr lang="en-US" altLang="en-US" sz="4000" dirty="0">
              <a:solidFill>
                <a:srgbClr val="4D4D4D">
                  <a:lumMod val="75000"/>
                  <a:lumOff val="25000"/>
                </a:srgbClr>
              </a:solidFill>
              <a:latin typeface="Avenir Next LT Pro" panose="020B0504020202020204" pitchFamily="34" charset="0"/>
              <a:cs typeface="Calibri Light" panose="020F0302020204030204" pitchFamily="34" charset="0"/>
            </a:endParaRPr>
          </a:p>
          <a:p>
            <a:pPr marL="685800" indent="-685800" defTabSz="1828800">
              <a:spcAft>
                <a:spcPts val="1200"/>
              </a:spcAft>
              <a:buClr>
                <a:srgbClr val="034EA2"/>
              </a:buClr>
              <a:buFont typeface="Arial" panose="020B0604020202020204" pitchFamily="34" charset="0"/>
              <a:buChar char="•"/>
              <a:defRPr/>
            </a:pPr>
            <a:r>
              <a:rPr lang="en-US" altLang="en-US" sz="4000" dirty="0">
                <a:solidFill>
                  <a:srgbClr val="4D4D4D">
                    <a:lumMod val="75000"/>
                    <a:lumOff val="25000"/>
                  </a:srgbClr>
                </a:solidFill>
                <a:latin typeface="Avenir Next LT Pro" panose="020B0504020202020204" pitchFamily="34" charset="0"/>
                <a:cs typeface="Calibri Light" panose="020F0302020204030204" pitchFamily="34" charset="0"/>
              </a:rPr>
              <a:t>Mission-oriented approaches can become an approach to strengthen directionality and transformative ambition of S3</a:t>
            </a:r>
          </a:p>
          <a:p>
            <a:pPr marL="685800" indent="-685800" defTabSz="1828800">
              <a:spcAft>
                <a:spcPts val="1200"/>
              </a:spcAft>
              <a:buClr>
                <a:srgbClr val="034EA2"/>
              </a:buClr>
              <a:buFont typeface="Arial" panose="020B0604020202020204" pitchFamily="34" charset="0"/>
              <a:buChar char="•"/>
              <a:defRPr/>
            </a:pPr>
            <a:r>
              <a:rPr lang="en-US" altLang="en-US" sz="4000" dirty="0">
                <a:solidFill>
                  <a:srgbClr val="4D4D4D">
                    <a:lumMod val="75000"/>
                    <a:lumOff val="25000"/>
                  </a:srgbClr>
                </a:solidFill>
                <a:latin typeface="Avenir Next LT Pro" panose="020B0504020202020204" pitchFamily="34" charset="0"/>
                <a:cs typeface="Calibri Light" panose="020F0302020204030204" pitchFamily="34" charset="0"/>
              </a:rPr>
              <a:t>Missions may serve as a powerful consolidation mechanism </a:t>
            </a:r>
            <a:br>
              <a:rPr lang="en-US" altLang="en-US" sz="4000" dirty="0">
                <a:solidFill>
                  <a:srgbClr val="4D4D4D">
                    <a:lumMod val="75000"/>
                    <a:lumOff val="25000"/>
                  </a:srgbClr>
                </a:solidFill>
                <a:latin typeface="Avenir Next LT Pro" panose="020B0504020202020204" pitchFamily="34" charset="0"/>
                <a:cs typeface="Calibri Light" panose="020F0302020204030204" pitchFamily="34" charset="0"/>
              </a:rPr>
            </a:br>
            <a:r>
              <a:rPr lang="en-US" altLang="en-US" sz="4000" dirty="0">
                <a:solidFill>
                  <a:srgbClr val="4D4D4D">
                    <a:lumMod val="75000"/>
                    <a:lumOff val="25000"/>
                  </a:srgbClr>
                </a:solidFill>
                <a:latin typeface="Avenir Next LT Pro" panose="020B0504020202020204" pitchFamily="34" charset="0"/>
                <a:cs typeface="Calibri Light" panose="020F0302020204030204" pitchFamily="34" charset="0"/>
              </a:rPr>
              <a:t>that helps improve policy coherence and effectiveness</a:t>
            </a:r>
          </a:p>
          <a:p>
            <a:pPr marL="685800" indent="-685800" defTabSz="1828800">
              <a:spcAft>
                <a:spcPts val="1200"/>
              </a:spcAft>
              <a:buClr>
                <a:srgbClr val="034EA2"/>
              </a:buClr>
              <a:buFont typeface="Arial" panose="020B0604020202020204" pitchFamily="34" charset="0"/>
              <a:buChar char="•"/>
              <a:defRPr/>
            </a:pPr>
            <a:r>
              <a:rPr lang="en-US" altLang="en-US" sz="4000" dirty="0">
                <a:solidFill>
                  <a:srgbClr val="4D4D4D">
                    <a:lumMod val="75000"/>
                    <a:lumOff val="25000"/>
                  </a:srgbClr>
                </a:solidFill>
                <a:latin typeface="Avenir Next LT Pro" panose="020B0504020202020204" pitchFamily="34" charset="0"/>
                <a:cs typeface="Calibri Light" panose="020F0302020204030204" pitchFamily="34" charset="0"/>
              </a:rPr>
              <a:t>Mission-oriented approach may help to build new policy collaborations and extend S3 policy mix to demand side </a:t>
            </a:r>
            <a:br>
              <a:rPr lang="en-US" altLang="en-US" sz="4000" dirty="0">
                <a:solidFill>
                  <a:srgbClr val="4D4D4D">
                    <a:lumMod val="75000"/>
                    <a:lumOff val="25000"/>
                  </a:srgbClr>
                </a:solidFill>
                <a:latin typeface="Avenir Next LT Pro" panose="020B0504020202020204" pitchFamily="34" charset="0"/>
                <a:cs typeface="Calibri Light" panose="020F0302020204030204" pitchFamily="34" charset="0"/>
              </a:rPr>
            </a:br>
            <a:r>
              <a:rPr lang="en-US" altLang="en-US" sz="4000" dirty="0">
                <a:solidFill>
                  <a:srgbClr val="4D4D4D">
                    <a:lumMod val="75000"/>
                    <a:lumOff val="25000"/>
                  </a:srgbClr>
                </a:solidFill>
                <a:latin typeface="Avenir Next LT Pro" panose="020B0504020202020204" pitchFamily="34" charset="0"/>
                <a:cs typeface="Calibri Light" panose="020F0302020204030204" pitchFamily="34" charset="0"/>
              </a:rPr>
              <a:t>(e.g. innovation procurement) and regulatory instruments.</a:t>
            </a:r>
            <a:endParaRPr lang="en-GB" altLang="en-US" sz="4000" dirty="0">
              <a:solidFill>
                <a:srgbClr val="4D4D4D">
                  <a:lumMod val="75000"/>
                  <a:lumOff val="25000"/>
                </a:srgbClr>
              </a:solidFill>
              <a:latin typeface="Avenir Next LT Pro" panose="020B0504020202020204" pitchFamily="34" charset="0"/>
              <a:cs typeface="Calibri Light" panose="020F0302020204030204" pitchFamily="34" charset="0"/>
            </a:endParaRPr>
          </a:p>
        </p:txBody>
      </p:sp>
      <p:sp>
        <p:nvSpPr>
          <p:cNvPr id="17" name="Title 1"/>
          <p:cNvSpPr txBox="1">
            <a:spLocks/>
          </p:cNvSpPr>
          <p:nvPr/>
        </p:nvSpPr>
        <p:spPr>
          <a:xfrm>
            <a:off x="1708873" y="1127425"/>
            <a:ext cx="21031200" cy="1564714"/>
          </a:xfrm>
          <a:prstGeom prst="rect">
            <a:avLst/>
          </a:prstGeom>
        </p:spPr>
        <p:txBody>
          <a:bodyPr vert="horz" lIns="182880" tIns="91440" rIns="182880" bIns="0" rtlCol="0" anchor="b" anchorCtr="0">
            <a:noAutofit/>
          </a:bodyPr>
          <a:lstStyle>
            <a:lvl1pPr algn="l" defTabSz="914400" rtl="0" eaLnBrk="1" latinLnBrk="0" hangingPunct="1">
              <a:lnSpc>
                <a:spcPct val="90000"/>
              </a:lnSpc>
              <a:spcBef>
                <a:spcPct val="0"/>
              </a:spcBef>
              <a:buNone/>
              <a:defRPr sz="4000" kern="1200">
                <a:solidFill>
                  <a:schemeClr val="tx2"/>
                </a:solidFill>
                <a:latin typeface="+mj-lt"/>
                <a:ea typeface="+mj-ea"/>
                <a:cs typeface="+mj-cs"/>
              </a:defRPr>
            </a:lvl1pPr>
          </a:lstStyle>
          <a:p>
            <a:pPr defTabSz="1828800"/>
            <a:r>
              <a:rPr lang="en-GB" sz="7200" dirty="0">
                <a:solidFill>
                  <a:srgbClr val="034EA2"/>
                </a:solidFill>
                <a:latin typeface="Arial"/>
              </a:rPr>
              <a:t>Mission-oriented approaches for S3</a:t>
            </a:r>
          </a:p>
        </p:txBody>
      </p:sp>
      <p:sp>
        <p:nvSpPr>
          <p:cNvPr id="6" name="Rectangle 5"/>
          <p:cNvSpPr/>
          <p:nvPr/>
        </p:nvSpPr>
        <p:spPr>
          <a:xfrm>
            <a:off x="19399840" y="3165408"/>
            <a:ext cx="3744170" cy="4962092"/>
          </a:xfrm>
          <a:prstGeom prst="rect">
            <a:avLst/>
          </a:prstGeom>
          <a:solidFill>
            <a:schemeClr val="bg1"/>
          </a:solidFill>
          <a:ln>
            <a:solidFill>
              <a:schemeClr val="tx1">
                <a:alpha val="1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GB" sz="3600">
              <a:solidFill>
                <a:srgbClr val="FFFFFF"/>
              </a:solidFill>
              <a:latin typeface="Arial"/>
            </a:endParaRPr>
          </a:p>
        </p:txBody>
      </p:sp>
      <p:pic>
        <p:nvPicPr>
          <p:cNvPr id="7" name="Picture 6"/>
          <p:cNvPicPr>
            <a:picLocks noChangeAspect="1"/>
          </p:cNvPicPr>
          <p:nvPr/>
        </p:nvPicPr>
        <p:blipFill>
          <a:blip r:embed="rId2"/>
          <a:stretch>
            <a:fillRect/>
          </a:stretch>
        </p:blipFill>
        <p:spPr>
          <a:xfrm>
            <a:off x="19606278" y="3190173"/>
            <a:ext cx="3331290" cy="4730038"/>
          </a:xfrm>
          <a:prstGeom prst="rect">
            <a:avLst/>
          </a:prstGeom>
        </p:spPr>
      </p:pic>
      <p:pic>
        <p:nvPicPr>
          <p:cNvPr id="9" name="Picture 8"/>
          <p:cNvPicPr>
            <a:picLocks noChangeAspect="1"/>
          </p:cNvPicPr>
          <p:nvPr/>
        </p:nvPicPr>
        <p:blipFill>
          <a:blip r:embed="rId3"/>
          <a:stretch>
            <a:fillRect/>
          </a:stretch>
        </p:blipFill>
        <p:spPr>
          <a:xfrm>
            <a:off x="19399839" y="8353319"/>
            <a:ext cx="3845904" cy="2721254"/>
          </a:xfrm>
          <a:prstGeom prst="rect">
            <a:avLst/>
          </a:prstGeom>
        </p:spPr>
      </p:pic>
    </p:spTree>
    <p:extLst>
      <p:ext uri="{BB962C8B-B14F-4D97-AF65-F5344CB8AC3E}">
        <p14:creationId xmlns:p14="http://schemas.microsoft.com/office/powerpoint/2010/main" val="125439535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7B25AA5-F890-5847-BC9C-2859AA4B6838}"/>
              </a:ext>
            </a:extLst>
          </p:cNvPr>
          <p:cNvSpPr txBox="1"/>
          <p:nvPr/>
        </p:nvSpPr>
        <p:spPr>
          <a:xfrm>
            <a:off x="1587" y="11222494"/>
            <a:ext cx="3949776" cy="2308324"/>
          </a:xfrm>
          <a:prstGeom prst="rect">
            <a:avLst/>
          </a:prstGeom>
          <a:noFill/>
        </p:spPr>
        <p:txBody>
          <a:bodyPr wrap="square" rtlCol="0">
            <a:spAutoFit/>
          </a:bodyPr>
          <a:lstStyle/>
          <a:p>
            <a:pPr defTabSz="1828800"/>
            <a:r>
              <a:rPr lang="en-US" sz="1800" dirty="0">
                <a:solidFill>
                  <a:srgbClr val="4D4D4D"/>
                </a:solidFill>
                <a:latin typeface="Arial"/>
              </a:rPr>
              <a:t>Source: Reid A., Steward F., Miedzinski M., (2023) Aligning smart </a:t>
            </a:r>
            <a:r>
              <a:rPr lang="en-US" sz="1800" dirty="0" err="1">
                <a:solidFill>
                  <a:srgbClr val="4D4D4D"/>
                </a:solidFill>
                <a:latin typeface="Arial"/>
              </a:rPr>
              <a:t>specialisation</a:t>
            </a:r>
            <a:r>
              <a:rPr lang="en-US" sz="1800" dirty="0">
                <a:solidFill>
                  <a:srgbClr val="4D4D4D"/>
                </a:solidFill>
                <a:latin typeface="Arial"/>
              </a:rPr>
              <a:t> with transformative innovation policy.</a:t>
            </a:r>
            <a:br>
              <a:rPr lang="en-US" sz="1800" dirty="0">
                <a:solidFill>
                  <a:srgbClr val="4D4D4D"/>
                </a:solidFill>
                <a:latin typeface="Arial"/>
              </a:rPr>
            </a:br>
            <a:r>
              <a:rPr lang="en-US" sz="1800" dirty="0">
                <a:solidFill>
                  <a:srgbClr val="4D4D4D"/>
                </a:solidFill>
                <a:latin typeface="Arial"/>
              </a:rPr>
              <a:t>Lessons for implementing challenge-led missions in smart </a:t>
            </a:r>
            <a:r>
              <a:rPr lang="en-US" sz="1800" dirty="0" err="1">
                <a:solidFill>
                  <a:srgbClr val="4D4D4D"/>
                </a:solidFill>
                <a:latin typeface="Arial"/>
              </a:rPr>
              <a:t>specialisation</a:t>
            </a:r>
            <a:r>
              <a:rPr lang="en-US" sz="1800" dirty="0">
                <a:solidFill>
                  <a:srgbClr val="4D4D4D"/>
                </a:solidFill>
                <a:latin typeface="Arial"/>
              </a:rPr>
              <a:t>, Publications Office of the European Union.</a:t>
            </a:r>
          </a:p>
        </p:txBody>
      </p:sp>
      <p:sp>
        <p:nvSpPr>
          <p:cNvPr id="6" name="Rectangle 5"/>
          <p:cNvSpPr/>
          <p:nvPr/>
        </p:nvSpPr>
        <p:spPr>
          <a:xfrm>
            <a:off x="20161674" y="383633"/>
            <a:ext cx="3700886" cy="5135578"/>
          </a:xfrm>
          <a:prstGeom prst="rect">
            <a:avLst/>
          </a:prstGeom>
          <a:solidFill>
            <a:schemeClr val="bg1"/>
          </a:solidFill>
          <a:ln>
            <a:solidFill>
              <a:schemeClr val="tx1">
                <a:alpha val="1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GB" sz="3600">
              <a:solidFill>
                <a:srgbClr val="FFFFFF"/>
              </a:solidFill>
              <a:latin typeface="Arial"/>
            </a:endParaRPr>
          </a:p>
        </p:txBody>
      </p:sp>
      <p:pic>
        <p:nvPicPr>
          <p:cNvPr id="9" name="Picture 8"/>
          <p:cNvPicPr>
            <a:picLocks noChangeAspect="1"/>
          </p:cNvPicPr>
          <p:nvPr/>
        </p:nvPicPr>
        <p:blipFill>
          <a:blip r:embed="rId2"/>
          <a:stretch>
            <a:fillRect/>
          </a:stretch>
        </p:blipFill>
        <p:spPr>
          <a:xfrm>
            <a:off x="20280707" y="448771"/>
            <a:ext cx="3451996" cy="4901426"/>
          </a:xfrm>
          <a:prstGeom prst="rect">
            <a:avLst/>
          </a:prstGeom>
        </p:spPr>
      </p:pic>
      <p:pic>
        <p:nvPicPr>
          <p:cNvPr id="2" name="Picture 1"/>
          <p:cNvPicPr>
            <a:picLocks noChangeAspect="1"/>
          </p:cNvPicPr>
          <p:nvPr/>
        </p:nvPicPr>
        <p:blipFill>
          <a:blip r:embed="rId3"/>
          <a:stretch>
            <a:fillRect/>
          </a:stretch>
        </p:blipFill>
        <p:spPr>
          <a:xfrm>
            <a:off x="3818995" y="1450056"/>
            <a:ext cx="15731276" cy="10940304"/>
          </a:xfrm>
          <a:prstGeom prst="rect">
            <a:avLst/>
          </a:prstGeom>
        </p:spPr>
      </p:pic>
    </p:spTree>
    <p:extLst>
      <p:ext uri="{BB962C8B-B14F-4D97-AF65-F5344CB8AC3E}">
        <p14:creationId xmlns:p14="http://schemas.microsoft.com/office/powerpoint/2010/main" val="186302400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7B25AA5-F890-5847-BC9C-2859AA4B6838}"/>
              </a:ext>
            </a:extLst>
          </p:cNvPr>
          <p:cNvSpPr txBox="1"/>
          <p:nvPr/>
        </p:nvSpPr>
        <p:spPr>
          <a:xfrm>
            <a:off x="21038207" y="13224441"/>
            <a:ext cx="3235568" cy="369332"/>
          </a:xfrm>
          <a:prstGeom prst="rect">
            <a:avLst/>
          </a:prstGeom>
          <a:noFill/>
        </p:spPr>
        <p:txBody>
          <a:bodyPr wrap="square" rtlCol="0">
            <a:spAutoFit/>
          </a:bodyPr>
          <a:lstStyle/>
          <a:p>
            <a:pPr algn="r" defTabSz="1828800"/>
            <a:r>
              <a:rPr lang="en-US" sz="1800" dirty="0">
                <a:solidFill>
                  <a:srgbClr val="4D4D4D"/>
                </a:solidFill>
                <a:latin typeface="Arial"/>
              </a:rPr>
              <a:t>Source: Reid et al (2023)</a:t>
            </a:r>
          </a:p>
        </p:txBody>
      </p:sp>
      <p:sp>
        <p:nvSpPr>
          <p:cNvPr id="6" name="Rectangle 5"/>
          <p:cNvSpPr/>
          <p:nvPr/>
        </p:nvSpPr>
        <p:spPr>
          <a:xfrm>
            <a:off x="20161674" y="383633"/>
            <a:ext cx="3700886" cy="5135578"/>
          </a:xfrm>
          <a:prstGeom prst="rect">
            <a:avLst/>
          </a:prstGeom>
          <a:solidFill>
            <a:schemeClr val="bg1"/>
          </a:solidFill>
          <a:ln>
            <a:solidFill>
              <a:schemeClr val="tx1">
                <a:alpha val="1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GB" sz="3600">
              <a:solidFill>
                <a:srgbClr val="FFFFFF"/>
              </a:solidFill>
              <a:latin typeface="Arial"/>
            </a:endParaRPr>
          </a:p>
        </p:txBody>
      </p:sp>
      <p:pic>
        <p:nvPicPr>
          <p:cNvPr id="9" name="Picture 8"/>
          <p:cNvPicPr>
            <a:picLocks noChangeAspect="1"/>
          </p:cNvPicPr>
          <p:nvPr/>
        </p:nvPicPr>
        <p:blipFill>
          <a:blip r:embed="rId2"/>
          <a:stretch>
            <a:fillRect/>
          </a:stretch>
        </p:blipFill>
        <p:spPr>
          <a:xfrm>
            <a:off x="20280707" y="448771"/>
            <a:ext cx="3451996" cy="4901426"/>
          </a:xfrm>
          <a:prstGeom prst="rect">
            <a:avLst/>
          </a:prstGeom>
        </p:spPr>
      </p:pic>
      <p:pic>
        <p:nvPicPr>
          <p:cNvPr id="11" name="Picture 10"/>
          <p:cNvPicPr>
            <a:picLocks noChangeAspect="1"/>
          </p:cNvPicPr>
          <p:nvPr/>
        </p:nvPicPr>
        <p:blipFill>
          <a:blip r:embed="rId3"/>
          <a:stretch>
            <a:fillRect/>
          </a:stretch>
        </p:blipFill>
        <p:spPr>
          <a:xfrm>
            <a:off x="9890454" y="119033"/>
            <a:ext cx="9281874" cy="13564502"/>
          </a:xfrm>
          <a:prstGeom prst="rect">
            <a:avLst/>
          </a:prstGeom>
        </p:spPr>
      </p:pic>
      <p:sp>
        <p:nvSpPr>
          <p:cNvPr id="12" name="Title 1"/>
          <p:cNvSpPr txBox="1">
            <a:spLocks/>
          </p:cNvSpPr>
          <p:nvPr/>
        </p:nvSpPr>
        <p:spPr>
          <a:xfrm>
            <a:off x="247999" y="2285305"/>
            <a:ext cx="21031200" cy="1564714"/>
          </a:xfrm>
          <a:prstGeom prst="rect">
            <a:avLst/>
          </a:prstGeom>
        </p:spPr>
        <p:txBody>
          <a:bodyPr vert="horz" lIns="182880" tIns="91440" rIns="182880" bIns="0" rtlCol="0" anchor="b" anchorCtr="0">
            <a:noAutofit/>
          </a:bodyPr>
          <a:lstStyle>
            <a:lvl1pPr algn="l" defTabSz="914400" rtl="0" eaLnBrk="1" latinLnBrk="0" hangingPunct="1">
              <a:lnSpc>
                <a:spcPct val="90000"/>
              </a:lnSpc>
              <a:spcBef>
                <a:spcPct val="0"/>
              </a:spcBef>
              <a:buNone/>
              <a:defRPr sz="4000" kern="1200">
                <a:solidFill>
                  <a:schemeClr val="tx2"/>
                </a:solidFill>
                <a:latin typeface="+mj-lt"/>
                <a:ea typeface="+mj-ea"/>
                <a:cs typeface="+mj-cs"/>
              </a:defRPr>
            </a:lvl1pPr>
          </a:lstStyle>
          <a:p>
            <a:pPr defTabSz="1828800"/>
            <a:r>
              <a:rPr lang="en-GB" sz="7200" dirty="0">
                <a:solidFill>
                  <a:srgbClr val="034EA2"/>
                </a:solidFill>
                <a:latin typeface="Arial"/>
              </a:rPr>
              <a:t>Mission-oriented </a:t>
            </a:r>
            <a:br>
              <a:rPr lang="en-GB" sz="7200" dirty="0">
                <a:solidFill>
                  <a:srgbClr val="034EA2"/>
                </a:solidFill>
                <a:latin typeface="Arial"/>
              </a:rPr>
            </a:br>
            <a:r>
              <a:rPr lang="en-GB" sz="7200" dirty="0">
                <a:solidFill>
                  <a:srgbClr val="034EA2"/>
                </a:solidFill>
                <a:latin typeface="Arial"/>
              </a:rPr>
              <a:t>roadmap framework </a:t>
            </a:r>
            <a:br>
              <a:rPr lang="en-GB" sz="7200" dirty="0">
                <a:solidFill>
                  <a:srgbClr val="034EA2"/>
                </a:solidFill>
                <a:latin typeface="Arial"/>
              </a:rPr>
            </a:br>
            <a:r>
              <a:rPr lang="en-GB" sz="7200" dirty="0">
                <a:solidFill>
                  <a:srgbClr val="034EA2"/>
                </a:solidFill>
                <a:latin typeface="Arial"/>
              </a:rPr>
              <a:t>for S3</a:t>
            </a:r>
          </a:p>
        </p:txBody>
      </p:sp>
    </p:spTree>
    <p:extLst>
      <p:ext uri="{BB962C8B-B14F-4D97-AF65-F5344CB8AC3E}">
        <p14:creationId xmlns:p14="http://schemas.microsoft.com/office/powerpoint/2010/main" val="64228817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3847141" y="680980"/>
            <a:ext cx="9474352" cy="6649572"/>
          </a:xfrm>
          <a:prstGeom prst="rect">
            <a:avLst/>
          </a:prstGeom>
        </p:spPr>
      </p:pic>
      <p:sp>
        <p:nvSpPr>
          <p:cNvPr id="5" name="TextBox 4"/>
          <p:cNvSpPr txBox="1"/>
          <p:nvPr/>
        </p:nvSpPr>
        <p:spPr>
          <a:xfrm>
            <a:off x="13847142" y="7521305"/>
            <a:ext cx="9194434" cy="4431983"/>
          </a:xfrm>
          <a:prstGeom prst="rect">
            <a:avLst/>
          </a:prstGeom>
          <a:noFill/>
        </p:spPr>
        <p:txBody>
          <a:bodyPr wrap="square" rtlCol="0">
            <a:spAutoFit/>
          </a:bodyPr>
          <a:lstStyle/>
          <a:p>
            <a:pPr defTabSz="1828800">
              <a:spcAft>
                <a:spcPts val="1200"/>
              </a:spcAft>
              <a:buClr>
                <a:srgbClr val="034EA2"/>
              </a:buClr>
            </a:pPr>
            <a:r>
              <a:rPr lang="en-GB" sz="3600" b="1" i="1" dirty="0">
                <a:solidFill>
                  <a:srgbClr val="4D4D4D">
                    <a:lumMod val="75000"/>
                    <a:lumOff val="25000"/>
                  </a:srgbClr>
                </a:solidFill>
                <a:latin typeface="Avenir Next LT Pro" panose="020B0504020202020204" pitchFamily="34" charset="0"/>
                <a:cs typeface="Calibri Light" panose="020F0302020204030204" pitchFamily="34" charset="0"/>
              </a:rPr>
              <a:t>Pilot action</a:t>
            </a:r>
          </a:p>
          <a:p>
            <a:pPr marL="571500" indent="-571500" defTabSz="1828800">
              <a:spcAft>
                <a:spcPts val="1200"/>
              </a:spcAft>
              <a:buClr>
                <a:srgbClr val="034EA2"/>
              </a:buClr>
              <a:buFont typeface="Arial" panose="020B0604020202020204" pitchFamily="34" charset="0"/>
              <a:buChar char="•"/>
            </a:pPr>
            <a:r>
              <a:rPr lang="en-GB" sz="3600" b="1" i="1" dirty="0">
                <a:solidFill>
                  <a:srgbClr val="4D4D4D">
                    <a:lumMod val="75000"/>
                    <a:lumOff val="25000"/>
                  </a:srgbClr>
                </a:solidFill>
                <a:latin typeface="Avenir Next LT Pro" panose="020B0504020202020204" pitchFamily="34" charset="0"/>
                <a:cs typeface="Calibri Light" panose="020F0302020204030204" pitchFamily="34" charset="0"/>
              </a:rPr>
              <a:t>74 territories</a:t>
            </a:r>
            <a:r>
              <a:rPr lang="en-GB" sz="3600" i="1" dirty="0">
                <a:solidFill>
                  <a:srgbClr val="4D4D4D">
                    <a:lumMod val="75000"/>
                    <a:lumOff val="25000"/>
                  </a:srgbClr>
                </a:solidFill>
                <a:latin typeface="Avenir Next LT Pro" panose="020B0504020202020204" pitchFamily="34" charset="0"/>
                <a:cs typeface="Calibri Light" panose="020F0302020204030204" pitchFamily="34" charset="0"/>
              </a:rPr>
              <a:t>: 4 Member States, 63 regions (28 single applications, 35 networks), 7 cities, 6 networks of regions</a:t>
            </a:r>
          </a:p>
          <a:p>
            <a:pPr marL="571500" indent="-571500" defTabSz="1828800">
              <a:spcAft>
                <a:spcPts val="1200"/>
              </a:spcAft>
              <a:buClr>
                <a:srgbClr val="034EA2"/>
              </a:buClr>
              <a:buFont typeface="Arial" panose="020B0604020202020204" pitchFamily="34" charset="0"/>
              <a:buChar char="•"/>
            </a:pPr>
            <a:r>
              <a:rPr lang="en-GB" sz="3600" i="1" dirty="0">
                <a:solidFill>
                  <a:srgbClr val="4D4D4D">
                    <a:lumMod val="75000"/>
                    <a:lumOff val="25000"/>
                  </a:srgbClr>
                </a:solidFill>
                <a:latin typeface="Avenir Next LT Pro" panose="020B0504020202020204" pitchFamily="34" charset="0"/>
                <a:cs typeface="Calibri Light" panose="020F0302020204030204" pitchFamily="34" charset="0"/>
              </a:rPr>
              <a:t>Carried out by the JRC and the Committee of the Regions</a:t>
            </a:r>
          </a:p>
          <a:p>
            <a:pPr defTabSz="1828800">
              <a:spcAft>
                <a:spcPts val="1200"/>
              </a:spcAft>
              <a:buClr>
                <a:srgbClr val="034EA2"/>
              </a:buClr>
            </a:pPr>
            <a:r>
              <a:rPr lang="en-GB" sz="3600" i="1" dirty="0">
                <a:solidFill>
                  <a:srgbClr val="4D4D4D">
                    <a:lumMod val="75000"/>
                    <a:lumOff val="25000"/>
                  </a:srgbClr>
                </a:solidFill>
                <a:latin typeface="Avenir Next LT Pro" panose="020B0504020202020204" pitchFamily="34" charset="0"/>
                <a:cs typeface="Calibri Light" panose="020F0302020204030204" pitchFamily="34" charset="0"/>
                <a:hlinkClick r:id="rId4"/>
              </a:rPr>
              <a:t>https://s3platform.jrc.ec.europa.eu/pri-map</a:t>
            </a:r>
            <a:r>
              <a:rPr lang="en-GB" sz="3600" i="1" dirty="0">
                <a:solidFill>
                  <a:srgbClr val="4D4D4D">
                    <a:lumMod val="75000"/>
                    <a:lumOff val="25000"/>
                  </a:srgbClr>
                </a:solidFill>
                <a:latin typeface="Avenir Next LT Pro" panose="020B0504020202020204" pitchFamily="34" charset="0"/>
                <a:cs typeface="Calibri Light" panose="020F0302020204030204" pitchFamily="34" charset="0"/>
              </a:rPr>
              <a:t> </a:t>
            </a:r>
          </a:p>
        </p:txBody>
      </p:sp>
      <p:sp>
        <p:nvSpPr>
          <p:cNvPr id="2" name="Title 1"/>
          <p:cNvSpPr>
            <a:spLocks noGrp="1"/>
          </p:cNvSpPr>
          <p:nvPr>
            <p:ph type="title"/>
          </p:nvPr>
        </p:nvSpPr>
        <p:spPr>
          <a:xfrm>
            <a:off x="1724603" y="1101243"/>
            <a:ext cx="9957044" cy="1564714"/>
          </a:xfrm>
        </p:spPr>
        <p:txBody>
          <a:bodyPr/>
          <a:lstStyle/>
          <a:p>
            <a:r>
              <a:rPr lang="en-GB" sz="7200" dirty="0"/>
              <a:t>Partnerships for Regional Innovation</a:t>
            </a:r>
          </a:p>
        </p:txBody>
      </p:sp>
      <p:sp>
        <p:nvSpPr>
          <p:cNvPr id="8" name="TextBox 7"/>
          <p:cNvSpPr txBox="1"/>
          <p:nvPr/>
        </p:nvSpPr>
        <p:spPr>
          <a:xfrm>
            <a:off x="1724603" y="2956252"/>
            <a:ext cx="10655168" cy="6093976"/>
          </a:xfrm>
          <a:prstGeom prst="rect">
            <a:avLst/>
          </a:prstGeom>
          <a:noFill/>
        </p:spPr>
        <p:txBody>
          <a:bodyPr wrap="square" rtlCol="0">
            <a:spAutoFit/>
          </a:bodyPr>
          <a:lstStyle/>
          <a:p>
            <a:pPr defTabSz="1828800">
              <a:spcAft>
                <a:spcPts val="1200"/>
              </a:spcAft>
              <a:buClr>
                <a:srgbClr val="034EA2"/>
              </a:buClr>
            </a:pPr>
            <a:r>
              <a:rPr lang="en-US" sz="3600" dirty="0">
                <a:solidFill>
                  <a:srgbClr val="4D4D4D">
                    <a:lumMod val="75000"/>
                    <a:lumOff val="25000"/>
                  </a:srgbClr>
                </a:solidFill>
                <a:latin typeface="Avenir Next LT Pro" panose="020B0504020202020204" pitchFamily="34" charset="0"/>
                <a:cs typeface="Calibri Light" panose="020F0302020204030204" pitchFamily="34" charset="0"/>
              </a:rPr>
              <a:t>An approach to innovation-driven territorial transformation, linking EU priorities with </a:t>
            </a:r>
            <a:br>
              <a:rPr lang="en-US" sz="3600" dirty="0">
                <a:solidFill>
                  <a:srgbClr val="4D4D4D">
                    <a:lumMod val="75000"/>
                    <a:lumOff val="25000"/>
                  </a:srgbClr>
                </a:solidFill>
                <a:latin typeface="Avenir Next LT Pro" panose="020B0504020202020204" pitchFamily="34" charset="0"/>
                <a:cs typeface="Calibri Light" panose="020F0302020204030204" pitchFamily="34" charset="0"/>
              </a:rPr>
            </a:br>
            <a:r>
              <a:rPr lang="en-US" sz="3600" dirty="0">
                <a:solidFill>
                  <a:srgbClr val="4D4D4D">
                    <a:lumMod val="75000"/>
                    <a:lumOff val="25000"/>
                  </a:srgbClr>
                </a:solidFill>
                <a:latin typeface="Avenir Next LT Pro" panose="020B0504020202020204" pitchFamily="34" charset="0"/>
                <a:cs typeface="Calibri Light" panose="020F0302020204030204" pitchFamily="34" charset="0"/>
              </a:rPr>
              <a:t>national plans and place-based opportunities </a:t>
            </a:r>
            <a:br>
              <a:rPr lang="en-US" sz="3600" dirty="0">
                <a:solidFill>
                  <a:srgbClr val="4D4D4D">
                    <a:lumMod val="75000"/>
                    <a:lumOff val="25000"/>
                  </a:srgbClr>
                </a:solidFill>
                <a:latin typeface="Avenir Next LT Pro" panose="020B0504020202020204" pitchFamily="34" charset="0"/>
                <a:cs typeface="Calibri Light" panose="020F0302020204030204" pitchFamily="34" charset="0"/>
              </a:rPr>
            </a:br>
            <a:r>
              <a:rPr lang="en-US" sz="3600" dirty="0">
                <a:solidFill>
                  <a:srgbClr val="4D4D4D">
                    <a:lumMod val="75000"/>
                    <a:lumOff val="25000"/>
                  </a:srgbClr>
                </a:solidFill>
                <a:latin typeface="Avenir Next LT Pro" panose="020B0504020202020204" pitchFamily="34" charset="0"/>
                <a:cs typeface="Calibri Light" panose="020F0302020204030204" pitchFamily="34" charset="0"/>
              </a:rPr>
              <a:t>and challenges.</a:t>
            </a:r>
          </a:p>
          <a:p>
            <a:pPr defTabSz="1828800">
              <a:spcAft>
                <a:spcPts val="1200"/>
              </a:spcAft>
              <a:buClr>
                <a:srgbClr val="034EA2"/>
              </a:buClr>
            </a:pPr>
            <a:endParaRPr lang="en-GB" sz="3600" dirty="0">
              <a:solidFill>
                <a:srgbClr val="4D4D4D">
                  <a:lumMod val="75000"/>
                  <a:lumOff val="25000"/>
                </a:srgbClr>
              </a:solidFill>
              <a:latin typeface="Avenir Next LT Pro" panose="020B0504020202020204" pitchFamily="34" charset="0"/>
              <a:cs typeface="Calibri Light" panose="020F0302020204030204" pitchFamily="34" charset="0"/>
            </a:endParaRPr>
          </a:p>
          <a:p>
            <a:pPr defTabSz="1828800">
              <a:spcAft>
                <a:spcPts val="1200"/>
              </a:spcAft>
              <a:buClr>
                <a:srgbClr val="034EA2"/>
              </a:buClr>
            </a:pPr>
            <a:r>
              <a:rPr lang="en-GB" sz="3600" b="1" dirty="0">
                <a:solidFill>
                  <a:srgbClr val="4D4D4D">
                    <a:lumMod val="75000"/>
                    <a:lumOff val="25000"/>
                  </a:srgbClr>
                </a:solidFill>
                <a:latin typeface="Avenir Next LT Pro" panose="020B0504020202020204" pitchFamily="34" charset="0"/>
                <a:cs typeface="Calibri Light" panose="020F0302020204030204" pitchFamily="34" charset="0"/>
              </a:rPr>
              <a:t>PRI Playbook and </a:t>
            </a:r>
            <a:r>
              <a:rPr lang="en-GB" sz="3600" b="1" dirty="0" err="1">
                <a:solidFill>
                  <a:srgbClr val="4D4D4D">
                    <a:lumMod val="75000"/>
                    <a:lumOff val="25000"/>
                  </a:srgbClr>
                </a:solidFill>
                <a:latin typeface="Avenir Next LT Pro" panose="020B0504020202020204" pitchFamily="34" charset="0"/>
                <a:cs typeface="Calibri Light" panose="020F0302020204030204" pitchFamily="34" charset="0"/>
              </a:rPr>
              <a:t>ACTIONbook</a:t>
            </a:r>
            <a:endParaRPr lang="en-GB" sz="3600" b="1" dirty="0">
              <a:solidFill>
                <a:srgbClr val="4D4D4D">
                  <a:lumMod val="75000"/>
                  <a:lumOff val="25000"/>
                </a:srgbClr>
              </a:solidFill>
              <a:latin typeface="Avenir Next LT Pro" panose="020B0504020202020204" pitchFamily="34" charset="0"/>
              <a:cs typeface="Calibri Light" panose="020F0302020204030204" pitchFamily="34" charset="0"/>
            </a:endParaRPr>
          </a:p>
          <a:p>
            <a:pPr defTabSz="1828800">
              <a:spcAft>
                <a:spcPts val="1200"/>
              </a:spcAft>
              <a:buClr>
                <a:srgbClr val="034EA2"/>
              </a:buClr>
            </a:pPr>
            <a:r>
              <a:rPr lang="en-US" sz="3600" dirty="0">
                <a:solidFill>
                  <a:srgbClr val="4D4D4D">
                    <a:lumMod val="75000"/>
                    <a:lumOff val="25000"/>
                  </a:srgbClr>
                </a:solidFill>
                <a:latin typeface="Avenir Next LT Pro" panose="020B0504020202020204" pitchFamily="34" charset="0"/>
                <a:cs typeface="Calibri Light" panose="020F0302020204030204" pitchFamily="34" charset="0"/>
              </a:rPr>
              <a:t>Initial support document for a pilot engaging Member States, regions and groups of regions who have volunteered to co-develop the approach, </a:t>
            </a:r>
            <a:r>
              <a:rPr lang="en-US" sz="3600" dirty="0" err="1">
                <a:solidFill>
                  <a:srgbClr val="4D4D4D">
                    <a:lumMod val="75000"/>
                    <a:lumOff val="25000"/>
                  </a:srgbClr>
                </a:solidFill>
                <a:latin typeface="Avenir Next LT Pro" panose="020B0504020202020204" pitchFamily="34" charset="0"/>
                <a:cs typeface="Calibri Light" panose="020F0302020204030204" pitchFamily="34" charset="0"/>
              </a:rPr>
              <a:t>centred</a:t>
            </a:r>
            <a:r>
              <a:rPr lang="en-US" sz="3600" dirty="0">
                <a:solidFill>
                  <a:srgbClr val="4D4D4D">
                    <a:lumMod val="75000"/>
                    <a:lumOff val="25000"/>
                  </a:srgbClr>
                </a:solidFill>
                <a:latin typeface="Avenir Next LT Pro" panose="020B0504020202020204" pitchFamily="34" charset="0"/>
                <a:cs typeface="Calibri Light" panose="020F0302020204030204" pitchFamily="34" charset="0"/>
              </a:rPr>
              <a:t> on a selection of practical policy tools.</a:t>
            </a:r>
            <a:endParaRPr lang="en-GB" sz="3600" dirty="0">
              <a:solidFill>
                <a:srgbClr val="4D4D4D">
                  <a:lumMod val="75000"/>
                  <a:lumOff val="25000"/>
                </a:srgbClr>
              </a:solidFill>
              <a:latin typeface="Avenir Next LT Pro" panose="020B0504020202020204" pitchFamily="34" charset="0"/>
              <a:cs typeface="Calibri Light" panose="020F0302020204030204" pitchFamily="34" charset="0"/>
              <a:hlinkClick r:id="rId4"/>
            </a:endParaRPr>
          </a:p>
        </p:txBody>
      </p:sp>
      <p:pic>
        <p:nvPicPr>
          <p:cNvPr id="7" name="Picture 6"/>
          <p:cNvPicPr>
            <a:picLocks noChangeAspect="1"/>
          </p:cNvPicPr>
          <p:nvPr/>
        </p:nvPicPr>
        <p:blipFill>
          <a:blip r:embed="rId5"/>
          <a:stretch>
            <a:fillRect/>
          </a:stretch>
        </p:blipFill>
        <p:spPr>
          <a:xfrm>
            <a:off x="4881994" y="9324637"/>
            <a:ext cx="5497994" cy="3890226"/>
          </a:xfrm>
          <a:prstGeom prst="rect">
            <a:avLst/>
          </a:prstGeom>
        </p:spPr>
      </p:pic>
      <p:pic>
        <p:nvPicPr>
          <p:cNvPr id="9" name="Picture 8"/>
          <p:cNvPicPr>
            <a:picLocks noChangeAspect="1"/>
          </p:cNvPicPr>
          <p:nvPr/>
        </p:nvPicPr>
        <p:blipFill>
          <a:blip r:embed="rId6"/>
          <a:stretch>
            <a:fillRect/>
          </a:stretch>
        </p:blipFill>
        <p:spPr>
          <a:xfrm>
            <a:off x="2048557" y="9324637"/>
            <a:ext cx="2730272" cy="3857790"/>
          </a:xfrm>
          <a:prstGeom prst="rect">
            <a:avLst/>
          </a:prstGeom>
        </p:spPr>
      </p:pic>
    </p:spTree>
    <p:extLst>
      <p:ext uri="{BB962C8B-B14F-4D97-AF65-F5344CB8AC3E}">
        <p14:creationId xmlns:p14="http://schemas.microsoft.com/office/powerpoint/2010/main" val="52003454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38969" y="3835456"/>
            <a:ext cx="21352076" cy="4775200"/>
          </a:xfrm>
        </p:spPr>
        <p:txBody>
          <a:bodyPr/>
          <a:lstStyle/>
          <a:p>
            <a:r>
              <a:rPr lang="en-GB" dirty="0"/>
              <a:t>Closing remarks </a:t>
            </a:r>
            <a:br>
              <a:rPr lang="en-GB" dirty="0"/>
            </a:br>
            <a:endParaRPr lang="en-GB" dirty="0"/>
          </a:p>
        </p:txBody>
      </p:sp>
    </p:spTree>
    <p:extLst>
      <p:ext uri="{BB962C8B-B14F-4D97-AF65-F5344CB8AC3E}">
        <p14:creationId xmlns:p14="http://schemas.microsoft.com/office/powerpoint/2010/main" val="7780221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6D15E183-14B0-4BF9-A8AE-FE42668DC07F}"/>
              </a:ext>
            </a:extLst>
          </p:cNvPr>
          <p:cNvSpPr txBox="1"/>
          <p:nvPr/>
        </p:nvSpPr>
        <p:spPr>
          <a:xfrm>
            <a:off x="10415588" y="4038601"/>
            <a:ext cx="91438" cy="646331"/>
          </a:xfrm>
          <a:prstGeom prst="rect">
            <a:avLst/>
          </a:prstGeom>
          <a:noFill/>
        </p:spPr>
        <p:txBody>
          <a:bodyPr wrap="square" rtlCol="0">
            <a:spAutoFit/>
          </a:bodyPr>
          <a:lstStyle/>
          <a:p>
            <a:pPr defTabSz="1828800">
              <a:defRPr/>
            </a:pPr>
            <a:endParaRPr lang="fr-FR" sz="3600">
              <a:solidFill>
                <a:srgbClr val="3F3F3F"/>
              </a:solidFill>
              <a:latin typeface="Roboto"/>
            </a:endParaRPr>
          </a:p>
        </p:txBody>
      </p:sp>
      <p:cxnSp>
        <p:nvCxnSpPr>
          <p:cNvPr id="8" name="Connecteur droit 7">
            <a:extLst>
              <a:ext uri="{FF2B5EF4-FFF2-40B4-BE49-F238E27FC236}">
                <a16:creationId xmlns:a16="http://schemas.microsoft.com/office/drawing/2014/main" id="{775103A1-1FB9-4B22-A0D8-BD23860D5A27}"/>
              </a:ext>
            </a:extLst>
          </p:cNvPr>
          <p:cNvCxnSpPr>
            <a:cxnSpLocks/>
          </p:cNvCxnSpPr>
          <p:nvPr/>
        </p:nvCxnSpPr>
        <p:spPr>
          <a:xfrm>
            <a:off x="6115385" y="2523644"/>
            <a:ext cx="0" cy="8455252"/>
          </a:xfrm>
          <a:prstGeom prst="line">
            <a:avLst/>
          </a:prstGeom>
          <a:ln w="28575">
            <a:solidFill>
              <a:srgbClr val="164194"/>
            </a:solidFill>
            <a:prstDash val="sysDot"/>
          </a:ln>
        </p:spPr>
        <p:style>
          <a:lnRef idx="1">
            <a:schemeClr val="accent1"/>
          </a:lnRef>
          <a:fillRef idx="0">
            <a:schemeClr val="accent1"/>
          </a:fillRef>
          <a:effectRef idx="0">
            <a:schemeClr val="accent1"/>
          </a:effectRef>
          <a:fontRef idx="minor">
            <a:schemeClr val="tx1"/>
          </a:fontRef>
        </p:style>
      </p:cxnSp>
      <p:cxnSp>
        <p:nvCxnSpPr>
          <p:cNvPr id="22" name="Connecteur droit 21">
            <a:extLst>
              <a:ext uri="{FF2B5EF4-FFF2-40B4-BE49-F238E27FC236}">
                <a16:creationId xmlns:a16="http://schemas.microsoft.com/office/drawing/2014/main" id="{78164071-C2AE-4A2C-92F8-7A7A88907786}"/>
              </a:ext>
            </a:extLst>
          </p:cNvPr>
          <p:cNvCxnSpPr>
            <a:cxnSpLocks/>
          </p:cNvCxnSpPr>
          <p:nvPr/>
        </p:nvCxnSpPr>
        <p:spPr>
          <a:xfrm>
            <a:off x="12063537" y="2523644"/>
            <a:ext cx="0" cy="8455252"/>
          </a:xfrm>
          <a:prstGeom prst="line">
            <a:avLst/>
          </a:prstGeom>
          <a:ln w="28575">
            <a:solidFill>
              <a:srgbClr val="164194"/>
            </a:solidFill>
            <a:prstDash val="sysDot"/>
          </a:ln>
        </p:spPr>
        <p:style>
          <a:lnRef idx="1">
            <a:schemeClr val="accent1"/>
          </a:lnRef>
          <a:fillRef idx="0">
            <a:schemeClr val="accent1"/>
          </a:fillRef>
          <a:effectRef idx="0">
            <a:schemeClr val="accent1"/>
          </a:effectRef>
          <a:fontRef idx="minor">
            <a:schemeClr val="tx1"/>
          </a:fontRef>
        </p:style>
      </p:cxnSp>
      <p:cxnSp>
        <p:nvCxnSpPr>
          <p:cNvPr id="27" name="Connecteur droit 26">
            <a:extLst>
              <a:ext uri="{FF2B5EF4-FFF2-40B4-BE49-F238E27FC236}">
                <a16:creationId xmlns:a16="http://schemas.microsoft.com/office/drawing/2014/main" id="{C1B1B30C-5309-442A-8C2F-BC3DB477B68F}"/>
              </a:ext>
            </a:extLst>
          </p:cNvPr>
          <p:cNvCxnSpPr>
            <a:cxnSpLocks/>
          </p:cNvCxnSpPr>
          <p:nvPr/>
        </p:nvCxnSpPr>
        <p:spPr>
          <a:xfrm flipH="1">
            <a:off x="18011686" y="2523644"/>
            <a:ext cx="2" cy="8455252"/>
          </a:xfrm>
          <a:prstGeom prst="line">
            <a:avLst/>
          </a:prstGeom>
          <a:ln w="28575">
            <a:solidFill>
              <a:srgbClr val="164194"/>
            </a:solidFill>
            <a:prstDash val="sysDot"/>
          </a:ln>
        </p:spPr>
        <p:style>
          <a:lnRef idx="1">
            <a:schemeClr val="accent1"/>
          </a:lnRef>
          <a:fillRef idx="0">
            <a:schemeClr val="accent1"/>
          </a:fillRef>
          <a:effectRef idx="0">
            <a:schemeClr val="accent1"/>
          </a:effectRef>
          <a:fontRef idx="minor">
            <a:schemeClr val="tx1"/>
          </a:fontRef>
        </p:style>
      </p:cxnSp>
      <p:pic>
        <p:nvPicPr>
          <p:cNvPr id="31" name="Image 30">
            <a:extLst>
              <a:ext uri="{FF2B5EF4-FFF2-40B4-BE49-F238E27FC236}">
                <a16:creationId xmlns:a16="http://schemas.microsoft.com/office/drawing/2014/main" id="{31020DD0-1D82-484B-8534-1FB33B54327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0234"/>
          <a:stretch/>
        </p:blipFill>
        <p:spPr>
          <a:xfrm>
            <a:off x="2251811" y="2651932"/>
            <a:ext cx="1700024" cy="1787112"/>
          </a:xfrm>
          <a:prstGeom prst="rect">
            <a:avLst/>
          </a:prstGeom>
        </p:spPr>
      </p:pic>
      <p:pic>
        <p:nvPicPr>
          <p:cNvPr id="35" name="Image 34">
            <a:extLst>
              <a:ext uri="{FF2B5EF4-FFF2-40B4-BE49-F238E27FC236}">
                <a16:creationId xmlns:a16="http://schemas.microsoft.com/office/drawing/2014/main" id="{24669ED2-4485-4512-AFBB-0607A03BB67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9198"/>
          <a:stretch/>
        </p:blipFill>
        <p:spPr>
          <a:xfrm>
            <a:off x="14153747" y="2676697"/>
            <a:ext cx="1734492" cy="1568150"/>
          </a:xfrm>
          <a:prstGeom prst="rect">
            <a:avLst/>
          </a:prstGeom>
        </p:spPr>
      </p:pic>
      <p:pic>
        <p:nvPicPr>
          <p:cNvPr id="40" name="Image 39">
            <a:extLst>
              <a:ext uri="{FF2B5EF4-FFF2-40B4-BE49-F238E27FC236}">
                <a16:creationId xmlns:a16="http://schemas.microsoft.com/office/drawing/2014/main" id="{5834FE4D-D3A6-409B-BAF3-5FF5ADCEB15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0710"/>
          <a:stretch/>
        </p:blipFill>
        <p:spPr>
          <a:xfrm>
            <a:off x="20083077" y="2573920"/>
            <a:ext cx="1686396" cy="1604396"/>
          </a:xfrm>
          <a:prstGeom prst="rect">
            <a:avLst/>
          </a:prstGeom>
        </p:spPr>
      </p:pic>
      <p:pic>
        <p:nvPicPr>
          <p:cNvPr id="3" name="Image 2" descr="Une image contenant texte&#10;&#10;Description générée automatiquement">
            <a:extLst>
              <a:ext uri="{FF2B5EF4-FFF2-40B4-BE49-F238E27FC236}">
                <a16:creationId xmlns:a16="http://schemas.microsoft.com/office/drawing/2014/main" id="{E901A5BE-9495-40A1-A417-403297E9027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9807"/>
          <a:stretch/>
        </p:blipFill>
        <p:spPr>
          <a:xfrm>
            <a:off x="8218927" y="2645163"/>
            <a:ext cx="1686396" cy="1555918"/>
          </a:xfrm>
          <a:prstGeom prst="rect">
            <a:avLst/>
          </a:prstGeom>
        </p:spPr>
      </p:pic>
      <p:sp>
        <p:nvSpPr>
          <p:cNvPr id="26" name="Espace réservé du texte 4">
            <a:extLst>
              <a:ext uri="{FF2B5EF4-FFF2-40B4-BE49-F238E27FC236}">
                <a16:creationId xmlns:a16="http://schemas.microsoft.com/office/drawing/2014/main" id="{0B0E77DF-B5AF-4FB6-897E-D7D0B52E4810}"/>
              </a:ext>
            </a:extLst>
          </p:cNvPr>
          <p:cNvSpPr txBox="1">
            <a:spLocks/>
          </p:cNvSpPr>
          <p:nvPr/>
        </p:nvSpPr>
        <p:spPr>
          <a:xfrm>
            <a:off x="878962" y="10978897"/>
            <a:ext cx="23189342" cy="488906"/>
          </a:xfrm>
          <a:prstGeom prst="roundRect">
            <a:avLst/>
          </a:prstGeom>
          <a:solidFill>
            <a:srgbClr val="33346B"/>
          </a:solidFill>
          <a:ln>
            <a:solidFill>
              <a:srgbClr val="164194"/>
            </a:solid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1828800">
              <a:spcBef>
                <a:spcPts val="2000"/>
              </a:spcBef>
              <a:buNone/>
              <a:defRPr/>
            </a:pPr>
            <a:r>
              <a:rPr lang="en-GB" sz="3200" b="1">
                <a:solidFill>
                  <a:srgbClr val="FFFFFF"/>
                </a:solidFill>
                <a:latin typeface="Montserrat"/>
              </a:rPr>
              <a:t>A better cooperation governance</a:t>
            </a:r>
          </a:p>
        </p:txBody>
      </p:sp>
      <p:sp>
        <p:nvSpPr>
          <p:cNvPr id="33" name="ZoneTexte 32">
            <a:extLst>
              <a:ext uri="{FF2B5EF4-FFF2-40B4-BE49-F238E27FC236}">
                <a16:creationId xmlns:a16="http://schemas.microsoft.com/office/drawing/2014/main" id="{B6825562-355D-4299-A014-5EB251390E3B}"/>
              </a:ext>
            </a:extLst>
          </p:cNvPr>
          <p:cNvSpPr txBox="1"/>
          <p:nvPr/>
        </p:nvSpPr>
        <p:spPr>
          <a:xfrm>
            <a:off x="-11397284" y="4000273"/>
            <a:ext cx="91438" cy="646331"/>
          </a:xfrm>
          <a:prstGeom prst="rect">
            <a:avLst/>
          </a:prstGeom>
          <a:noFill/>
        </p:spPr>
        <p:txBody>
          <a:bodyPr wrap="square" rtlCol="0">
            <a:spAutoFit/>
          </a:bodyPr>
          <a:lstStyle/>
          <a:p>
            <a:pPr defTabSz="1828800">
              <a:defRPr/>
            </a:pPr>
            <a:endParaRPr lang="fr-FR" sz="3600">
              <a:solidFill>
                <a:srgbClr val="3F3F3F"/>
              </a:solidFill>
              <a:latin typeface="Roboto"/>
            </a:endParaRPr>
          </a:p>
        </p:txBody>
      </p:sp>
      <p:sp>
        <p:nvSpPr>
          <p:cNvPr id="34" name="Rectangle 33">
            <a:extLst>
              <a:ext uri="{FF2B5EF4-FFF2-40B4-BE49-F238E27FC236}">
                <a16:creationId xmlns:a16="http://schemas.microsoft.com/office/drawing/2014/main" id="{672DA38F-F748-4F20-A8CE-D13A90CDE07B}"/>
              </a:ext>
            </a:extLst>
          </p:cNvPr>
          <p:cNvSpPr/>
          <p:nvPr/>
        </p:nvSpPr>
        <p:spPr>
          <a:xfrm>
            <a:off x="1878079" y="6012491"/>
            <a:ext cx="3663488" cy="800219"/>
          </a:xfrm>
          <a:prstGeom prst="rect">
            <a:avLst/>
          </a:prstGeom>
          <a:noFill/>
          <a:ln>
            <a:noFill/>
          </a:ln>
        </p:spPr>
        <p:txBody>
          <a:bodyPr wrap="square" lIns="182880" tIns="91440" rIns="182880" bIns="91440" anchor="t">
            <a:spAutoFit/>
          </a:bodyPr>
          <a:lstStyle/>
          <a:p>
            <a:pPr defTabSz="1828800">
              <a:defRPr/>
            </a:pPr>
            <a:r>
              <a:rPr lang="en-GB" sz="2000">
                <a:solidFill>
                  <a:srgbClr val="2C2C2C"/>
                </a:solidFill>
                <a:latin typeface="Montserrat Medium" panose="00000600000000000000" pitchFamily="50" charset="0"/>
              </a:rPr>
              <a:t>Consolidating a competitive innovation ecosystem</a:t>
            </a:r>
          </a:p>
        </p:txBody>
      </p:sp>
      <p:sp>
        <p:nvSpPr>
          <p:cNvPr id="36" name="Rectangle 35">
            <a:extLst>
              <a:ext uri="{FF2B5EF4-FFF2-40B4-BE49-F238E27FC236}">
                <a16:creationId xmlns:a16="http://schemas.microsoft.com/office/drawing/2014/main" id="{AD6BDCC5-89C6-4D18-A5A7-42203E3E2344}"/>
              </a:ext>
            </a:extLst>
          </p:cNvPr>
          <p:cNvSpPr/>
          <p:nvPr/>
        </p:nvSpPr>
        <p:spPr>
          <a:xfrm>
            <a:off x="1878080" y="7582614"/>
            <a:ext cx="4135358" cy="400110"/>
          </a:xfrm>
          <a:prstGeom prst="rect">
            <a:avLst/>
          </a:prstGeom>
          <a:noFill/>
          <a:ln>
            <a:noFill/>
          </a:ln>
        </p:spPr>
        <p:txBody>
          <a:bodyPr wrap="square">
            <a:spAutoFit/>
          </a:bodyPr>
          <a:lstStyle/>
          <a:p>
            <a:pPr defTabSz="1828800">
              <a:defRPr/>
            </a:pPr>
            <a:r>
              <a:rPr lang="en-GB" sz="2000" dirty="0">
                <a:solidFill>
                  <a:srgbClr val="2C2C2C"/>
                </a:solidFill>
                <a:latin typeface="Montserrat Medium" panose="00000600000000000000" pitchFamily="50" charset="0"/>
              </a:rPr>
              <a:t>Supporting circular economy</a:t>
            </a:r>
          </a:p>
        </p:txBody>
      </p:sp>
      <p:sp>
        <p:nvSpPr>
          <p:cNvPr id="52" name="Rectangle 51">
            <a:extLst>
              <a:ext uri="{FF2B5EF4-FFF2-40B4-BE49-F238E27FC236}">
                <a16:creationId xmlns:a16="http://schemas.microsoft.com/office/drawing/2014/main" id="{F7C4CB1D-8FC5-433C-AF28-C2C397F4633D}"/>
              </a:ext>
            </a:extLst>
          </p:cNvPr>
          <p:cNvSpPr/>
          <p:nvPr/>
        </p:nvSpPr>
        <p:spPr>
          <a:xfrm rot="10800000" flipH="1" flipV="1">
            <a:off x="19573085" y="7531511"/>
            <a:ext cx="4136164" cy="400110"/>
          </a:xfrm>
          <a:prstGeom prst="rect">
            <a:avLst/>
          </a:prstGeom>
          <a:noFill/>
          <a:ln>
            <a:noFill/>
          </a:ln>
        </p:spPr>
        <p:txBody>
          <a:bodyPr wrap="square">
            <a:spAutoFit/>
          </a:bodyPr>
          <a:lstStyle/>
          <a:p>
            <a:pPr defTabSz="1828800">
              <a:defRPr/>
            </a:pPr>
            <a:r>
              <a:rPr lang="en-GB" sz="2000">
                <a:solidFill>
                  <a:srgbClr val="2C2C2C"/>
                </a:solidFill>
                <a:latin typeface="Montserrat Medium" panose="00000600000000000000" pitchFamily="50" charset="0"/>
              </a:rPr>
              <a:t>Supporting circular economy</a:t>
            </a:r>
          </a:p>
        </p:txBody>
      </p:sp>
      <p:sp>
        <p:nvSpPr>
          <p:cNvPr id="56" name="ZoneTexte 55">
            <a:extLst>
              <a:ext uri="{FF2B5EF4-FFF2-40B4-BE49-F238E27FC236}">
                <a16:creationId xmlns:a16="http://schemas.microsoft.com/office/drawing/2014/main" id="{0B52D257-35A0-40D3-90B0-D9D7B736C8A1}"/>
              </a:ext>
            </a:extLst>
          </p:cNvPr>
          <p:cNvSpPr txBox="1"/>
          <p:nvPr/>
        </p:nvSpPr>
        <p:spPr>
          <a:xfrm>
            <a:off x="13817055" y="5957991"/>
            <a:ext cx="3781680" cy="800219"/>
          </a:xfrm>
          <a:prstGeom prst="rect">
            <a:avLst/>
          </a:prstGeom>
          <a:noFill/>
        </p:spPr>
        <p:txBody>
          <a:bodyPr wrap="square" lIns="182880" tIns="91440" rIns="182880" bIns="91440" anchor="t">
            <a:spAutoFit/>
          </a:bodyPr>
          <a:lstStyle/>
          <a:p>
            <a:pPr defTabSz="1828800">
              <a:defRPr/>
            </a:pPr>
            <a:r>
              <a:rPr lang="en-GB" sz="2000">
                <a:solidFill>
                  <a:srgbClr val="2C2C2C"/>
                </a:solidFill>
                <a:latin typeface="Montserrat Medium" panose="00000600000000000000" pitchFamily="50" charset="0"/>
              </a:rPr>
              <a:t>Promoting climate change adaptation and risks prevention</a:t>
            </a:r>
          </a:p>
        </p:txBody>
      </p:sp>
      <p:sp>
        <p:nvSpPr>
          <p:cNvPr id="64" name="ZoneTexte 63">
            <a:extLst>
              <a:ext uri="{FF2B5EF4-FFF2-40B4-BE49-F238E27FC236}">
                <a16:creationId xmlns:a16="http://schemas.microsoft.com/office/drawing/2014/main" id="{13B0173C-8227-474F-A1CF-0577D951D784}"/>
              </a:ext>
            </a:extLst>
          </p:cNvPr>
          <p:cNvSpPr txBox="1"/>
          <p:nvPr/>
        </p:nvSpPr>
        <p:spPr>
          <a:xfrm flipH="1">
            <a:off x="19553969" y="8356497"/>
            <a:ext cx="3767392" cy="800219"/>
          </a:xfrm>
          <a:prstGeom prst="rect">
            <a:avLst/>
          </a:prstGeom>
          <a:noFill/>
        </p:spPr>
        <p:txBody>
          <a:bodyPr wrap="square" lIns="182880" tIns="91440" rIns="182880" bIns="91440" anchor="t">
            <a:spAutoFit/>
          </a:bodyPr>
          <a:lstStyle/>
          <a:p>
            <a:pPr defTabSz="1828800">
              <a:defRPr/>
            </a:pPr>
            <a:r>
              <a:rPr lang="en-GB" sz="2000">
                <a:solidFill>
                  <a:srgbClr val="2C2C2C"/>
                </a:solidFill>
                <a:latin typeface="Montserrat Medium" panose="00000600000000000000" pitchFamily="50" charset="0"/>
              </a:rPr>
              <a:t>Promoting climate change adaptation and risks prevention</a:t>
            </a:r>
          </a:p>
        </p:txBody>
      </p:sp>
      <p:sp>
        <p:nvSpPr>
          <p:cNvPr id="6" name="ZoneTexte 5">
            <a:extLst>
              <a:ext uri="{FF2B5EF4-FFF2-40B4-BE49-F238E27FC236}">
                <a16:creationId xmlns:a16="http://schemas.microsoft.com/office/drawing/2014/main" id="{0E4EF5EA-10C9-42EB-90F2-912A1F859D7F}"/>
              </a:ext>
            </a:extLst>
          </p:cNvPr>
          <p:cNvSpPr txBox="1"/>
          <p:nvPr/>
        </p:nvSpPr>
        <p:spPr>
          <a:xfrm rot="10800000" flipV="1">
            <a:off x="6299214" y="4549635"/>
            <a:ext cx="5459530" cy="830997"/>
          </a:xfrm>
          <a:prstGeom prst="rect">
            <a:avLst/>
          </a:prstGeom>
          <a:noFill/>
        </p:spPr>
        <p:txBody>
          <a:bodyPr wrap="square" rtlCol="0">
            <a:spAutoFit/>
          </a:bodyPr>
          <a:lstStyle/>
          <a:p>
            <a:pPr algn="ctr" defTabSz="1828800">
              <a:defRPr/>
            </a:pPr>
            <a:r>
              <a:rPr lang="en-GB" sz="2400">
                <a:solidFill>
                  <a:srgbClr val="FAB500"/>
                </a:solidFill>
                <a:latin typeface="Montserrat"/>
              </a:rPr>
              <a:t>Protecting, restoring and valorising  the natural environment and heritage</a:t>
            </a:r>
            <a:endParaRPr lang="en-GB" sz="2400">
              <a:solidFill>
                <a:srgbClr val="3F3F3F"/>
              </a:solidFill>
              <a:latin typeface="Roboto"/>
            </a:endParaRPr>
          </a:p>
        </p:txBody>
      </p:sp>
      <p:sp>
        <p:nvSpPr>
          <p:cNvPr id="9" name="ZoneTexte 8">
            <a:extLst>
              <a:ext uri="{FF2B5EF4-FFF2-40B4-BE49-F238E27FC236}">
                <a16:creationId xmlns:a16="http://schemas.microsoft.com/office/drawing/2014/main" id="{03862A68-2688-46D6-9EE6-22374573554E}"/>
              </a:ext>
            </a:extLst>
          </p:cNvPr>
          <p:cNvSpPr txBox="1"/>
          <p:nvPr/>
        </p:nvSpPr>
        <p:spPr>
          <a:xfrm>
            <a:off x="12172717" y="4530101"/>
            <a:ext cx="5838968" cy="830997"/>
          </a:xfrm>
          <a:prstGeom prst="rect">
            <a:avLst/>
          </a:prstGeom>
          <a:noFill/>
        </p:spPr>
        <p:txBody>
          <a:bodyPr wrap="square" rtlCol="0">
            <a:spAutoFit/>
          </a:bodyPr>
          <a:lstStyle/>
          <a:p>
            <a:pPr algn="ctr" defTabSz="1828800">
              <a:defRPr/>
            </a:pPr>
            <a:r>
              <a:rPr lang="en-US" sz="2400" dirty="0">
                <a:solidFill>
                  <a:srgbClr val="00A685"/>
                </a:solidFill>
                <a:latin typeface="Montserrat" panose="00000500000000000000" pitchFamily="2" charset="0"/>
              </a:rPr>
              <a:t>Promoting green </a:t>
            </a:r>
          </a:p>
          <a:p>
            <a:pPr algn="ctr" defTabSz="1828800">
              <a:defRPr/>
            </a:pPr>
            <a:r>
              <a:rPr lang="en-US" sz="2400" dirty="0">
                <a:solidFill>
                  <a:srgbClr val="00A685"/>
                </a:solidFill>
                <a:latin typeface="Montserrat" panose="00000500000000000000" pitchFamily="2" charset="0"/>
              </a:rPr>
              <a:t>living areas</a:t>
            </a:r>
            <a:endParaRPr lang="fr-FR" sz="2400" dirty="0">
              <a:solidFill>
                <a:srgbClr val="3F3F3F"/>
              </a:solidFill>
              <a:latin typeface="Montserrat" panose="00000500000000000000" pitchFamily="2" charset="0"/>
            </a:endParaRPr>
          </a:p>
        </p:txBody>
      </p:sp>
      <p:sp>
        <p:nvSpPr>
          <p:cNvPr id="11" name="ZoneTexte 10">
            <a:extLst>
              <a:ext uri="{FF2B5EF4-FFF2-40B4-BE49-F238E27FC236}">
                <a16:creationId xmlns:a16="http://schemas.microsoft.com/office/drawing/2014/main" id="{18838C12-1084-4ECF-988B-96718B709E4D}"/>
              </a:ext>
            </a:extLst>
          </p:cNvPr>
          <p:cNvSpPr txBox="1"/>
          <p:nvPr/>
        </p:nvSpPr>
        <p:spPr>
          <a:xfrm>
            <a:off x="18268182" y="4415423"/>
            <a:ext cx="5441066" cy="830997"/>
          </a:xfrm>
          <a:prstGeom prst="rect">
            <a:avLst/>
          </a:prstGeom>
          <a:noFill/>
        </p:spPr>
        <p:txBody>
          <a:bodyPr wrap="square" rtlCol="0">
            <a:spAutoFit/>
          </a:bodyPr>
          <a:lstStyle/>
          <a:p>
            <a:pPr algn="ctr" defTabSz="1828800">
              <a:defRPr/>
            </a:pPr>
            <a:r>
              <a:rPr lang="en-US" sz="2400" dirty="0">
                <a:solidFill>
                  <a:srgbClr val="E294B2"/>
                </a:solidFill>
                <a:latin typeface="Montserrat" panose="00000500000000000000" pitchFamily="2" charset="0"/>
              </a:rPr>
              <a:t>Enhancing </a:t>
            </a:r>
          </a:p>
          <a:p>
            <a:pPr algn="ctr" defTabSz="1828800">
              <a:defRPr/>
            </a:pPr>
            <a:r>
              <a:rPr lang="en-US" sz="2400" dirty="0">
                <a:solidFill>
                  <a:srgbClr val="E294B2"/>
                </a:solidFill>
                <a:latin typeface="Montserrat" panose="00000500000000000000" pitchFamily="2" charset="0"/>
              </a:rPr>
              <a:t>sustainable tourism</a:t>
            </a:r>
            <a:endParaRPr lang="fr-FR" sz="2400" dirty="0">
              <a:solidFill>
                <a:srgbClr val="3F3F3F"/>
              </a:solidFill>
              <a:latin typeface="Montserrat" panose="00000500000000000000" pitchFamily="2" charset="0"/>
            </a:endParaRPr>
          </a:p>
        </p:txBody>
      </p:sp>
      <p:sp>
        <p:nvSpPr>
          <p:cNvPr id="73" name="ZoneTexte 72">
            <a:extLst>
              <a:ext uri="{FF2B5EF4-FFF2-40B4-BE49-F238E27FC236}">
                <a16:creationId xmlns:a16="http://schemas.microsoft.com/office/drawing/2014/main" id="{0E83721A-CDBE-48E5-AB09-15A5D93DEB6D}"/>
              </a:ext>
            </a:extLst>
          </p:cNvPr>
          <p:cNvSpPr txBox="1"/>
          <p:nvPr/>
        </p:nvSpPr>
        <p:spPr>
          <a:xfrm rot="10800000" flipV="1">
            <a:off x="878964" y="4549079"/>
            <a:ext cx="4712342" cy="830997"/>
          </a:xfrm>
          <a:prstGeom prst="rect">
            <a:avLst/>
          </a:prstGeom>
          <a:noFill/>
        </p:spPr>
        <p:txBody>
          <a:bodyPr wrap="square" rtlCol="0">
            <a:spAutoFit/>
          </a:bodyPr>
          <a:lstStyle/>
          <a:p>
            <a:pPr algn="ctr" defTabSz="1828800">
              <a:defRPr/>
            </a:pPr>
            <a:r>
              <a:rPr lang="en-GB" sz="2400">
                <a:solidFill>
                  <a:srgbClr val="0096D8"/>
                </a:solidFill>
                <a:latin typeface="Montserrat" panose="00000500000000000000" pitchFamily="2" charset="0"/>
              </a:rPr>
              <a:t>Strengthening an innovative sustainable economy</a:t>
            </a:r>
            <a:endParaRPr lang="en-GB" sz="2400">
              <a:solidFill>
                <a:srgbClr val="3F3F3F"/>
              </a:solidFill>
              <a:latin typeface="Montserrat" panose="00000500000000000000" pitchFamily="2" charset="0"/>
            </a:endParaRPr>
          </a:p>
        </p:txBody>
      </p:sp>
      <p:sp>
        <p:nvSpPr>
          <p:cNvPr id="4" name="ZoneTexte 3">
            <a:extLst>
              <a:ext uri="{FF2B5EF4-FFF2-40B4-BE49-F238E27FC236}">
                <a16:creationId xmlns:a16="http://schemas.microsoft.com/office/drawing/2014/main" id="{FC9C82A6-2858-4B04-AA4C-46C22EDD95FE}"/>
              </a:ext>
            </a:extLst>
          </p:cNvPr>
          <p:cNvSpPr txBox="1"/>
          <p:nvPr/>
        </p:nvSpPr>
        <p:spPr>
          <a:xfrm flipH="1">
            <a:off x="7722764" y="7460613"/>
            <a:ext cx="3106930" cy="707886"/>
          </a:xfrm>
          <a:prstGeom prst="rect">
            <a:avLst/>
          </a:prstGeom>
          <a:noFill/>
        </p:spPr>
        <p:txBody>
          <a:bodyPr wrap="square" rtlCol="0">
            <a:spAutoFit/>
          </a:bodyPr>
          <a:lstStyle/>
          <a:p>
            <a:pPr defTabSz="1828800">
              <a:defRPr/>
            </a:pPr>
            <a:r>
              <a:rPr lang="en-GB" sz="2000">
                <a:solidFill>
                  <a:srgbClr val="2C2C2C"/>
                </a:solidFill>
                <a:latin typeface="Montserrat Medium" panose="00000600000000000000" pitchFamily="50" charset="0"/>
              </a:rPr>
              <a:t>Enhancing Nature &amp; biodiversity</a:t>
            </a:r>
          </a:p>
        </p:txBody>
      </p:sp>
      <p:sp>
        <p:nvSpPr>
          <p:cNvPr id="10" name="ZoneTexte 9">
            <a:extLst>
              <a:ext uri="{FF2B5EF4-FFF2-40B4-BE49-F238E27FC236}">
                <a16:creationId xmlns:a16="http://schemas.microsoft.com/office/drawing/2014/main" id="{62539303-7FAC-4039-8BC6-849AC6B64E7B}"/>
              </a:ext>
            </a:extLst>
          </p:cNvPr>
          <p:cNvSpPr txBox="1"/>
          <p:nvPr/>
        </p:nvSpPr>
        <p:spPr>
          <a:xfrm>
            <a:off x="7671898" y="6018182"/>
            <a:ext cx="3588970" cy="707886"/>
          </a:xfrm>
          <a:prstGeom prst="rect">
            <a:avLst/>
          </a:prstGeom>
          <a:noFill/>
        </p:spPr>
        <p:txBody>
          <a:bodyPr wrap="square" rtlCol="0">
            <a:spAutoFit/>
          </a:bodyPr>
          <a:lstStyle/>
          <a:p>
            <a:pPr defTabSz="1828800">
              <a:defRPr/>
            </a:pPr>
            <a:r>
              <a:rPr lang="en-GB" sz="2000">
                <a:solidFill>
                  <a:srgbClr val="2C2C2C"/>
                </a:solidFill>
                <a:latin typeface="Montserrat Medium" panose="00000600000000000000" pitchFamily="50" charset="0"/>
              </a:rPr>
              <a:t>Promoting climate change adaptation and risks prevention</a:t>
            </a:r>
          </a:p>
        </p:txBody>
      </p:sp>
      <p:sp>
        <p:nvSpPr>
          <p:cNvPr id="79" name="ZoneTexte 78">
            <a:extLst>
              <a:ext uri="{FF2B5EF4-FFF2-40B4-BE49-F238E27FC236}">
                <a16:creationId xmlns:a16="http://schemas.microsoft.com/office/drawing/2014/main" id="{CC9236CF-8B58-4EC8-9043-A2B8A15659D1}"/>
              </a:ext>
            </a:extLst>
          </p:cNvPr>
          <p:cNvSpPr txBox="1"/>
          <p:nvPr/>
        </p:nvSpPr>
        <p:spPr>
          <a:xfrm flipH="1">
            <a:off x="19548860" y="9839783"/>
            <a:ext cx="3246458" cy="800219"/>
          </a:xfrm>
          <a:prstGeom prst="rect">
            <a:avLst/>
          </a:prstGeom>
          <a:noFill/>
        </p:spPr>
        <p:txBody>
          <a:bodyPr wrap="square" lIns="182880" tIns="91440" rIns="182880" bIns="91440" anchor="t">
            <a:spAutoFit/>
          </a:bodyPr>
          <a:lstStyle/>
          <a:p>
            <a:pPr defTabSz="1828800">
              <a:defRPr/>
            </a:pPr>
            <a:r>
              <a:rPr lang="en-GB" sz="2000">
                <a:solidFill>
                  <a:srgbClr val="2C2C2C"/>
                </a:solidFill>
                <a:latin typeface="Montserrat Medium" panose="00000600000000000000" pitchFamily="50" charset="0"/>
              </a:rPr>
              <a:t>Enhancing Nature &amp; biodiversity</a:t>
            </a:r>
          </a:p>
        </p:txBody>
      </p:sp>
      <p:sp>
        <p:nvSpPr>
          <p:cNvPr id="77" name="Rectangle 76">
            <a:extLst>
              <a:ext uri="{FF2B5EF4-FFF2-40B4-BE49-F238E27FC236}">
                <a16:creationId xmlns:a16="http://schemas.microsoft.com/office/drawing/2014/main" id="{4D6F7AFB-31E0-4C9C-83AC-2CFCB6F0D857}"/>
              </a:ext>
            </a:extLst>
          </p:cNvPr>
          <p:cNvSpPr/>
          <p:nvPr/>
        </p:nvSpPr>
        <p:spPr>
          <a:xfrm>
            <a:off x="19605921" y="5881049"/>
            <a:ext cx="3663488" cy="800219"/>
          </a:xfrm>
          <a:prstGeom prst="rect">
            <a:avLst/>
          </a:prstGeom>
          <a:noFill/>
          <a:ln>
            <a:noFill/>
          </a:ln>
        </p:spPr>
        <p:txBody>
          <a:bodyPr wrap="square" lIns="182880" tIns="91440" rIns="182880" bIns="91440" anchor="t">
            <a:spAutoFit/>
          </a:bodyPr>
          <a:lstStyle/>
          <a:p>
            <a:pPr defTabSz="1828800">
              <a:defRPr/>
            </a:pPr>
            <a:r>
              <a:rPr lang="en-GB" sz="2000">
                <a:solidFill>
                  <a:srgbClr val="2C2C2C"/>
                </a:solidFill>
                <a:latin typeface="Montserrat Medium" panose="00000600000000000000" pitchFamily="50" charset="0"/>
              </a:rPr>
              <a:t>Consolidating a competitive innovation ecosystem</a:t>
            </a:r>
          </a:p>
        </p:txBody>
      </p:sp>
      <p:sp>
        <p:nvSpPr>
          <p:cNvPr id="13" name="Ellipse 12">
            <a:extLst>
              <a:ext uri="{FF2B5EF4-FFF2-40B4-BE49-F238E27FC236}">
                <a16:creationId xmlns:a16="http://schemas.microsoft.com/office/drawing/2014/main" id="{8D128522-180E-4C80-9170-2EA3E78E46FF}"/>
              </a:ext>
            </a:extLst>
          </p:cNvPr>
          <p:cNvSpPr/>
          <p:nvPr/>
        </p:nvSpPr>
        <p:spPr>
          <a:xfrm>
            <a:off x="770330" y="5942962"/>
            <a:ext cx="1153790" cy="1168412"/>
          </a:xfrm>
          <a:prstGeom prst="ellipse">
            <a:avLst/>
          </a:prstGeom>
          <a:solidFill>
            <a:srgbClr val="162D9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r>
              <a:rPr lang="fr-FR" sz="2200" dirty="0">
                <a:solidFill>
                  <a:srgbClr val="FFFFFF"/>
                </a:solidFill>
                <a:latin typeface="Montserrat ExtraBold" panose="00000900000000000000" pitchFamily="50" charset="0"/>
              </a:rPr>
              <a:t>1.1</a:t>
            </a:r>
          </a:p>
        </p:txBody>
      </p:sp>
      <p:sp>
        <p:nvSpPr>
          <p:cNvPr id="85" name="Ellipse 84">
            <a:extLst>
              <a:ext uri="{FF2B5EF4-FFF2-40B4-BE49-F238E27FC236}">
                <a16:creationId xmlns:a16="http://schemas.microsoft.com/office/drawing/2014/main" id="{D089F219-E6ED-401B-8063-FA17643EE824}"/>
              </a:ext>
            </a:extLst>
          </p:cNvPr>
          <p:cNvSpPr/>
          <p:nvPr/>
        </p:nvSpPr>
        <p:spPr>
          <a:xfrm>
            <a:off x="719500" y="7370470"/>
            <a:ext cx="1125046" cy="1139304"/>
          </a:xfrm>
          <a:prstGeom prst="ellipse">
            <a:avLst/>
          </a:prstGeom>
          <a:solidFill>
            <a:srgbClr val="162D9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r>
              <a:rPr lang="fr-FR" sz="2200" dirty="0">
                <a:solidFill>
                  <a:srgbClr val="FFFFFF"/>
                </a:solidFill>
                <a:latin typeface="Montserrat ExtraBold" panose="00000900000000000000" pitchFamily="50" charset="0"/>
              </a:rPr>
              <a:t>2.6</a:t>
            </a:r>
          </a:p>
        </p:txBody>
      </p:sp>
      <p:sp>
        <p:nvSpPr>
          <p:cNvPr id="86" name="Ellipse 85">
            <a:extLst>
              <a:ext uri="{FF2B5EF4-FFF2-40B4-BE49-F238E27FC236}">
                <a16:creationId xmlns:a16="http://schemas.microsoft.com/office/drawing/2014/main" id="{D7AEEDC9-2354-4A4E-B0E7-99217CA232C1}"/>
              </a:ext>
            </a:extLst>
          </p:cNvPr>
          <p:cNvSpPr/>
          <p:nvPr/>
        </p:nvSpPr>
        <p:spPr>
          <a:xfrm>
            <a:off x="6358002" y="7128232"/>
            <a:ext cx="1125046" cy="1139304"/>
          </a:xfrm>
          <a:prstGeom prst="ellipse">
            <a:avLst/>
          </a:prstGeom>
          <a:solidFill>
            <a:srgbClr val="162D9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r>
              <a:rPr lang="fr-FR" sz="2200" dirty="0">
                <a:solidFill>
                  <a:srgbClr val="FFFFFF"/>
                </a:solidFill>
                <a:latin typeface="Montserrat ExtraBold" panose="00000900000000000000" pitchFamily="50" charset="0"/>
              </a:rPr>
              <a:t>2.7</a:t>
            </a:r>
          </a:p>
        </p:txBody>
      </p:sp>
      <p:sp>
        <p:nvSpPr>
          <p:cNvPr id="87" name="Ellipse 86">
            <a:extLst>
              <a:ext uri="{FF2B5EF4-FFF2-40B4-BE49-F238E27FC236}">
                <a16:creationId xmlns:a16="http://schemas.microsoft.com/office/drawing/2014/main" id="{5A8E8296-1A5B-422A-B09B-AED691D24A8B}"/>
              </a:ext>
            </a:extLst>
          </p:cNvPr>
          <p:cNvSpPr/>
          <p:nvPr/>
        </p:nvSpPr>
        <p:spPr>
          <a:xfrm>
            <a:off x="6358002" y="5831720"/>
            <a:ext cx="1125046" cy="1139304"/>
          </a:xfrm>
          <a:prstGeom prst="ellipse">
            <a:avLst/>
          </a:prstGeom>
          <a:solidFill>
            <a:srgbClr val="162D9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r>
              <a:rPr lang="fr-FR" sz="2100" dirty="0">
                <a:solidFill>
                  <a:srgbClr val="FFFFFF"/>
                </a:solidFill>
                <a:latin typeface="Montserrat ExtraBold" panose="00000900000000000000" pitchFamily="50" charset="0"/>
              </a:rPr>
              <a:t>2.4</a:t>
            </a:r>
          </a:p>
        </p:txBody>
      </p:sp>
      <p:sp>
        <p:nvSpPr>
          <p:cNvPr id="88" name="Ellipse 87">
            <a:extLst>
              <a:ext uri="{FF2B5EF4-FFF2-40B4-BE49-F238E27FC236}">
                <a16:creationId xmlns:a16="http://schemas.microsoft.com/office/drawing/2014/main" id="{1AE19C77-AA76-4788-A30D-8BAC1E964704}"/>
              </a:ext>
            </a:extLst>
          </p:cNvPr>
          <p:cNvSpPr/>
          <p:nvPr/>
        </p:nvSpPr>
        <p:spPr>
          <a:xfrm>
            <a:off x="12562554" y="5942336"/>
            <a:ext cx="1125046" cy="1139304"/>
          </a:xfrm>
          <a:prstGeom prst="ellipse">
            <a:avLst/>
          </a:prstGeom>
          <a:solidFill>
            <a:srgbClr val="162D9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r>
              <a:rPr lang="fr-FR" sz="2100" dirty="0">
                <a:solidFill>
                  <a:srgbClr val="FFFFFF"/>
                </a:solidFill>
                <a:latin typeface="Montserrat ExtraBold" panose="00000900000000000000" pitchFamily="50" charset="0"/>
              </a:rPr>
              <a:t>2.4</a:t>
            </a:r>
          </a:p>
        </p:txBody>
      </p:sp>
      <p:sp>
        <p:nvSpPr>
          <p:cNvPr id="89" name="Ellipse 88">
            <a:extLst>
              <a:ext uri="{FF2B5EF4-FFF2-40B4-BE49-F238E27FC236}">
                <a16:creationId xmlns:a16="http://schemas.microsoft.com/office/drawing/2014/main" id="{B3984079-5BAF-4199-BDB9-15BB180C7E4C}"/>
              </a:ext>
            </a:extLst>
          </p:cNvPr>
          <p:cNvSpPr/>
          <p:nvPr/>
        </p:nvSpPr>
        <p:spPr>
          <a:xfrm>
            <a:off x="18330854" y="8396242"/>
            <a:ext cx="1125046" cy="1139304"/>
          </a:xfrm>
          <a:prstGeom prst="ellipse">
            <a:avLst/>
          </a:prstGeom>
          <a:solidFill>
            <a:srgbClr val="162D9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r>
              <a:rPr lang="fr-FR" sz="2100" dirty="0">
                <a:solidFill>
                  <a:srgbClr val="FFFFFF"/>
                </a:solidFill>
                <a:latin typeface="Montserrat ExtraBold" panose="00000900000000000000" pitchFamily="50" charset="0"/>
              </a:rPr>
              <a:t>2.4</a:t>
            </a:r>
          </a:p>
        </p:txBody>
      </p:sp>
      <p:sp>
        <p:nvSpPr>
          <p:cNvPr id="90" name="Ellipse 89">
            <a:extLst>
              <a:ext uri="{FF2B5EF4-FFF2-40B4-BE49-F238E27FC236}">
                <a16:creationId xmlns:a16="http://schemas.microsoft.com/office/drawing/2014/main" id="{DE2E5A01-0414-4B2D-BCE0-5EC24687E2C0}"/>
              </a:ext>
            </a:extLst>
          </p:cNvPr>
          <p:cNvSpPr/>
          <p:nvPr/>
        </p:nvSpPr>
        <p:spPr>
          <a:xfrm>
            <a:off x="18330854" y="7134670"/>
            <a:ext cx="1125046" cy="1139304"/>
          </a:xfrm>
          <a:prstGeom prst="ellipse">
            <a:avLst/>
          </a:prstGeom>
          <a:solidFill>
            <a:srgbClr val="162D9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r>
              <a:rPr lang="fr-FR" sz="2200" dirty="0">
                <a:solidFill>
                  <a:srgbClr val="FFFFFF"/>
                </a:solidFill>
                <a:latin typeface="Montserrat ExtraBold" panose="00000900000000000000" pitchFamily="50" charset="0"/>
              </a:rPr>
              <a:t>2.6</a:t>
            </a:r>
          </a:p>
        </p:txBody>
      </p:sp>
      <p:sp>
        <p:nvSpPr>
          <p:cNvPr id="91" name="Ellipse 90">
            <a:extLst>
              <a:ext uri="{FF2B5EF4-FFF2-40B4-BE49-F238E27FC236}">
                <a16:creationId xmlns:a16="http://schemas.microsoft.com/office/drawing/2014/main" id="{5A3F0A64-1C9B-4692-8710-67782EF66607}"/>
              </a:ext>
            </a:extLst>
          </p:cNvPr>
          <p:cNvSpPr/>
          <p:nvPr/>
        </p:nvSpPr>
        <p:spPr>
          <a:xfrm>
            <a:off x="18316482" y="5843990"/>
            <a:ext cx="1153790" cy="1168412"/>
          </a:xfrm>
          <a:prstGeom prst="ellipse">
            <a:avLst/>
          </a:prstGeom>
          <a:solidFill>
            <a:srgbClr val="162D9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r>
              <a:rPr lang="fr-FR" sz="2200" dirty="0">
                <a:solidFill>
                  <a:srgbClr val="FFFFFF"/>
                </a:solidFill>
                <a:latin typeface="Montserrat ExtraBold" panose="00000900000000000000" pitchFamily="50" charset="0"/>
              </a:rPr>
              <a:t>1.1</a:t>
            </a:r>
          </a:p>
        </p:txBody>
      </p:sp>
      <p:sp>
        <p:nvSpPr>
          <p:cNvPr id="92" name="Ellipse 91">
            <a:extLst>
              <a:ext uri="{FF2B5EF4-FFF2-40B4-BE49-F238E27FC236}">
                <a16:creationId xmlns:a16="http://schemas.microsoft.com/office/drawing/2014/main" id="{80C3C814-90E7-4159-85DA-C37096B96C51}"/>
              </a:ext>
            </a:extLst>
          </p:cNvPr>
          <p:cNvSpPr/>
          <p:nvPr/>
        </p:nvSpPr>
        <p:spPr>
          <a:xfrm>
            <a:off x="18330854" y="9657812"/>
            <a:ext cx="1125046" cy="1139304"/>
          </a:xfrm>
          <a:prstGeom prst="ellipse">
            <a:avLst/>
          </a:prstGeom>
          <a:solidFill>
            <a:srgbClr val="162D9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r>
              <a:rPr lang="fr-FR" sz="2200" dirty="0">
                <a:solidFill>
                  <a:srgbClr val="FFFFFF"/>
                </a:solidFill>
                <a:latin typeface="Montserrat ExtraBold" panose="00000900000000000000" pitchFamily="50" charset="0"/>
              </a:rPr>
              <a:t>2.7</a:t>
            </a:r>
          </a:p>
        </p:txBody>
      </p:sp>
      <p:sp>
        <p:nvSpPr>
          <p:cNvPr id="93" name="Ellipse 92">
            <a:extLst>
              <a:ext uri="{FF2B5EF4-FFF2-40B4-BE49-F238E27FC236}">
                <a16:creationId xmlns:a16="http://schemas.microsoft.com/office/drawing/2014/main" id="{ECCBEE1E-135E-422F-BF73-A7515D67F5BD}"/>
              </a:ext>
            </a:extLst>
          </p:cNvPr>
          <p:cNvSpPr/>
          <p:nvPr/>
        </p:nvSpPr>
        <p:spPr>
          <a:xfrm>
            <a:off x="7301940" y="10685132"/>
            <a:ext cx="1125046" cy="1139304"/>
          </a:xfrm>
          <a:prstGeom prst="ellipse">
            <a:avLst/>
          </a:prstGeom>
          <a:solidFill>
            <a:srgbClr val="33346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r>
              <a:rPr lang="fr-FR" sz="2100" dirty="0">
                <a:solidFill>
                  <a:srgbClr val="FFFFFF"/>
                </a:solidFill>
                <a:latin typeface="Montserrat ExtraBold" panose="00000900000000000000" pitchFamily="50" charset="0"/>
              </a:rPr>
              <a:t>6.6</a:t>
            </a:r>
          </a:p>
        </p:txBody>
      </p:sp>
      <p:sp>
        <p:nvSpPr>
          <p:cNvPr id="7" name="Espace réservé du texte 4">
            <a:extLst>
              <a:ext uri="{FF2B5EF4-FFF2-40B4-BE49-F238E27FC236}">
                <a16:creationId xmlns:a16="http://schemas.microsoft.com/office/drawing/2014/main" id="{6A2B15B9-6F24-387A-F8E9-85AA21C61F44}"/>
              </a:ext>
            </a:extLst>
          </p:cNvPr>
          <p:cNvSpPr txBox="1">
            <a:spLocks/>
          </p:cNvSpPr>
          <p:nvPr/>
        </p:nvSpPr>
        <p:spPr>
          <a:xfrm rot="16200000">
            <a:off x="-841192" y="5515009"/>
            <a:ext cx="2502094" cy="647282"/>
          </a:xfrm>
          <a:prstGeom prst="roundRect">
            <a:avLst/>
          </a:prstGeom>
          <a:solidFill>
            <a:srgbClr val="00A685"/>
          </a:solidFill>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1828800">
              <a:spcBef>
                <a:spcPts val="2000"/>
              </a:spcBef>
              <a:buNone/>
              <a:defRPr/>
            </a:pPr>
            <a:r>
              <a:rPr lang="en-GB" sz="2000" dirty="0">
                <a:solidFill>
                  <a:srgbClr val="FFFFFF"/>
                </a:solidFill>
                <a:latin typeface="Montserrat" panose="00000500000000000000" pitchFamily="2" charset="0"/>
              </a:rPr>
              <a:t>Smarter Mediterranean </a:t>
            </a:r>
          </a:p>
        </p:txBody>
      </p:sp>
      <p:sp>
        <p:nvSpPr>
          <p:cNvPr id="12" name="Espace réservé du texte 4">
            <a:extLst>
              <a:ext uri="{FF2B5EF4-FFF2-40B4-BE49-F238E27FC236}">
                <a16:creationId xmlns:a16="http://schemas.microsoft.com/office/drawing/2014/main" id="{436B3E38-69E0-B69A-9B12-A808658BAFA8}"/>
              </a:ext>
            </a:extLst>
          </p:cNvPr>
          <p:cNvSpPr txBox="1">
            <a:spLocks/>
          </p:cNvSpPr>
          <p:nvPr/>
        </p:nvSpPr>
        <p:spPr>
          <a:xfrm rot="16200000">
            <a:off x="-852671" y="8096615"/>
            <a:ext cx="2502096" cy="620302"/>
          </a:xfrm>
          <a:prstGeom prst="roundRect">
            <a:avLst/>
          </a:prstGeom>
          <a:solidFill>
            <a:srgbClr val="00A685"/>
          </a:solidFill>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1828800">
              <a:spcBef>
                <a:spcPts val="2000"/>
              </a:spcBef>
              <a:buNone/>
              <a:defRPr/>
            </a:pPr>
            <a:r>
              <a:rPr lang="en-GB" sz="2000" dirty="0">
                <a:solidFill>
                  <a:srgbClr val="FFFFFF"/>
                </a:solidFill>
                <a:latin typeface="Montserrat" panose="00000500000000000000" pitchFamily="2" charset="0"/>
              </a:rPr>
              <a:t>Greener Mediterranean </a:t>
            </a:r>
          </a:p>
        </p:txBody>
      </p:sp>
      <p:sp>
        <p:nvSpPr>
          <p:cNvPr id="14" name="Espace réservé du texte 4">
            <a:extLst>
              <a:ext uri="{FF2B5EF4-FFF2-40B4-BE49-F238E27FC236}">
                <a16:creationId xmlns:a16="http://schemas.microsoft.com/office/drawing/2014/main" id="{26B24E59-F111-BC70-1399-A65FE257F5C2}"/>
              </a:ext>
            </a:extLst>
          </p:cNvPr>
          <p:cNvSpPr txBox="1">
            <a:spLocks/>
          </p:cNvSpPr>
          <p:nvPr/>
        </p:nvSpPr>
        <p:spPr>
          <a:xfrm rot="19614063">
            <a:off x="111066" y="10229477"/>
            <a:ext cx="2961582" cy="855750"/>
          </a:xfrm>
          <a:prstGeom prst="roundRect">
            <a:avLst/>
          </a:prstGeom>
          <a:solidFill>
            <a:srgbClr val="164194"/>
          </a:solidFill>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1828800">
              <a:spcBef>
                <a:spcPts val="2000"/>
              </a:spcBef>
              <a:buNone/>
              <a:defRPr/>
            </a:pPr>
            <a:r>
              <a:rPr lang="en-GB" sz="2000" dirty="0">
                <a:solidFill>
                  <a:srgbClr val="FFFFFF"/>
                </a:solidFill>
                <a:latin typeface="Montserrat" panose="00000500000000000000" pitchFamily="2" charset="0"/>
              </a:rPr>
              <a:t>Better </a:t>
            </a:r>
            <a:r>
              <a:rPr lang="en-GB" sz="2000" dirty="0" err="1">
                <a:solidFill>
                  <a:srgbClr val="FFFFFF"/>
                </a:solidFill>
                <a:latin typeface="Montserrat" panose="00000500000000000000" pitchFamily="2" charset="0"/>
              </a:rPr>
              <a:t>Mediterranen</a:t>
            </a:r>
            <a:r>
              <a:rPr lang="en-GB" sz="2000" dirty="0">
                <a:solidFill>
                  <a:srgbClr val="FFFFFF"/>
                </a:solidFill>
                <a:latin typeface="Montserrat" panose="00000500000000000000" pitchFamily="2" charset="0"/>
              </a:rPr>
              <a:t> Governance</a:t>
            </a:r>
          </a:p>
        </p:txBody>
      </p:sp>
      <p:sp>
        <p:nvSpPr>
          <p:cNvPr id="15" name="Titre 1">
            <a:extLst>
              <a:ext uri="{FF2B5EF4-FFF2-40B4-BE49-F238E27FC236}">
                <a16:creationId xmlns:a16="http://schemas.microsoft.com/office/drawing/2014/main" id="{CC3192B4-FB4B-6A4D-7B06-7B4E7697DE5F}"/>
              </a:ext>
            </a:extLst>
          </p:cNvPr>
          <p:cNvSpPr txBox="1">
            <a:spLocks/>
          </p:cNvSpPr>
          <p:nvPr/>
        </p:nvSpPr>
        <p:spPr>
          <a:xfrm>
            <a:off x="86213" y="1147083"/>
            <a:ext cx="16952984" cy="1003246"/>
          </a:xfrm>
          <a:prstGeom prst="rect">
            <a:avLst/>
          </a:prstGeom>
        </p:spPr>
        <p:txBody>
          <a:bodyPr vert="horz" lIns="182880" tIns="91440" rIns="182880" bIns="91440" rtlCol="0" anchor="ctr">
            <a:normAutofit/>
          </a:bodyPr>
          <a:lstStyle>
            <a:lvl1pPr algn="l" defTabSz="914400" rtl="0" eaLnBrk="1" latinLnBrk="0" hangingPunct="1">
              <a:lnSpc>
                <a:spcPct val="90000"/>
              </a:lnSpc>
              <a:spcBef>
                <a:spcPct val="0"/>
              </a:spcBef>
              <a:buNone/>
              <a:defRPr sz="3600" kern="1200">
                <a:solidFill>
                  <a:schemeClr val="tx1"/>
                </a:solidFill>
                <a:latin typeface="Montserrat SemiBold" pitchFamily="2" charset="0"/>
                <a:ea typeface="+mj-ea"/>
                <a:cs typeface="+mj-cs"/>
              </a:defRPr>
            </a:lvl1pPr>
          </a:lstStyle>
          <a:p>
            <a:pPr defTabSz="1828800"/>
            <a:r>
              <a:rPr lang="en-GB" sz="5600" dirty="0">
                <a:solidFill>
                  <a:prstClr val="black">
                    <a:lumMod val="65000"/>
                    <a:lumOff val="35000"/>
                  </a:prstClr>
                </a:solidFill>
              </a:rPr>
              <a:t>Missions, priorities and specific objectives</a:t>
            </a:r>
            <a:endParaRPr lang="fr-FR" sz="5600" dirty="0">
              <a:solidFill>
                <a:prstClr val="black">
                  <a:lumMod val="65000"/>
                  <a:lumOff val="35000"/>
                </a:prstClr>
              </a:solidFill>
            </a:endParaRPr>
          </a:p>
        </p:txBody>
      </p:sp>
    </p:spTree>
    <p:extLst>
      <p:ext uri="{BB962C8B-B14F-4D97-AF65-F5344CB8AC3E}">
        <p14:creationId xmlns:p14="http://schemas.microsoft.com/office/powerpoint/2010/main" val="306648040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DAAFC61-4A08-0B4E-B42E-186991A8FAC4}"/>
              </a:ext>
            </a:extLst>
          </p:cNvPr>
          <p:cNvSpPr>
            <a:spLocks noGrp="1"/>
          </p:cNvSpPr>
          <p:nvPr>
            <p:ph idx="1"/>
          </p:nvPr>
        </p:nvSpPr>
        <p:spPr>
          <a:xfrm>
            <a:off x="1667161" y="3152150"/>
            <a:ext cx="18581080" cy="7763808"/>
          </a:xfrm>
        </p:spPr>
        <p:txBody>
          <a:bodyPr>
            <a:noAutofit/>
          </a:bodyPr>
          <a:lstStyle/>
          <a:p>
            <a:pPr>
              <a:spcAft>
                <a:spcPts val="2400"/>
              </a:spcAft>
            </a:pPr>
            <a:r>
              <a:rPr lang="en-US" sz="3600" b="1" dirty="0">
                <a:solidFill>
                  <a:schemeClr val="tx1">
                    <a:lumMod val="75000"/>
                    <a:lumOff val="25000"/>
                  </a:schemeClr>
                </a:solidFill>
                <a:latin typeface="Avenir Next LT Pro" panose="020B0504020202020204" pitchFamily="34" charset="0"/>
                <a:cs typeface="Calibri Light" panose="020F0302020204030204" pitchFamily="34" charset="0"/>
              </a:rPr>
              <a:t>Directionality and system change</a:t>
            </a:r>
            <a:r>
              <a:rPr lang="en-US" sz="3600" dirty="0">
                <a:solidFill>
                  <a:schemeClr val="tx1">
                    <a:lumMod val="75000"/>
                    <a:lumOff val="25000"/>
                  </a:schemeClr>
                </a:solidFill>
                <a:latin typeface="Avenir Next LT Pro" panose="020B0504020202020204" pitchFamily="34" charset="0"/>
                <a:cs typeface="Calibri Light" panose="020F0302020204030204" pitchFamily="34" charset="0"/>
              </a:rPr>
              <a:t>: Smart </a:t>
            </a:r>
            <a:r>
              <a:rPr lang="en-US" sz="3600" dirty="0" err="1">
                <a:solidFill>
                  <a:schemeClr val="tx1">
                    <a:lumMod val="75000"/>
                    <a:lumOff val="25000"/>
                  </a:schemeClr>
                </a:solidFill>
                <a:latin typeface="Avenir Next LT Pro" panose="020B0504020202020204" pitchFamily="34" charset="0"/>
                <a:cs typeface="Calibri Light" panose="020F0302020204030204" pitchFamily="34" charset="0"/>
              </a:rPr>
              <a:t>specialisation</a:t>
            </a:r>
            <a:r>
              <a:rPr lang="en-US" sz="3600" dirty="0">
                <a:solidFill>
                  <a:schemeClr val="tx1">
                    <a:lumMod val="75000"/>
                    <a:lumOff val="25000"/>
                  </a:schemeClr>
                </a:solidFill>
                <a:latin typeface="Avenir Next LT Pro" panose="020B0504020202020204" pitchFamily="34" charset="0"/>
                <a:cs typeface="Calibri Light" panose="020F0302020204030204" pitchFamily="34" charset="0"/>
              </a:rPr>
              <a:t> needs to embrace sustainability challenges and consider a wide variety of innovation pathways to accelerate sustainability transition.</a:t>
            </a:r>
            <a:r>
              <a:rPr lang="en-US" sz="3600" b="1" dirty="0">
                <a:solidFill>
                  <a:schemeClr val="tx1">
                    <a:lumMod val="75000"/>
                    <a:lumOff val="25000"/>
                  </a:schemeClr>
                </a:solidFill>
                <a:latin typeface="Avenir Next LT Pro" panose="020B0504020202020204" pitchFamily="34" charset="0"/>
                <a:cs typeface="Calibri Light" panose="020F0302020204030204" pitchFamily="34" charset="0"/>
              </a:rPr>
              <a:t> </a:t>
            </a:r>
            <a:r>
              <a:rPr lang="en-US" sz="3600" dirty="0">
                <a:solidFill>
                  <a:schemeClr val="tx1">
                    <a:lumMod val="75000"/>
                    <a:lumOff val="25000"/>
                  </a:schemeClr>
                </a:solidFill>
                <a:latin typeface="Avenir Next LT Pro" panose="020B0504020202020204" pitchFamily="34" charset="0"/>
                <a:cs typeface="Calibri Light" panose="020F0302020204030204" pitchFamily="34" charset="0"/>
              </a:rPr>
              <a:t>Transformative S3 need to focuses on how R&amp;I system can be </a:t>
            </a:r>
            <a:r>
              <a:rPr lang="en-US" sz="3600" dirty="0" err="1">
                <a:solidFill>
                  <a:schemeClr val="tx1">
                    <a:lumMod val="75000"/>
                    <a:lumOff val="25000"/>
                  </a:schemeClr>
                </a:solidFill>
                <a:latin typeface="Avenir Next LT Pro" panose="020B0504020202020204" pitchFamily="34" charset="0"/>
                <a:cs typeface="Calibri Light" panose="020F0302020204030204" pitchFamily="34" charset="0"/>
              </a:rPr>
              <a:t>mobilised</a:t>
            </a:r>
            <a:r>
              <a:rPr lang="en-US" sz="3600" dirty="0">
                <a:solidFill>
                  <a:schemeClr val="tx1">
                    <a:lumMod val="75000"/>
                    <a:lumOff val="25000"/>
                  </a:schemeClr>
                </a:solidFill>
                <a:latin typeface="Avenir Next LT Pro" panose="020B0504020202020204" pitchFamily="34" charset="0"/>
                <a:cs typeface="Calibri Light" panose="020F0302020204030204" pitchFamily="34" charset="0"/>
              </a:rPr>
              <a:t> and strengthened to contribute to sustainability goals.</a:t>
            </a:r>
          </a:p>
          <a:p>
            <a:pPr>
              <a:spcAft>
                <a:spcPts val="2400"/>
              </a:spcAft>
            </a:pPr>
            <a:r>
              <a:rPr lang="en-US" sz="3600" b="1" dirty="0">
                <a:solidFill>
                  <a:schemeClr val="tx1">
                    <a:lumMod val="75000"/>
                    <a:lumOff val="25000"/>
                  </a:schemeClr>
                </a:solidFill>
                <a:latin typeface="Avenir Next LT Pro" panose="020B0504020202020204" pitchFamily="34" charset="0"/>
                <a:cs typeface="Calibri Light" panose="020F0302020204030204" pitchFamily="34" charset="0"/>
              </a:rPr>
              <a:t>Real-life experimentation</a:t>
            </a:r>
            <a:r>
              <a:rPr lang="en-US" sz="3600" dirty="0">
                <a:solidFill>
                  <a:schemeClr val="tx1">
                    <a:lumMod val="75000"/>
                    <a:lumOff val="25000"/>
                  </a:schemeClr>
                </a:solidFill>
                <a:latin typeface="Avenir Next LT Pro" panose="020B0504020202020204" pitchFamily="34" charset="0"/>
                <a:cs typeface="Calibri Light" panose="020F0302020204030204" pitchFamily="34" charset="0"/>
              </a:rPr>
              <a:t>: S3 can become a “policy space” to co-create, experiment and scale innovation responding to local and global sustainability challenges. </a:t>
            </a:r>
          </a:p>
          <a:p>
            <a:pPr>
              <a:spcAft>
                <a:spcPts val="2400"/>
              </a:spcAft>
            </a:pPr>
            <a:r>
              <a:rPr lang="en-US" sz="3600" b="1" dirty="0">
                <a:solidFill>
                  <a:schemeClr val="tx1">
                    <a:lumMod val="75000"/>
                    <a:lumOff val="25000"/>
                  </a:schemeClr>
                </a:solidFill>
                <a:latin typeface="Avenir Next LT Pro" panose="020B0504020202020204" pitchFamily="34" charset="0"/>
                <a:cs typeface="Calibri Light" panose="020F0302020204030204" pitchFamily="34" charset="0"/>
              </a:rPr>
              <a:t>Comprehensive policy mix</a:t>
            </a:r>
            <a:r>
              <a:rPr lang="en-US" sz="3600" dirty="0">
                <a:solidFill>
                  <a:schemeClr val="tx1">
                    <a:lumMod val="75000"/>
                    <a:lumOff val="25000"/>
                  </a:schemeClr>
                </a:solidFill>
                <a:latin typeface="Avenir Next LT Pro" panose="020B0504020202020204" pitchFamily="34" charset="0"/>
                <a:cs typeface="Calibri Light" panose="020F0302020204030204" pitchFamily="34" charset="0"/>
              </a:rPr>
              <a:t>: S3 policy mix needs to balance the support for portfolios of challenge-oriented R&amp;I projects with a patient systemic support to strengthening capacities in regional innovation systems.</a:t>
            </a:r>
          </a:p>
          <a:p>
            <a:pPr>
              <a:spcAft>
                <a:spcPts val="2400"/>
              </a:spcAft>
            </a:pPr>
            <a:r>
              <a:rPr lang="en-US" sz="3600" b="1" dirty="0">
                <a:solidFill>
                  <a:schemeClr val="tx1">
                    <a:lumMod val="75000"/>
                    <a:lumOff val="25000"/>
                  </a:schemeClr>
                </a:solidFill>
                <a:latin typeface="Avenir Next LT Pro" panose="020B0504020202020204" pitchFamily="34" charset="0"/>
                <a:cs typeface="Calibri Light" panose="020F0302020204030204" pitchFamily="34" charset="0"/>
              </a:rPr>
              <a:t>Multi-level governance</a:t>
            </a:r>
            <a:r>
              <a:rPr lang="en-US" sz="3600" dirty="0">
                <a:solidFill>
                  <a:schemeClr val="tx1">
                    <a:lumMod val="75000"/>
                    <a:lumOff val="25000"/>
                  </a:schemeClr>
                </a:solidFill>
                <a:latin typeface="Avenir Next LT Pro" panose="020B0504020202020204" pitchFamily="34" charset="0"/>
                <a:cs typeface="Calibri Light" panose="020F0302020204030204" pitchFamily="34" charset="0"/>
              </a:rPr>
              <a:t>:</a:t>
            </a:r>
            <a:r>
              <a:rPr lang="en-US" sz="3600" b="1" dirty="0">
                <a:solidFill>
                  <a:schemeClr val="tx1">
                    <a:lumMod val="75000"/>
                    <a:lumOff val="25000"/>
                  </a:schemeClr>
                </a:solidFill>
                <a:latin typeface="Avenir Next LT Pro" panose="020B0504020202020204" pitchFamily="34" charset="0"/>
                <a:cs typeface="Calibri Light" panose="020F0302020204030204" pitchFamily="34" charset="0"/>
              </a:rPr>
              <a:t> </a:t>
            </a:r>
            <a:r>
              <a:rPr lang="en-US" sz="3600" dirty="0">
                <a:solidFill>
                  <a:schemeClr val="tx1">
                    <a:lumMod val="75000"/>
                    <a:lumOff val="25000"/>
                  </a:schemeClr>
                </a:solidFill>
                <a:latin typeface="Avenir Next LT Pro" panose="020B0504020202020204" pitchFamily="34" charset="0"/>
                <a:cs typeface="Calibri Light" panose="020F0302020204030204" pitchFamily="34" charset="0"/>
              </a:rPr>
              <a:t>S3 governance mechanisms need to create synergies between policies at different governance levels and orchestrate alignment between bottom up and top down policy mechanisms.</a:t>
            </a:r>
          </a:p>
          <a:p>
            <a:pPr>
              <a:spcAft>
                <a:spcPts val="2400"/>
              </a:spcAft>
            </a:pPr>
            <a:r>
              <a:rPr lang="en-US" sz="3600" b="1" dirty="0">
                <a:solidFill>
                  <a:schemeClr val="tx1">
                    <a:lumMod val="75000"/>
                    <a:lumOff val="25000"/>
                  </a:schemeClr>
                </a:solidFill>
                <a:latin typeface="Avenir Next LT Pro" panose="020B0504020202020204" pitchFamily="34" charset="0"/>
                <a:cs typeface="Calibri Light" panose="020F0302020204030204" pitchFamily="34" charset="0"/>
              </a:rPr>
              <a:t>Policy learning</a:t>
            </a:r>
            <a:r>
              <a:rPr lang="en-US" sz="3600" dirty="0">
                <a:solidFill>
                  <a:schemeClr val="tx1">
                    <a:lumMod val="75000"/>
                    <a:lumOff val="25000"/>
                  </a:schemeClr>
                </a:solidFill>
                <a:latin typeface="Avenir Next LT Pro" panose="020B0504020202020204" pitchFamily="34" charset="0"/>
                <a:cs typeface="Calibri Light" panose="020F0302020204030204" pitchFamily="34" charset="0"/>
              </a:rPr>
              <a:t>: S3 needs to invest in formative approaches nurturing policy reflection and policy learning between policy makers and relevant stakeholders. </a:t>
            </a:r>
            <a:endParaRPr lang="en-US" sz="4000" dirty="0">
              <a:solidFill>
                <a:schemeClr val="tx1">
                  <a:lumMod val="75000"/>
                  <a:lumOff val="25000"/>
                </a:schemeClr>
              </a:solidFill>
              <a:latin typeface="Avenir Next LT Pro" panose="020B0504020202020204" pitchFamily="34" charset="0"/>
              <a:cs typeface="Calibri Light" panose="020F0302020204030204" pitchFamily="34" charset="0"/>
            </a:endParaRPr>
          </a:p>
          <a:p>
            <a:pPr marL="0" indent="0">
              <a:spcAft>
                <a:spcPts val="2400"/>
              </a:spcAft>
              <a:buNone/>
            </a:pPr>
            <a:endParaRPr lang="en-US" sz="4000" b="1" dirty="0">
              <a:solidFill>
                <a:schemeClr val="tx1">
                  <a:lumMod val="75000"/>
                  <a:lumOff val="25000"/>
                </a:schemeClr>
              </a:solidFill>
              <a:latin typeface="Avenir Next LT Pro" panose="020B0504020202020204" pitchFamily="34" charset="0"/>
              <a:cs typeface="Calibri Light" panose="020F0302020204030204" pitchFamily="34" charset="0"/>
            </a:endParaRPr>
          </a:p>
        </p:txBody>
      </p:sp>
      <p:sp>
        <p:nvSpPr>
          <p:cNvPr id="2" name="Title 1">
            <a:extLst>
              <a:ext uri="{FF2B5EF4-FFF2-40B4-BE49-F238E27FC236}">
                <a16:creationId xmlns:a16="http://schemas.microsoft.com/office/drawing/2014/main" id="{551E067D-E88E-1F41-9932-48FF14231DD7}"/>
              </a:ext>
            </a:extLst>
          </p:cNvPr>
          <p:cNvSpPr>
            <a:spLocks noGrp="1"/>
          </p:cNvSpPr>
          <p:nvPr>
            <p:ph type="title"/>
          </p:nvPr>
        </p:nvSpPr>
        <p:spPr>
          <a:xfrm>
            <a:off x="1780709" y="1117221"/>
            <a:ext cx="21031200" cy="1564714"/>
          </a:xfrm>
        </p:spPr>
        <p:txBody>
          <a:bodyPr>
            <a:normAutofit fontScale="90000"/>
          </a:bodyPr>
          <a:lstStyle/>
          <a:p>
            <a:r>
              <a:rPr lang="en-US" sz="7200" dirty="0"/>
              <a:t>Towards transformative regional innovation strategies?</a:t>
            </a:r>
          </a:p>
        </p:txBody>
      </p:sp>
    </p:spTree>
    <p:extLst>
      <p:ext uri="{BB962C8B-B14F-4D97-AF65-F5344CB8AC3E}">
        <p14:creationId xmlns:p14="http://schemas.microsoft.com/office/powerpoint/2010/main" val="47500780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777093" y="1061775"/>
            <a:ext cx="21031200" cy="1564714"/>
          </a:xfrm>
        </p:spPr>
        <p:txBody>
          <a:bodyPr/>
          <a:lstStyle/>
          <a:p>
            <a:r>
              <a:rPr lang="en-GB" sz="7200" dirty="0"/>
              <a:t>Selected JRC publications</a:t>
            </a:r>
          </a:p>
        </p:txBody>
      </p:sp>
      <p:pic>
        <p:nvPicPr>
          <p:cNvPr id="7" name="Picture 6"/>
          <p:cNvPicPr>
            <a:picLocks noChangeAspect="1"/>
          </p:cNvPicPr>
          <p:nvPr/>
        </p:nvPicPr>
        <p:blipFill rotWithShape="1">
          <a:blip r:embed="rId2"/>
          <a:srcRect r="997"/>
          <a:stretch/>
        </p:blipFill>
        <p:spPr>
          <a:xfrm>
            <a:off x="638838" y="3202324"/>
            <a:ext cx="2989318" cy="4256020"/>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p:cNvPicPr>
            <a:picLocks noChangeAspect="1"/>
          </p:cNvPicPr>
          <p:nvPr/>
        </p:nvPicPr>
        <p:blipFill>
          <a:blip r:embed="rId3"/>
          <a:stretch>
            <a:fillRect/>
          </a:stretch>
        </p:blipFill>
        <p:spPr>
          <a:xfrm>
            <a:off x="4112599" y="3195026"/>
            <a:ext cx="3009400" cy="4263316"/>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Rectangle 9"/>
          <p:cNvSpPr/>
          <p:nvPr/>
        </p:nvSpPr>
        <p:spPr>
          <a:xfrm>
            <a:off x="338148" y="7773572"/>
            <a:ext cx="3450894" cy="4562712"/>
          </a:xfrm>
          <a:prstGeom prst="rect">
            <a:avLst/>
          </a:prstGeom>
          <a:solidFill>
            <a:schemeClr val="bg1"/>
          </a:solidFill>
          <a:ln>
            <a:solidFill>
              <a:schemeClr val="tx1">
                <a:alpha val="1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GB" sz="3600">
              <a:solidFill>
                <a:srgbClr val="FFFFFF"/>
              </a:solidFill>
              <a:latin typeface="Arial"/>
            </a:endParaRPr>
          </a:p>
        </p:txBody>
      </p:sp>
      <p:pic>
        <p:nvPicPr>
          <p:cNvPr id="11" name="Picture 10"/>
          <p:cNvPicPr>
            <a:picLocks noChangeAspect="1"/>
          </p:cNvPicPr>
          <p:nvPr/>
        </p:nvPicPr>
        <p:blipFill>
          <a:blip r:embed="rId4"/>
          <a:stretch>
            <a:fillRect/>
          </a:stretch>
        </p:blipFill>
        <p:spPr>
          <a:xfrm>
            <a:off x="606371" y="7796225"/>
            <a:ext cx="2985636" cy="4395162"/>
          </a:xfrm>
          <a:prstGeom prst="rect">
            <a:avLst/>
          </a:prstGeom>
          <a:effectLst/>
        </p:spPr>
      </p:pic>
      <p:sp>
        <p:nvSpPr>
          <p:cNvPr id="13" name="Rectangle 12"/>
          <p:cNvSpPr/>
          <p:nvPr/>
        </p:nvSpPr>
        <p:spPr>
          <a:xfrm>
            <a:off x="4068090" y="7796223"/>
            <a:ext cx="3248698" cy="4540062"/>
          </a:xfrm>
          <a:prstGeom prst="rect">
            <a:avLst/>
          </a:prstGeom>
          <a:solidFill>
            <a:schemeClr val="bg1"/>
          </a:solidFill>
          <a:ln>
            <a:solidFill>
              <a:schemeClr val="tx1">
                <a:alpha val="1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GB" sz="3600">
              <a:solidFill>
                <a:srgbClr val="FFFFFF"/>
              </a:solidFill>
              <a:latin typeface="Arial"/>
            </a:endParaRPr>
          </a:p>
        </p:txBody>
      </p:sp>
      <p:pic>
        <p:nvPicPr>
          <p:cNvPr id="14" name="Picture 13"/>
          <p:cNvPicPr>
            <a:picLocks noChangeAspect="1"/>
          </p:cNvPicPr>
          <p:nvPr/>
        </p:nvPicPr>
        <p:blipFill>
          <a:blip r:embed="rId5"/>
          <a:stretch>
            <a:fillRect/>
          </a:stretch>
        </p:blipFill>
        <p:spPr>
          <a:xfrm>
            <a:off x="4137363" y="7861361"/>
            <a:ext cx="3049568" cy="4330026"/>
          </a:xfrm>
          <a:prstGeom prst="rect">
            <a:avLst/>
          </a:prstGeom>
        </p:spPr>
      </p:pic>
      <p:pic>
        <p:nvPicPr>
          <p:cNvPr id="2" name="Picture 1"/>
          <p:cNvPicPr>
            <a:picLocks noChangeAspect="1"/>
          </p:cNvPicPr>
          <p:nvPr/>
        </p:nvPicPr>
        <p:blipFill>
          <a:blip r:embed="rId6"/>
          <a:stretch>
            <a:fillRect/>
          </a:stretch>
        </p:blipFill>
        <p:spPr>
          <a:xfrm>
            <a:off x="17302448" y="3039964"/>
            <a:ext cx="6502798" cy="4601196"/>
          </a:xfrm>
          <a:prstGeom prst="rect">
            <a:avLst/>
          </a:prstGeom>
        </p:spPr>
      </p:pic>
      <p:pic>
        <p:nvPicPr>
          <p:cNvPr id="3" name="Picture 2"/>
          <p:cNvPicPr>
            <a:picLocks noChangeAspect="1"/>
          </p:cNvPicPr>
          <p:nvPr/>
        </p:nvPicPr>
        <p:blipFill>
          <a:blip r:embed="rId7"/>
          <a:stretch>
            <a:fillRect/>
          </a:stretch>
        </p:blipFill>
        <p:spPr>
          <a:xfrm>
            <a:off x="14033594" y="3039964"/>
            <a:ext cx="3236758" cy="4573440"/>
          </a:xfrm>
          <a:prstGeom prst="rect">
            <a:avLst/>
          </a:prstGeom>
        </p:spPr>
      </p:pic>
      <p:pic>
        <p:nvPicPr>
          <p:cNvPr id="4" name="Picture 3"/>
          <p:cNvPicPr>
            <a:picLocks noChangeAspect="1"/>
          </p:cNvPicPr>
          <p:nvPr/>
        </p:nvPicPr>
        <p:blipFill>
          <a:blip r:embed="rId8"/>
          <a:stretch>
            <a:fillRect/>
          </a:stretch>
        </p:blipFill>
        <p:spPr>
          <a:xfrm>
            <a:off x="8688688" y="2519635"/>
            <a:ext cx="3884486" cy="5421514"/>
          </a:xfrm>
          <a:prstGeom prst="rect">
            <a:avLst/>
          </a:prstGeom>
        </p:spPr>
      </p:pic>
      <p:pic>
        <p:nvPicPr>
          <p:cNvPr id="6" name="Picture 5"/>
          <p:cNvPicPr>
            <a:picLocks noChangeAspect="1"/>
          </p:cNvPicPr>
          <p:nvPr/>
        </p:nvPicPr>
        <p:blipFill>
          <a:blip r:embed="rId9"/>
          <a:stretch>
            <a:fillRect/>
          </a:stretch>
        </p:blipFill>
        <p:spPr>
          <a:xfrm>
            <a:off x="8935619" y="7773571"/>
            <a:ext cx="3451616" cy="4780214"/>
          </a:xfrm>
          <a:prstGeom prst="rect">
            <a:avLst/>
          </a:prstGeom>
        </p:spPr>
      </p:pic>
    </p:spTree>
    <p:extLst>
      <p:ext uri="{BB962C8B-B14F-4D97-AF65-F5344CB8AC3E}">
        <p14:creationId xmlns:p14="http://schemas.microsoft.com/office/powerpoint/2010/main" val="6211577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IE" dirty="0"/>
              <a:t>Thank you</a:t>
            </a:r>
            <a:endParaRPr lang="en-GB" dirty="0"/>
          </a:p>
        </p:txBody>
      </p:sp>
      <p:sp>
        <p:nvSpPr>
          <p:cNvPr id="3" name="Subtitle 2"/>
          <p:cNvSpPr>
            <a:spLocks noGrp="1"/>
          </p:cNvSpPr>
          <p:nvPr>
            <p:ph type="subTitle" idx="1"/>
          </p:nvPr>
        </p:nvSpPr>
        <p:spPr/>
        <p:txBody>
          <a:bodyPr wrap="square" anchor="b" anchorCtr="0"/>
          <a:lstStyle/>
          <a:p>
            <a:r>
              <a:rPr lang="en-US" sz="2100" b="1" dirty="0"/>
              <a:t>© European Union 2020</a:t>
            </a:r>
          </a:p>
          <a:p>
            <a:r>
              <a:rPr lang="en-US" sz="2100" dirty="0"/>
              <a:t>Unless otherwise noted the reuse of this presentation is </a:t>
            </a:r>
            <a:r>
              <a:rPr lang="en-US" sz="2100" dirty="0" err="1"/>
              <a:t>authorised</a:t>
            </a:r>
            <a:r>
              <a:rPr lang="en-US" sz="2100" dirty="0"/>
              <a:t> under the </a:t>
            </a:r>
            <a:r>
              <a:rPr lang="en-US" sz="2100" dirty="0">
                <a:hlinkClick r:id="rId3"/>
              </a:rPr>
              <a:t>CC BY 4.0 </a:t>
            </a:r>
            <a:r>
              <a:rPr lang="en-US" sz="2100" dirty="0"/>
              <a:t>license. For any use or reproduction of elements that are not owned by the EU, permission may need to be sought directly from the respective right holders.</a:t>
            </a: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77987" y="9225603"/>
            <a:ext cx="2046992" cy="716194"/>
          </a:xfrm>
          <a:prstGeom prst="rect">
            <a:avLst/>
          </a:prstGeom>
        </p:spPr>
      </p:pic>
    </p:spTree>
    <p:extLst>
      <p:ext uri="{BB962C8B-B14F-4D97-AF65-F5344CB8AC3E}">
        <p14:creationId xmlns:p14="http://schemas.microsoft.com/office/powerpoint/2010/main" val="427361931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QuadreDeText 1">
            <a:extLst>
              <a:ext uri="{FF2B5EF4-FFF2-40B4-BE49-F238E27FC236}">
                <a16:creationId xmlns:a16="http://schemas.microsoft.com/office/drawing/2014/main" id="{E081CABB-8C3F-AC0F-4C1D-07E6ACB45A33}"/>
              </a:ext>
            </a:extLst>
          </p:cNvPr>
          <p:cNvSpPr txBox="1"/>
          <p:nvPr/>
        </p:nvSpPr>
        <p:spPr>
          <a:xfrm>
            <a:off x="7148945" y="1674348"/>
            <a:ext cx="20324618" cy="1200329"/>
          </a:xfrm>
          <a:prstGeom prst="rect">
            <a:avLst/>
          </a:prstGeom>
          <a:noFill/>
        </p:spPr>
        <p:txBody>
          <a:bodyPr wrap="square" rtlCol="0">
            <a:spAutoFit/>
          </a:bodyPr>
          <a:lstStyle>
            <a:defPPr>
              <a:defRPr lang="en-US"/>
            </a:defPPr>
            <a:lvl1pPr>
              <a:defRPr sz="7200" b="1">
                <a:solidFill>
                  <a:schemeClr val="tx2"/>
                </a:solidFill>
                <a:latin typeface="Arial" panose="020B0604020202020204" pitchFamily="34" charset="0"/>
                <a:cs typeface="Arial" panose="020B0604020202020204" pitchFamily="34" charset="0"/>
              </a:defRPr>
            </a:lvl1pPr>
          </a:lstStyle>
          <a:p>
            <a:r>
              <a:rPr lang="en-US" dirty="0"/>
              <a:t>ICE BREAKER </a:t>
            </a:r>
          </a:p>
        </p:txBody>
      </p:sp>
      <p:sp>
        <p:nvSpPr>
          <p:cNvPr id="8" name="QuadreDeText 7">
            <a:extLst>
              <a:ext uri="{FF2B5EF4-FFF2-40B4-BE49-F238E27FC236}">
                <a16:creationId xmlns:a16="http://schemas.microsoft.com/office/drawing/2014/main" id="{956F2523-EC10-FF14-31A0-961F8ADCCE96}"/>
              </a:ext>
            </a:extLst>
          </p:cNvPr>
          <p:cNvSpPr txBox="1"/>
          <p:nvPr/>
        </p:nvSpPr>
        <p:spPr>
          <a:xfrm>
            <a:off x="4738256" y="4298338"/>
            <a:ext cx="20324618" cy="4524315"/>
          </a:xfrm>
          <a:prstGeom prst="rect">
            <a:avLst/>
          </a:prstGeom>
          <a:noFill/>
        </p:spPr>
        <p:txBody>
          <a:bodyPr wrap="square" rtlCol="0">
            <a:spAutoFit/>
          </a:bodyPr>
          <a:lstStyle>
            <a:defPPr>
              <a:defRPr lang="en-US"/>
            </a:defPPr>
            <a:lvl1pPr>
              <a:defRPr sz="7200" b="1">
                <a:solidFill>
                  <a:schemeClr val="tx2"/>
                </a:solidFill>
                <a:latin typeface="Arial" panose="020B0604020202020204" pitchFamily="34" charset="0"/>
                <a:cs typeface="Arial" panose="020B0604020202020204" pitchFamily="34" charset="0"/>
              </a:defRPr>
            </a:lvl1pPr>
          </a:lstStyle>
          <a:p>
            <a:pPr marL="1143000" indent="-1143000">
              <a:buFont typeface="Wingdings" panose="05000000000000000000" pitchFamily="2" charset="2"/>
              <a:buChar char="ü"/>
            </a:pPr>
            <a:r>
              <a:rPr lang="en-US" dirty="0"/>
              <a:t>WHAT IS OUR MISSION?</a:t>
            </a:r>
          </a:p>
          <a:p>
            <a:pPr marL="1143000" indent="-1143000">
              <a:buFont typeface="Wingdings" panose="05000000000000000000" pitchFamily="2" charset="2"/>
              <a:buChar char="ü"/>
            </a:pPr>
            <a:r>
              <a:rPr lang="en-US" dirty="0"/>
              <a:t>WHY AND HOW? </a:t>
            </a:r>
          </a:p>
          <a:p>
            <a:pPr marL="1143000" indent="-1143000">
              <a:buFont typeface="Wingdings" panose="05000000000000000000" pitchFamily="2" charset="2"/>
              <a:buChar char="ü"/>
            </a:pPr>
            <a:r>
              <a:rPr lang="en-US" dirty="0"/>
              <a:t>WHEN AND WHERE?</a:t>
            </a:r>
          </a:p>
          <a:p>
            <a:pPr marL="1143000" indent="-1143000">
              <a:buFont typeface="Wingdings" panose="05000000000000000000" pitchFamily="2" charset="2"/>
              <a:buChar char="ü"/>
            </a:pPr>
            <a:r>
              <a:rPr lang="en-US" dirty="0"/>
              <a:t>WHO WE ARE?</a:t>
            </a:r>
          </a:p>
        </p:txBody>
      </p:sp>
      <p:pic>
        <p:nvPicPr>
          <p:cNvPr id="10" name="Gràfic 9" descr="Puzzle pieces with solid fill">
            <a:extLst>
              <a:ext uri="{FF2B5EF4-FFF2-40B4-BE49-F238E27FC236}">
                <a16:creationId xmlns:a16="http://schemas.microsoft.com/office/drawing/2014/main" id="{B0862201-4968-034A-C387-46A58A9C233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260273" y="599175"/>
            <a:ext cx="2888672" cy="2888672"/>
          </a:xfrm>
          <a:prstGeom prst="rect">
            <a:avLst/>
          </a:prstGeom>
        </p:spPr>
      </p:pic>
    </p:spTree>
    <p:extLst>
      <p:ext uri="{BB962C8B-B14F-4D97-AF65-F5344CB8AC3E}">
        <p14:creationId xmlns:p14="http://schemas.microsoft.com/office/powerpoint/2010/main" val="553729789"/>
      </p:ext>
    </p:extLst>
  </p:cSld>
  <p:clrMapOvr>
    <a:masterClrMapping/>
  </p:clrMapOvr>
  <p:transition>
    <p:random/>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QuadreDeText 7">
            <a:extLst>
              <a:ext uri="{FF2B5EF4-FFF2-40B4-BE49-F238E27FC236}">
                <a16:creationId xmlns:a16="http://schemas.microsoft.com/office/drawing/2014/main" id="{956F2523-EC10-FF14-31A0-961F8ADCCE96}"/>
              </a:ext>
            </a:extLst>
          </p:cNvPr>
          <p:cNvSpPr txBox="1"/>
          <p:nvPr/>
        </p:nvSpPr>
        <p:spPr>
          <a:xfrm>
            <a:off x="2306782" y="5334506"/>
            <a:ext cx="20324618" cy="3046988"/>
          </a:xfrm>
          <a:prstGeom prst="rect">
            <a:avLst/>
          </a:prstGeom>
          <a:noFill/>
        </p:spPr>
        <p:txBody>
          <a:bodyPr wrap="square" rtlCol="0">
            <a:spAutoFit/>
          </a:bodyPr>
          <a:lstStyle>
            <a:defPPr>
              <a:defRPr lang="en-US"/>
            </a:defPPr>
            <a:lvl1pPr>
              <a:defRPr sz="7200" b="1">
                <a:solidFill>
                  <a:schemeClr val="tx2"/>
                </a:solidFill>
                <a:latin typeface="Arial" panose="020B0604020202020204" pitchFamily="34" charset="0"/>
                <a:cs typeface="Arial" panose="020B0604020202020204" pitchFamily="34" charset="0"/>
              </a:defRPr>
            </a:lvl1pPr>
          </a:lstStyle>
          <a:p>
            <a:r>
              <a:rPr lang="en-US" sz="9600" dirty="0"/>
              <a:t>WORKING SESSION 1 </a:t>
            </a:r>
          </a:p>
          <a:p>
            <a:r>
              <a:rPr lang="en-US" sz="9600" dirty="0"/>
              <a:t>First part </a:t>
            </a:r>
            <a:endParaRPr lang="en-US" dirty="0"/>
          </a:p>
        </p:txBody>
      </p:sp>
    </p:spTree>
    <p:extLst>
      <p:ext uri="{BB962C8B-B14F-4D97-AF65-F5344CB8AC3E}">
        <p14:creationId xmlns:p14="http://schemas.microsoft.com/office/powerpoint/2010/main" val="4023613139"/>
      </p:ext>
    </p:extLst>
  </p:cSld>
  <p:clrMapOvr>
    <a:masterClrMapping/>
  </p:clrMapOvr>
  <p:transition>
    <p:random/>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Imatge 4">
            <a:extLst>
              <a:ext uri="{FF2B5EF4-FFF2-40B4-BE49-F238E27FC236}">
                <a16:creationId xmlns:a16="http://schemas.microsoft.com/office/drawing/2014/main" id="{AF7079BE-5413-75AD-CA04-8F7A9CE992D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57053" y="1016001"/>
            <a:ext cx="17706974" cy="1241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QuadreDeText 6">
            <a:extLst>
              <a:ext uri="{FF2B5EF4-FFF2-40B4-BE49-F238E27FC236}">
                <a16:creationId xmlns:a16="http://schemas.microsoft.com/office/drawing/2014/main" id="{DA6868AA-AF9A-AA92-530F-215F811BF716}"/>
              </a:ext>
            </a:extLst>
          </p:cNvPr>
          <p:cNvSpPr txBox="1">
            <a:spLocks noChangeArrowheads="1"/>
          </p:cNvSpPr>
          <p:nvPr/>
        </p:nvSpPr>
        <p:spPr bwMode="auto">
          <a:xfrm>
            <a:off x="608014" y="1850478"/>
            <a:ext cx="5754479" cy="289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defRPr/>
            </a:pPr>
            <a:r>
              <a:rPr lang="en-US" altLang="ca-ES" sz="2600" b="1" dirty="0">
                <a:solidFill>
                  <a:srgbClr val="007FAA"/>
                </a:solidFill>
                <a:latin typeface="Arial" panose="020B0604020202020204" pitchFamily="34" charset="0"/>
              </a:rPr>
              <a:t>Global trends / landscape </a:t>
            </a:r>
            <a:r>
              <a:rPr lang="en-US" altLang="ca-ES" sz="2600" dirty="0">
                <a:solidFill>
                  <a:srgbClr val="007FAA"/>
                </a:solidFill>
                <a:latin typeface="Arial" panose="020B0604020202020204" pitchFamily="34" charset="0"/>
              </a:rPr>
              <a:t>(aging of the population, climate change, digitalization, geopolitical tensions) generate pressure on the current dominant systems, </a:t>
            </a:r>
            <a:r>
              <a:rPr lang="en-GB" altLang="ca-ES" sz="2600" dirty="0">
                <a:solidFill>
                  <a:srgbClr val="007FAA"/>
                </a:solidFill>
                <a:latin typeface="Arial" panose="020B0604020202020204" pitchFamily="34" charset="0"/>
              </a:rPr>
              <a:t>destabilising</a:t>
            </a:r>
            <a:r>
              <a:rPr lang="en-US" altLang="ca-ES" sz="2600" dirty="0">
                <a:solidFill>
                  <a:srgbClr val="007FAA"/>
                </a:solidFill>
                <a:latin typeface="Arial" panose="020B0604020202020204" pitchFamily="34" charset="0"/>
              </a:rPr>
              <a:t> them and opening windows of opportunity for alternative practices</a:t>
            </a:r>
            <a:endParaRPr lang="ca-ES" altLang="ca-ES" sz="2600" dirty="0">
              <a:solidFill>
                <a:srgbClr val="007FAA"/>
              </a:solidFill>
              <a:latin typeface="Arial" panose="020B0604020202020204" pitchFamily="34" charset="0"/>
            </a:endParaRPr>
          </a:p>
        </p:txBody>
      </p:sp>
      <p:sp>
        <p:nvSpPr>
          <p:cNvPr id="8" name="QuadreDeText 7">
            <a:extLst>
              <a:ext uri="{FF2B5EF4-FFF2-40B4-BE49-F238E27FC236}">
                <a16:creationId xmlns:a16="http://schemas.microsoft.com/office/drawing/2014/main" id="{FAB5508E-FD5B-8063-21EB-28C1830EC44C}"/>
              </a:ext>
            </a:extLst>
          </p:cNvPr>
          <p:cNvSpPr txBox="1"/>
          <p:nvPr/>
        </p:nvSpPr>
        <p:spPr>
          <a:xfrm>
            <a:off x="687388" y="5818487"/>
            <a:ext cx="5680076" cy="2893100"/>
          </a:xfrm>
          <a:prstGeom prst="rect">
            <a:avLst/>
          </a:prstGeom>
          <a:noFill/>
        </p:spPr>
        <p:txBody>
          <a:bodyPr>
            <a:spAutoFit/>
          </a:bodyPr>
          <a:lstStyle/>
          <a:p>
            <a:pPr>
              <a:defRPr/>
            </a:pPr>
            <a:r>
              <a:rPr lang="en-GB" sz="2600" b="1" dirty="0">
                <a:solidFill>
                  <a:srgbClr val="F08820"/>
                </a:solidFill>
                <a:latin typeface="Arial" panose="020B0604020202020204" pitchFamily="34" charset="0"/>
                <a:cs typeface="Arial" panose="020B0604020202020204" pitchFamily="34" charset="0"/>
              </a:rPr>
              <a:t>Current dominant regime:</a:t>
            </a:r>
            <a:r>
              <a:rPr lang="en-GB" sz="2600" dirty="0">
                <a:solidFill>
                  <a:srgbClr val="F08820"/>
                </a:solidFill>
                <a:latin typeface="Arial" panose="020B0604020202020204" pitchFamily="34" charset="0"/>
                <a:cs typeface="Arial" panose="020B0604020202020204" pitchFamily="34" charset="0"/>
              </a:rPr>
              <a:t> "business as usual" (policies, technologies, markets, social values, infrastructures) adapts slowly to global changes becoming dysfunctional and not delivering the expected results</a:t>
            </a:r>
          </a:p>
        </p:txBody>
      </p:sp>
      <p:sp>
        <p:nvSpPr>
          <p:cNvPr id="24581" name="QuadreDeText 8">
            <a:extLst>
              <a:ext uri="{FF2B5EF4-FFF2-40B4-BE49-F238E27FC236}">
                <a16:creationId xmlns:a16="http://schemas.microsoft.com/office/drawing/2014/main" id="{DC698E29-C5A7-1A7E-6DC1-EB5A6C8DDEF6}"/>
              </a:ext>
            </a:extLst>
          </p:cNvPr>
          <p:cNvSpPr txBox="1">
            <a:spLocks noChangeArrowheads="1"/>
          </p:cNvSpPr>
          <p:nvPr/>
        </p:nvSpPr>
        <p:spPr bwMode="auto">
          <a:xfrm>
            <a:off x="874712" y="10978098"/>
            <a:ext cx="5721350"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defRPr/>
            </a:pPr>
            <a:r>
              <a:rPr lang="en-GB" altLang="ca-ES" sz="2600" b="1" dirty="0">
                <a:solidFill>
                  <a:srgbClr val="92D050"/>
                </a:solidFill>
                <a:latin typeface="Arial" panose="020B0604020202020204" pitchFamily="34" charset="0"/>
              </a:rPr>
              <a:t>Emerging alternative practices (niches) </a:t>
            </a:r>
            <a:r>
              <a:rPr lang="en-GB" altLang="ca-ES" sz="2600" dirty="0">
                <a:solidFill>
                  <a:srgbClr val="92D050"/>
                </a:solidFill>
                <a:latin typeface="Arial" panose="020B0604020202020204" pitchFamily="34" charset="0"/>
              </a:rPr>
              <a:t>with the potential to lead to the  “new business as usual”</a:t>
            </a:r>
          </a:p>
        </p:txBody>
      </p:sp>
      <p:cxnSp>
        <p:nvCxnSpPr>
          <p:cNvPr id="14" name="Connector de fletxa recta 13">
            <a:extLst>
              <a:ext uri="{FF2B5EF4-FFF2-40B4-BE49-F238E27FC236}">
                <a16:creationId xmlns:a16="http://schemas.microsoft.com/office/drawing/2014/main" id="{EFD688E4-E76C-7E8C-09B9-9978FA796D34}"/>
              </a:ext>
            </a:extLst>
          </p:cNvPr>
          <p:cNvCxnSpPr/>
          <p:nvPr/>
        </p:nvCxnSpPr>
        <p:spPr>
          <a:xfrm flipV="1">
            <a:off x="6437312" y="13351809"/>
            <a:ext cx="17814926" cy="6350"/>
          </a:xfrm>
          <a:prstGeom prst="straightConnector1">
            <a:avLst/>
          </a:prstGeom>
          <a:ln w="254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5" name="Connector de fletxa recta 14">
            <a:extLst>
              <a:ext uri="{FF2B5EF4-FFF2-40B4-BE49-F238E27FC236}">
                <a16:creationId xmlns:a16="http://schemas.microsoft.com/office/drawing/2014/main" id="{0F2171CE-0A61-4267-E239-A81A96E90BC1}"/>
              </a:ext>
            </a:extLst>
          </p:cNvPr>
          <p:cNvCxnSpPr>
            <a:cxnSpLocks/>
          </p:cNvCxnSpPr>
          <p:nvPr/>
        </p:nvCxnSpPr>
        <p:spPr>
          <a:xfrm flipV="1">
            <a:off x="6444925" y="1016001"/>
            <a:ext cx="12127" cy="12325350"/>
          </a:xfrm>
          <a:prstGeom prst="straightConnector1">
            <a:avLst/>
          </a:prstGeom>
          <a:ln w="254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24584" name="QuadreDeText 19">
            <a:extLst>
              <a:ext uri="{FF2B5EF4-FFF2-40B4-BE49-F238E27FC236}">
                <a16:creationId xmlns:a16="http://schemas.microsoft.com/office/drawing/2014/main" id="{B5FCC79D-040B-4AE2-2CFE-BC6BC5D19AD9}"/>
              </a:ext>
            </a:extLst>
          </p:cNvPr>
          <p:cNvSpPr txBox="1">
            <a:spLocks noChangeArrowheads="1"/>
          </p:cNvSpPr>
          <p:nvPr/>
        </p:nvSpPr>
        <p:spPr bwMode="auto">
          <a:xfrm>
            <a:off x="22925087" y="12969876"/>
            <a:ext cx="13335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defRPr/>
            </a:pPr>
            <a:r>
              <a:rPr lang="en-GB" altLang="ca-ES" sz="2000" dirty="0">
                <a:latin typeface="+mn-lt"/>
              </a:rPr>
              <a:t>Time</a:t>
            </a:r>
          </a:p>
        </p:txBody>
      </p:sp>
      <p:sp>
        <p:nvSpPr>
          <p:cNvPr id="11" name="Rectangle 10">
            <a:extLst>
              <a:ext uri="{FF2B5EF4-FFF2-40B4-BE49-F238E27FC236}">
                <a16:creationId xmlns:a16="http://schemas.microsoft.com/office/drawing/2014/main" id="{F1DA4CF3-7E3B-47A2-7D0D-C7CAE2441926}"/>
              </a:ext>
            </a:extLst>
          </p:cNvPr>
          <p:cNvSpPr/>
          <p:nvPr/>
        </p:nvSpPr>
        <p:spPr>
          <a:xfrm>
            <a:off x="6596062" y="8558383"/>
            <a:ext cx="2473326" cy="646331"/>
          </a:xfrm>
          <a:prstGeom prst="rect">
            <a:avLst/>
          </a:prstGeom>
        </p:spPr>
        <p:txBody>
          <a:bodyPr>
            <a:spAutoFit/>
          </a:bodyPr>
          <a:lstStyle/>
          <a:p>
            <a:pPr marL="0" lvl="1">
              <a:spcAft>
                <a:spcPts val="1200"/>
              </a:spcAft>
              <a:defRPr/>
            </a:pPr>
            <a:r>
              <a:rPr lang="en-US" altLang="ca-ES" sz="1800" dirty="0">
                <a:solidFill>
                  <a:srgbClr val="F08820"/>
                </a:solidFill>
                <a:latin typeface="Arial" panose="020B0604020202020204" pitchFamily="34" charset="0"/>
                <a:cs typeface="Arial" panose="020B0604020202020204" pitchFamily="34" charset="0"/>
              </a:rPr>
              <a:t>Science, Technology and infrastructures</a:t>
            </a:r>
          </a:p>
        </p:txBody>
      </p:sp>
      <p:sp>
        <p:nvSpPr>
          <p:cNvPr id="12" name="Rectangle 11">
            <a:extLst>
              <a:ext uri="{FF2B5EF4-FFF2-40B4-BE49-F238E27FC236}">
                <a16:creationId xmlns:a16="http://schemas.microsoft.com/office/drawing/2014/main" id="{A54C84F9-B531-09AB-2C00-7BC5BD47D761}"/>
              </a:ext>
            </a:extLst>
          </p:cNvPr>
          <p:cNvSpPr/>
          <p:nvPr/>
        </p:nvSpPr>
        <p:spPr>
          <a:xfrm>
            <a:off x="8378382" y="5099829"/>
            <a:ext cx="3552824" cy="646331"/>
          </a:xfrm>
          <a:prstGeom prst="rect">
            <a:avLst/>
          </a:prstGeom>
        </p:spPr>
        <p:txBody>
          <a:bodyPr>
            <a:spAutoFit/>
          </a:bodyPr>
          <a:lstStyle/>
          <a:p>
            <a:pPr lvl="1">
              <a:spcAft>
                <a:spcPts val="1200"/>
              </a:spcAft>
              <a:defRPr/>
            </a:pPr>
            <a:r>
              <a:rPr lang="en-US" altLang="ca-ES" sz="1800" dirty="0">
                <a:solidFill>
                  <a:srgbClr val="F08820"/>
                </a:solidFill>
                <a:latin typeface="Arial" panose="020B0604020202020204" pitchFamily="34" charset="0"/>
                <a:cs typeface="Arial" panose="020B0604020202020204" pitchFamily="34" charset="0"/>
              </a:rPr>
              <a:t>Policies and governance</a:t>
            </a:r>
          </a:p>
        </p:txBody>
      </p:sp>
      <p:sp>
        <p:nvSpPr>
          <p:cNvPr id="13" name="Rectangle 12">
            <a:extLst>
              <a:ext uri="{FF2B5EF4-FFF2-40B4-BE49-F238E27FC236}">
                <a16:creationId xmlns:a16="http://schemas.microsoft.com/office/drawing/2014/main" id="{E8A2586B-4B70-A53B-2BCB-80FDE616EC05}"/>
              </a:ext>
            </a:extLst>
          </p:cNvPr>
          <p:cNvSpPr/>
          <p:nvPr/>
        </p:nvSpPr>
        <p:spPr>
          <a:xfrm>
            <a:off x="10282237" y="8235951"/>
            <a:ext cx="1005403" cy="381771"/>
          </a:xfrm>
          <a:prstGeom prst="rect">
            <a:avLst/>
          </a:prstGeom>
        </p:spPr>
        <p:txBody>
          <a:bodyPr wrap="none">
            <a:spAutoFit/>
          </a:bodyPr>
          <a:lstStyle/>
          <a:p>
            <a:pPr marL="0" lvl="1">
              <a:lnSpc>
                <a:spcPct val="114000"/>
              </a:lnSpc>
              <a:spcAft>
                <a:spcPts val="1200"/>
              </a:spcAft>
              <a:defRPr/>
            </a:pPr>
            <a:r>
              <a:rPr lang="en-US" altLang="ca-ES" sz="1800" dirty="0">
                <a:solidFill>
                  <a:srgbClr val="F08820"/>
                </a:solidFill>
                <a:latin typeface="Arial" panose="020B0604020202020204" pitchFamily="34" charset="0"/>
                <a:cs typeface="Arial" panose="020B0604020202020204" pitchFamily="34" charset="0"/>
              </a:rPr>
              <a:t>Markets</a:t>
            </a:r>
          </a:p>
        </p:txBody>
      </p:sp>
      <p:sp>
        <p:nvSpPr>
          <p:cNvPr id="16" name="Rectangle 15">
            <a:extLst>
              <a:ext uri="{FF2B5EF4-FFF2-40B4-BE49-F238E27FC236}">
                <a16:creationId xmlns:a16="http://schemas.microsoft.com/office/drawing/2014/main" id="{7C2214D0-D9B1-EE4F-6BDD-23B01F0C81E6}"/>
              </a:ext>
            </a:extLst>
          </p:cNvPr>
          <p:cNvSpPr/>
          <p:nvPr/>
        </p:nvSpPr>
        <p:spPr>
          <a:xfrm>
            <a:off x="10412414" y="5829301"/>
            <a:ext cx="1857374" cy="646331"/>
          </a:xfrm>
          <a:prstGeom prst="rect">
            <a:avLst/>
          </a:prstGeom>
        </p:spPr>
        <p:txBody>
          <a:bodyPr>
            <a:spAutoFit/>
          </a:bodyPr>
          <a:lstStyle/>
          <a:p>
            <a:pPr marL="0" lvl="1">
              <a:spcAft>
                <a:spcPts val="1200"/>
              </a:spcAft>
              <a:defRPr/>
            </a:pPr>
            <a:r>
              <a:rPr lang="en-US" altLang="ca-ES" sz="1800" dirty="0">
                <a:solidFill>
                  <a:srgbClr val="F08820"/>
                </a:solidFill>
                <a:latin typeface="Arial" panose="020B0604020202020204" pitchFamily="34" charset="0"/>
                <a:cs typeface="Arial" panose="020B0604020202020204" pitchFamily="34" charset="0"/>
              </a:rPr>
              <a:t>Society and culture</a:t>
            </a:r>
          </a:p>
        </p:txBody>
      </p:sp>
      <p:sp>
        <p:nvSpPr>
          <p:cNvPr id="18" name="Rectangle 17">
            <a:extLst>
              <a:ext uri="{FF2B5EF4-FFF2-40B4-BE49-F238E27FC236}">
                <a16:creationId xmlns:a16="http://schemas.microsoft.com/office/drawing/2014/main" id="{7B9C620D-495C-B7FB-C72B-F8B8179AEC38}"/>
              </a:ext>
            </a:extLst>
          </p:cNvPr>
          <p:cNvSpPr/>
          <p:nvPr/>
        </p:nvSpPr>
        <p:spPr>
          <a:xfrm>
            <a:off x="6696075" y="5617786"/>
            <a:ext cx="1744663" cy="646331"/>
          </a:xfrm>
          <a:prstGeom prst="rect">
            <a:avLst/>
          </a:prstGeom>
        </p:spPr>
        <p:txBody>
          <a:bodyPr wrap="square">
            <a:spAutoFit/>
          </a:bodyPr>
          <a:lstStyle/>
          <a:p>
            <a:pPr marL="0" lvl="1">
              <a:spcAft>
                <a:spcPts val="1200"/>
              </a:spcAft>
              <a:defRPr/>
            </a:pPr>
            <a:r>
              <a:rPr lang="en-US" altLang="ca-ES" sz="1800" dirty="0">
                <a:solidFill>
                  <a:srgbClr val="F08820"/>
                </a:solidFill>
                <a:latin typeface="Arial" panose="020B0604020202020204" pitchFamily="34" charset="0"/>
                <a:cs typeface="Arial" panose="020B0604020202020204" pitchFamily="34" charset="0"/>
              </a:rPr>
              <a:t>Investment and financing</a:t>
            </a:r>
          </a:p>
        </p:txBody>
      </p:sp>
      <p:sp>
        <p:nvSpPr>
          <p:cNvPr id="24593" name="Rectangle 23">
            <a:extLst>
              <a:ext uri="{FF2B5EF4-FFF2-40B4-BE49-F238E27FC236}">
                <a16:creationId xmlns:a16="http://schemas.microsoft.com/office/drawing/2014/main" id="{EE1D4D7B-4A24-6FD6-B141-357796B9FFE8}"/>
              </a:ext>
            </a:extLst>
          </p:cNvPr>
          <p:cNvSpPr>
            <a:spLocks noChangeArrowheads="1"/>
          </p:cNvSpPr>
          <p:nvPr/>
        </p:nvSpPr>
        <p:spPr bwMode="auto">
          <a:xfrm>
            <a:off x="22185314" y="6372227"/>
            <a:ext cx="173037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Calibri" panose="020F0502020204030204" pitchFamily="34" charset="0"/>
                <a:cs typeface="Arial" panose="020B0604020202020204" pitchFamily="34" charset="0"/>
              </a:defRPr>
            </a:lvl1pPr>
            <a:lvl2pPr>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lvl="1">
              <a:spcAft>
                <a:spcPts val="1200"/>
              </a:spcAft>
              <a:defRPr/>
            </a:pPr>
            <a:r>
              <a:rPr lang="en-US" altLang="ca-ES" sz="1800" dirty="0">
                <a:solidFill>
                  <a:srgbClr val="3F7E44"/>
                </a:solidFill>
                <a:latin typeface="Arial" panose="020B0604020202020204" pitchFamily="34" charset="0"/>
              </a:rPr>
              <a:t>Society and culture</a:t>
            </a:r>
          </a:p>
        </p:txBody>
      </p:sp>
      <p:sp>
        <p:nvSpPr>
          <p:cNvPr id="24594" name="Rectangle 24">
            <a:extLst>
              <a:ext uri="{FF2B5EF4-FFF2-40B4-BE49-F238E27FC236}">
                <a16:creationId xmlns:a16="http://schemas.microsoft.com/office/drawing/2014/main" id="{C587718F-AD5E-CC65-DD63-AD02C35B4256}"/>
              </a:ext>
            </a:extLst>
          </p:cNvPr>
          <p:cNvSpPr>
            <a:spLocks noChangeArrowheads="1"/>
          </p:cNvSpPr>
          <p:nvPr/>
        </p:nvSpPr>
        <p:spPr bwMode="auto">
          <a:xfrm>
            <a:off x="20085798" y="5338737"/>
            <a:ext cx="28638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Calibri" panose="020F0502020204030204" pitchFamily="34" charset="0"/>
                <a:cs typeface="Arial" panose="020B0604020202020204" pitchFamily="34" charset="0"/>
              </a:defRPr>
            </a:lvl1pPr>
            <a:lvl2pPr>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lvl="1">
              <a:defRPr/>
            </a:pPr>
            <a:r>
              <a:rPr lang="en-US" altLang="ca-ES" sz="1800" dirty="0">
                <a:solidFill>
                  <a:srgbClr val="3F7E44"/>
                </a:solidFill>
                <a:latin typeface="Arial" panose="020B0604020202020204" pitchFamily="34" charset="0"/>
              </a:rPr>
              <a:t>Policies and governance</a:t>
            </a:r>
          </a:p>
        </p:txBody>
      </p:sp>
      <p:sp>
        <p:nvSpPr>
          <p:cNvPr id="24595" name="Rectangle 25">
            <a:extLst>
              <a:ext uri="{FF2B5EF4-FFF2-40B4-BE49-F238E27FC236}">
                <a16:creationId xmlns:a16="http://schemas.microsoft.com/office/drawing/2014/main" id="{26E0B165-2F7D-A973-2128-9A08C0BA2268}"/>
              </a:ext>
            </a:extLst>
          </p:cNvPr>
          <p:cNvSpPr>
            <a:spLocks noChangeArrowheads="1"/>
          </p:cNvSpPr>
          <p:nvPr/>
        </p:nvSpPr>
        <p:spPr bwMode="auto">
          <a:xfrm>
            <a:off x="17911496" y="5824039"/>
            <a:ext cx="18923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Calibri" panose="020F0502020204030204" pitchFamily="34" charset="0"/>
                <a:cs typeface="Arial" panose="020B0604020202020204" pitchFamily="34" charset="0"/>
              </a:defRPr>
            </a:lvl1pPr>
            <a:lvl2pPr>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lvl="1">
              <a:spcAft>
                <a:spcPts val="1200"/>
              </a:spcAft>
              <a:defRPr/>
            </a:pPr>
            <a:r>
              <a:rPr lang="en-US" altLang="ca-ES" sz="1800" dirty="0">
                <a:solidFill>
                  <a:srgbClr val="3F7E44"/>
                </a:solidFill>
                <a:latin typeface="Arial" panose="020B0604020202020204" pitchFamily="34" charset="0"/>
              </a:rPr>
              <a:t>Investment and financing</a:t>
            </a:r>
          </a:p>
        </p:txBody>
      </p:sp>
      <p:sp>
        <p:nvSpPr>
          <p:cNvPr id="24596" name="Rectangle 26">
            <a:extLst>
              <a:ext uri="{FF2B5EF4-FFF2-40B4-BE49-F238E27FC236}">
                <a16:creationId xmlns:a16="http://schemas.microsoft.com/office/drawing/2014/main" id="{66B11B68-7BE4-85F3-B80F-AE47F3F3CDC5}"/>
              </a:ext>
            </a:extLst>
          </p:cNvPr>
          <p:cNvSpPr>
            <a:spLocks noChangeArrowheads="1"/>
          </p:cNvSpPr>
          <p:nvPr/>
        </p:nvSpPr>
        <p:spPr bwMode="auto">
          <a:xfrm>
            <a:off x="17911496" y="8575560"/>
            <a:ext cx="24193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Calibri" panose="020F0502020204030204" pitchFamily="34" charset="0"/>
                <a:cs typeface="Arial" panose="020B0604020202020204" pitchFamily="34" charset="0"/>
              </a:defRPr>
            </a:lvl1pPr>
            <a:lvl2pPr>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lvl="1">
              <a:spcAft>
                <a:spcPts val="1200"/>
              </a:spcAft>
              <a:defRPr/>
            </a:pPr>
            <a:r>
              <a:rPr lang="en-US" altLang="ca-ES" sz="1800" dirty="0">
                <a:solidFill>
                  <a:srgbClr val="3F7E44"/>
                </a:solidFill>
                <a:latin typeface="Arial" panose="020B0604020202020204" pitchFamily="34" charset="0"/>
              </a:rPr>
              <a:t>Science, technologies and infrastructures</a:t>
            </a:r>
          </a:p>
        </p:txBody>
      </p:sp>
      <p:sp>
        <p:nvSpPr>
          <p:cNvPr id="24597" name="Rectangle 27">
            <a:extLst>
              <a:ext uri="{FF2B5EF4-FFF2-40B4-BE49-F238E27FC236}">
                <a16:creationId xmlns:a16="http://schemas.microsoft.com/office/drawing/2014/main" id="{F9217258-6A5C-A4E7-847A-766AD5CFC158}"/>
              </a:ext>
            </a:extLst>
          </p:cNvPr>
          <p:cNvSpPr>
            <a:spLocks noChangeArrowheads="1"/>
          </p:cNvSpPr>
          <p:nvPr/>
        </p:nvSpPr>
        <p:spPr bwMode="auto">
          <a:xfrm>
            <a:off x="21188363" y="8585200"/>
            <a:ext cx="100540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defRPr>
                <a:solidFill>
                  <a:schemeClr val="tx1"/>
                </a:solidFill>
                <a:latin typeface="Calibri" panose="020F0502020204030204" pitchFamily="34" charset="0"/>
                <a:cs typeface="Arial" panose="020B0604020202020204" pitchFamily="34" charset="0"/>
              </a:defRPr>
            </a:lvl1pPr>
            <a:lvl2pPr>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lvl="1">
              <a:spcAft>
                <a:spcPts val="1200"/>
              </a:spcAft>
              <a:defRPr/>
            </a:pPr>
            <a:r>
              <a:rPr lang="en-US" altLang="ca-ES" sz="1800" dirty="0">
                <a:solidFill>
                  <a:srgbClr val="3F7E44"/>
                </a:solidFill>
                <a:latin typeface="Arial" panose="020B0604020202020204" pitchFamily="34" charset="0"/>
              </a:rPr>
              <a:t>Markets</a:t>
            </a:r>
          </a:p>
        </p:txBody>
      </p:sp>
      <p:sp>
        <p:nvSpPr>
          <p:cNvPr id="24598" name="QuadreDeText 28">
            <a:extLst>
              <a:ext uri="{FF2B5EF4-FFF2-40B4-BE49-F238E27FC236}">
                <a16:creationId xmlns:a16="http://schemas.microsoft.com/office/drawing/2014/main" id="{16638BA8-0918-3EF1-18DE-F7A1677F4674}"/>
              </a:ext>
            </a:extLst>
          </p:cNvPr>
          <p:cNvSpPr txBox="1">
            <a:spLocks noChangeArrowheads="1"/>
          </p:cNvSpPr>
          <p:nvPr/>
        </p:nvSpPr>
        <p:spPr bwMode="auto">
          <a:xfrm>
            <a:off x="18485594" y="4452509"/>
            <a:ext cx="4875495"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defRPr/>
            </a:pPr>
            <a:r>
              <a:rPr lang="en-US" altLang="ca-ES" sz="2600" b="1" dirty="0">
                <a:solidFill>
                  <a:srgbClr val="3F7E44"/>
                </a:solidFill>
                <a:latin typeface="Arial" panose="020B0604020202020204" pitchFamily="34" charset="0"/>
              </a:rPr>
              <a:t>New regime </a:t>
            </a:r>
          </a:p>
          <a:p>
            <a:pPr algn="ctr">
              <a:defRPr/>
            </a:pPr>
            <a:r>
              <a:rPr lang="en-US" altLang="ca-ES" sz="2600" b="1" dirty="0">
                <a:solidFill>
                  <a:srgbClr val="3F7E44"/>
                </a:solidFill>
                <a:latin typeface="Arial" panose="020B0604020202020204" pitchFamily="34" charset="0"/>
              </a:rPr>
              <a:t>(new business as usual)</a:t>
            </a:r>
          </a:p>
        </p:txBody>
      </p:sp>
      <p:sp>
        <p:nvSpPr>
          <p:cNvPr id="18453" name="Títol 1">
            <a:extLst>
              <a:ext uri="{FF2B5EF4-FFF2-40B4-BE49-F238E27FC236}">
                <a16:creationId xmlns:a16="http://schemas.microsoft.com/office/drawing/2014/main" id="{7E63387E-9FF5-B79B-34EB-A9F9501A5F05}"/>
              </a:ext>
            </a:extLst>
          </p:cNvPr>
          <p:cNvSpPr txBox="1">
            <a:spLocks/>
          </p:cNvSpPr>
          <p:nvPr/>
        </p:nvSpPr>
        <p:spPr bwMode="auto">
          <a:xfrm>
            <a:off x="608014" y="247521"/>
            <a:ext cx="23920450" cy="1012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A21942"/>
              </a:buClr>
              <a:buFont typeface="Wingdings 2" panose="05020102010507070707" pitchFamily="18" charset="2"/>
              <a:buChar char=""/>
              <a:defRPr>
                <a:solidFill>
                  <a:schemeClr val="tx1"/>
                </a:solidFill>
                <a:latin typeface="Arial" panose="020B0604020202020204" pitchFamily="34" charset="0"/>
                <a:cs typeface="Arial" panose="020B0604020202020204" pitchFamily="34" charset="0"/>
              </a:defRPr>
            </a:lvl1pPr>
            <a:lvl2pPr marL="541338" indent="-274638">
              <a:spcBef>
                <a:spcPct val="20000"/>
              </a:spcBef>
              <a:buFont typeface="Wingdings" panose="05000000000000000000" pitchFamily="2" charset="2"/>
              <a:buChar char="§"/>
              <a:defRPr sz="1600">
                <a:solidFill>
                  <a:schemeClr val="tx1"/>
                </a:solidFill>
                <a:latin typeface="Arial" panose="020B0604020202020204" pitchFamily="34" charset="0"/>
                <a:cs typeface="Arial" panose="020B0604020202020204" pitchFamily="34" charset="0"/>
              </a:defRPr>
            </a:lvl2pPr>
            <a:lvl3pPr marL="808038" indent="-2667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3pPr>
            <a:lvl4pPr marL="982663" indent="-2667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4pPr>
            <a:lvl5pPr marL="1257300" indent="-274638">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5pPr>
            <a:lvl6pPr marL="1714500" indent="-274638"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6pPr>
            <a:lvl7pPr marL="2171700" indent="-274638"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7pPr>
            <a:lvl8pPr marL="2628900" indent="-274638"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8pPr>
            <a:lvl9pPr marL="3086100" indent="-274638"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9pPr>
          </a:lstStyle>
          <a:p>
            <a:pPr>
              <a:spcBef>
                <a:spcPct val="0"/>
              </a:spcBef>
              <a:buClrTx/>
              <a:buFontTx/>
              <a:buNone/>
            </a:pPr>
            <a:r>
              <a:rPr lang="en-US" altLang="ca-ES" sz="4400" b="1" dirty="0"/>
              <a:t>Multilevel perspective framework (MLP)</a:t>
            </a:r>
          </a:p>
        </p:txBody>
      </p:sp>
      <p:sp>
        <p:nvSpPr>
          <p:cNvPr id="24" name="QuadreDeText 20">
            <a:extLst>
              <a:ext uri="{FF2B5EF4-FFF2-40B4-BE49-F238E27FC236}">
                <a16:creationId xmlns:a16="http://schemas.microsoft.com/office/drawing/2014/main" id="{69FC4756-1D22-CA2A-1C37-93908991237B}"/>
              </a:ext>
            </a:extLst>
          </p:cNvPr>
          <p:cNvSpPr txBox="1">
            <a:spLocks noChangeArrowheads="1"/>
          </p:cNvSpPr>
          <p:nvPr/>
        </p:nvSpPr>
        <p:spPr bwMode="auto">
          <a:xfrm>
            <a:off x="11931206" y="3891850"/>
            <a:ext cx="5521084" cy="1292662"/>
          </a:xfrm>
          <a:prstGeom prst="rect">
            <a:avLst/>
          </a:prstGeom>
          <a:solidFill>
            <a:schemeClr val="tx2"/>
          </a:solidFill>
          <a:ln>
            <a:noFill/>
          </a:ln>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spcAft>
                <a:spcPts val="1000"/>
              </a:spcAft>
              <a:defRPr/>
            </a:pPr>
            <a:r>
              <a:rPr lang="en-GB" altLang="ca-ES" sz="2600" dirty="0">
                <a:solidFill>
                  <a:schemeClr val="bg1"/>
                </a:solidFill>
                <a:latin typeface="Arial" panose="020B0604020202020204" pitchFamily="34" charset="0"/>
              </a:rPr>
              <a:t>Interactions between landscape, regimes, and niches are the main driver of systemic transformation </a:t>
            </a:r>
          </a:p>
        </p:txBody>
      </p:sp>
      <p:sp>
        <p:nvSpPr>
          <p:cNvPr id="10" name="Rectangle 9">
            <a:extLst>
              <a:ext uri="{FF2B5EF4-FFF2-40B4-BE49-F238E27FC236}">
                <a16:creationId xmlns:a16="http://schemas.microsoft.com/office/drawing/2014/main" id="{AF94DBFA-BEB7-F4FB-FCEA-3BDD90CB47B0}"/>
              </a:ext>
            </a:extLst>
          </p:cNvPr>
          <p:cNvSpPr/>
          <p:nvPr/>
        </p:nvSpPr>
        <p:spPr>
          <a:xfrm>
            <a:off x="6367464" y="13309600"/>
            <a:ext cx="6519605" cy="400110"/>
          </a:xfrm>
          <a:prstGeom prst="rect">
            <a:avLst/>
          </a:prstGeom>
        </p:spPr>
        <p:txBody>
          <a:bodyPr wrap="none">
            <a:spAutoFit/>
          </a:bodyPr>
          <a:lstStyle/>
          <a:p>
            <a:pPr>
              <a:defRPr/>
            </a:pPr>
            <a:r>
              <a:rPr lang="en-GB" sz="2000" dirty="0"/>
              <a:t>Source: Adapted from TIPC, based on Geels and Schot (2007)</a:t>
            </a:r>
          </a:p>
        </p:txBody>
      </p:sp>
      <p:sp>
        <p:nvSpPr>
          <p:cNvPr id="2" name="QuadreDeText 20">
            <a:extLst>
              <a:ext uri="{FF2B5EF4-FFF2-40B4-BE49-F238E27FC236}">
                <a16:creationId xmlns:a16="http://schemas.microsoft.com/office/drawing/2014/main" id="{5FA4BC27-5DA4-9E30-1B6C-56F745FF055A}"/>
              </a:ext>
            </a:extLst>
          </p:cNvPr>
          <p:cNvSpPr txBox="1">
            <a:spLocks noChangeArrowheads="1"/>
          </p:cNvSpPr>
          <p:nvPr/>
        </p:nvSpPr>
        <p:spPr bwMode="auto">
          <a:xfrm>
            <a:off x="15168280" y="9790170"/>
            <a:ext cx="8747408" cy="3021340"/>
          </a:xfrm>
          <a:prstGeom prst="rect">
            <a:avLst/>
          </a:prstGeom>
          <a:solidFill>
            <a:schemeClr val="tx1"/>
          </a:solidFill>
          <a:ln>
            <a:noFill/>
          </a:ln>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457200" indent="-457200">
              <a:spcAft>
                <a:spcPts val="1000"/>
              </a:spcAft>
              <a:buFont typeface="Wingdings" panose="05000000000000000000" pitchFamily="2" charset="2"/>
              <a:buChar char="§"/>
              <a:defRPr/>
            </a:pPr>
            <a:r>
              <a:rPr lang="en-GB" altLang="ca-ES" sz="2600" dirty="0">
                <a:solidFill>
                  <a:schemeClr val="bg1"/>
                </a:solidFill>
                <a:latin typeface="Arial" panose="020B0604020202020204" pitchFamily="34" charset="0"/>
              </a:rPr>
              <a:t>Governments, through S3, can accelerate systemic transitions by nourishing and aligning niches and supporting the expansion and adoption of alternatives aligned with the shared vision of the future</a:t>
            </a:r>
          </a:p>
          <a:p>
            <a:pPr marL="457200" indent="-457200">
              <a:spcAft>
                <a:spcPts val="1000"/>
              </a:spcAft>
              <a:buFont typeface="Wingdings" panose="05000000000000000000" pitchFamily="2" charset="2"/>
              <a:buChar char="§"/>
              <a:defRPr/>
            </a:pPr>
            <a:r>
              <a:rPr lang="en-GB" altLang="ca-ES" sz="2600" dirty="0">
                <a:solidFill>
                  <a:schemeClr val="bg1"/>
                </a:solidFill>
                <a:latin typeface="Arial" panose="020B0604020202020204" pitchFamily="34" charset="0"/>
              </a:rPr>
              <a:t>EU and MED innovation and cooperation projects can accelerate the development and adoption of more sustainable alternatives</a:t>
            </a:r>
          </a:p>
        </p:txBody>
      </p:sp>
      <p:pic>
        <p:nvPicPr>
          <p:cNvPr id="3" name="Imatge 2" descr="Imatge que conté logotip, Gràfics, símbol, cercle&#10;&#10;Descripció generada automàticament">
            <a:extLst>
              <a:ext uri="{FF2B5EF4-FFF2-40B4-BE49-F238E27FC236}">
                <a16:creationId xmlns:a16="http://schemas.microsoft.com/office/drawing/2014/main" id="{AAEC3C02-EFB8-C7A5-D56B-C8096E796E6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803458" y="6280511"/>
            <a:ext cx="1714265" cy="1818487"/>
          </a:xfrm>
          <a:prstGeom prst="rect">
            <a:avLst/>
          </a:prstGeom>
        </p:spPr>
      </p:pic>
    </p:spTree>
    <p:extLst>
      <p:ext uri="{BB962C8B-B14F-4D97-AF65-F5344CB8AC3E}">
        <p14:creationId xmlns:p14="http://schemas.microsoft.com/office/powerpoint/2010/main" val="94154349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tge 3">
            <a:extLst>
              <a:ext uri="{FF2B5EF4-FFF2-40B4-BE49-F238E27FC236}">
                <a16:creationId xmlns:a16="http://schemas.microsoft.com/office/drawing/2014/main" id="{EAA7A10C-6EE4-5976-866C-5742315A0F09}"/>
              </a:ext>
            </a:extLst>
          </p:cNvPr>
          <p:cNvPicPr>
            <a:picLocks noChangeAspect="1"/>
          </p:cNvPicPr>
          <p:nvPr/>
        </p:nvPicPr>
        <p:blipFill rotWithShape="1">
          <a:blip r:embed="rId2"/>
          <a:srcRect l="17817" t="4152" r="13555" b="2561"/>
          <a:stretch/>
        </p:blipFill>
        <p:spPr>
          <a:xfrm>
            <a:off x="452673" y="2408542"/>
            <a:ext cx="11442227" cy="10701060"/>
          </a:xfrm>
          <a:prstGeom prst="rect">
            <a:avLst/>
          </a:prstGeom>
        </p:spPr>
      </p:pic>
      <p:pic>
        <p:nvPicPr>
          <p:cNvPr id="6" name="Imatge 2">
            <a:extLst>
              <a:ext uri="{FF2B5EF4-FFF2-40B4-BE49-F238E27FC236}">
                <a16:creationId xmlns:a16="http://schemas.microsoft.com/office/drawing/2014/main" id="{33B1C587-841A-6F0D-F4D4-3581783E4B8B}"/>
              </a:ext>
            </a:extLst>
          </p:cNvPr>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1776330" y="2888009"/>
            <a:ext cx="12610845" cy="10446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ítol 1">
            <a:extLst>
              <a:ext uri="{FF2B5EF4-FFF2-40B4-BE49-F238E27FC236}">
                <a16:creationId xmlns:a16="http://schemas.microsoft.com/office/drawing/2014/main" id="{7666D45E-7D48-4875-861A-0B06CAFDD33F}"/>
              </a:ext>
            </a:extLst>
          </p:cNvPr>
          <p:cNvSpPr txBox="1">
            <a:spLocks/>
          </p:cNvSpPr>
          <p:nvPr/>
        </p:nvSpPr>
        <p:spPr bwMode="auto">
          <a:xfrm>
            <a:off x="1024805" y="481043"/>
            <a:ext cx="23362370" cy="1410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A21942"/>
              </a:buClr>
              <a:buFont typeface="Wingdings 2" panose="05020102010507070707" pitchFamily="18" charset="2"/>
              <a:buChar char=""/>
              <a:defRPr>
                <a:solidFill>
                  <a:schemeClr val="tx1"/>
                </a:solidFill>
                <a:latin typeface="Arial" panose="020B0604020202020204" pitchFamily="34" charset="0"/>
                <a:cs typeface="Arial" panose="020B0604020202020204" pitchFamily="34" charset="0"/>
              </a:defRPr>
            </a:lvl1pPr>
            <a:lvl2pPr marL="541338" indent="-274638">
              <a:spcBef>
                <a:spcPct val="20000"/>
              </a:spcBef>
              <a:buFont typeface="Wingdings" panose="05000000000000000000" pitchFamily="2" charset="2"/>
              <a:buChar char="§"/>
              <a:defRPr sz="1600">
                <a:solidFill>
                  <a:schemeClr val="tx1"/>
                </a:solidFill>
                <a:latin typeface="Arial" panose="020B0604020202020204" pitchFamily="34" charset="0"/>
                <a:cs typeface="Arial" panose="020B0604020202020204" pitchFamily="34" charset="0"/>
              </a:defRPr>
            </a:lvl2pPr>
            <a:lvl3pPr marL="808038" indent="-2667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3pPr>
            <a:lvl4pPr marL="982663" indent="-2667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4pPr>
            <a:lvl5pPr marL="1257300" indent="-274638">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5pPr>
            <a:lvl6pPr marL="1714500" indent="-274638"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6pPr>
            <a:lvl7pPr marL="2171700" indent="-274638"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7pPr>
            <a:lvl8pPr marL="2628900" indent="-274638"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8pPr>
            <a:lvl9pPr marL="3086100" indent="-274638"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9pPr>
          </a:lstStyle>
          <a:p>
            <a:pPr>
              <a:spcBef>
                <a:spcPct val="0"/>
              </a:spcBef>
              <a:buClrTx/>
              <a:buFontTx/>
              <a:buNone/>
            </a:pPr>
            <a:r>
              <a:rPr lang="en-US" altLang="ca-ES" sz="4400" b="1" dirty="0"/>
              <a:t>Understanding the complexity of the problem of depopulation in remote and rural areas </a:t>
            </a:r>
          </a:p>
          <a:p>
            <a:pPr>
              <a:spcBef>
                <a:spcPct val="0"/>
              </a:spcBef>
              <a:buClrTx/>
              <a:buFontTx/>
              <a:buNone/>
            </a:pPr>
            <a:r>
              <a:rPr lang="en-US" altLang="ca-ES" sz="3600" dirty="0"/>
              <a:t>50 minutes (11.15 – 12.05)</a:t>
            </a:r>
          </a:p>
        </p:txBody>
      </p:sp>
    </p:spTree>
    <p:extLst>
      <p:ext uri="{BB962C8B-B14F-4D97-AF65-F5344CB8AC3E}">
        <p14:creationId xmlns:p14="http://schemas.microsoft.com/office/powerpoint/2010/main" val="12930495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tge 3">
            <a:extLst>
              <a:ext uri="{FF2B5EF4-FFF2-40B4-BE49-F238E27FC236}">
                <a16:creationId xmlns:a16="http://schemas.microsoft.com/office/drawing/2014/main" id="{04838569-6433-2341-5B5A-647B07A723E4}"/>
              </a:ext>
            </a:extLst>
          </p:cNvPr>
          <p:cNvPicPr>
            <a:picLocks noChangeAspect="1"/>
          </p:cNvPicPr>
          <p:nvPr/>
        </p:nvPicPr>
        <p:blipFill rotWithShape="1">
          <a:blip r:embed="rId2"/>
          <a:srcRect t="17039"/>
          <a:stretch/>
        </p:blipFill>
        <p:spPr>
          <a:xfrm>
            <a:off x="7045405" y="8255013"/>
            <a:ext cx="10868891" cy="5145332"/>
          </a:xfrm>
          <a:prstGeom prst="rect">
            <a:avLst/>
          </a:prstGeom>
        </p:spPr>
      </p:pic>
      <p:pic>
        <p:nvPicPr>
          <p:cNvPr id="7" name="Imatge 6">
            <a:extLst>
              <a:ext uri="{FF2B5EF4-FFF2-40B4-BE49-F238E27FC236}">
                <a16:creationId xmlns:a16="http://schemas.microsoft.com/office/drawing/2014/main" id="{070EAA23-F64F-167B-A3A8-54F988ED9A54}"/>
              </a:ext>
            </a:extLst>
          </p:cNvPr>
          <p:cNvPicPr>
            <a:picLocks noChangeAspect="1"/>
          </p:cNvPicPr>
          <p:nvPr/>
        </p:nvPicPr>
        <p:blipFill rotWithShape="1">
          <a:blip r:embed="rId3"/>
          <a:srcRect b="1961"/>
          <a:stretch/>
        </p:blipFill>
        <p:spPr>
          <a:xfrm>
            <a:off x="801605" y="233115"/>
            <a:ext cx="11244383" cy="8021898"/>
          </a:xfrm>
          <a:prstGeom prst="rect">
            <a:avLst/>
          </a:prstGeom>
        </p:spPr>
      </p:pic>
      <p:pic>
        <p:nvPicPr>
          <p:cNvPr id="10" name="Imatge 9">
            <a:extLst>
              <a:ext uri="{FF2B5EF4-FFF2-40B4-BE49-F238E27FC236}">
                <a16:creationId xmlns:a16="http://schemas.microsoft.com/office/drawing/2014/main" id="{146A9BBB-69EC-6053-A976-65B1F033A298}"/>
              </a:ext>
            </a:extLst>
          </p:cNvPr>
          <p:cNvPicPr>
            <a:picLocks noChangeAspect="1"/>
          </p:cNvPicPr>
          <p:nvPr/>
        </p:nvPicPr>
        <p:blipFill rotWithShape="1">
          <a:blip r:embed="rId4"/>
          <a:srcRect l="11671" r="4539"/>
          <a:stretch/>
        </p:blipFill>
        <p:spPr>
          <a:xfrm>
            <a:off x="12917606" y="0"/>
            <a:ext cx="11244384" cy="8255013"/>
          </a:xfrm>
          <a:prstGeom prst="rect">
            <a:avLst/>
          </a:prstGeom>
        </p:spPr>
      </p:pic>
      <p:sp>
        <p:nvSpPr>
          <p:cNvPr id="11" name="Rectangle: una sola cantonada retallada 10">
            <a:extLst>
              <a:ext uri="{FF2B5EF4-FFF2-40B4-BE49-F238E27FC236}">
                <a16:creationId xmlns:a16="http://schemas.microsoft.com/office/drawing/2014/main" id="{AD3A0A18-AE9A-5F26-8CFD-29C7A00A61EB}"/>
              </a:ext>
            </a:extLst>
          </p:cNvPr>
          <p:cNvSpPr/>
          <p:nvPr/>
        </p:nvSpPr>
        <p:spPr>
          <a:xfrm>
            <a:off x="7615077" y="2479617"/>
            <a:ext cx="1454727" cy="1059872"/>
          </a:xfrm>
          <a:prstGeom prst="snip1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800" dirty="0">
                <a:solidFill>
                  <a:srgbClr val="333132"/>
                </a:solidFill>
              </a:rPr>
              <a:t>Prioritising exports and GDP growth</a:t>
            </a:r>
          </a:p>
        </p:txBody>
      </p:sp>
      <p:sp>
        <p:nvSpPr>
          <p:cNvPr id="14" name="Rectangle: una sola cantonada retallada 13">
            <a:extLst>
              <a:ext uri="{FF2B5EF4-FFF2-40B4-BE49-F238E27FC236}">
                <a16:creationId xmlns:a16="http://schemas.microsoft.com/office/drawing/2014/main" id="{589F0D5A-836F-BBB3-8FFE-6759A5B174FE}"/>
              </a:ext>
            </a:extLst>
          </p:cNvPr>
          <p:cNvSpPr/>
          <p:nvPr/>
        </p:nvSpPr>
        <p:spPr>
          <a:xfrm>
            <a:off x="20075237" y="2479617"/>
            <a:ext cx="1745672" cy="1059872"/>
          </a:xfrm>
          <a:prstGeom prst="snip1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800" dirty="0">
                <a:solidFill>
                  <a:srgbClr val="333132"/>
                </a:solidFill>
              </a:rPr>
              <a:t>Environmental costs are integrated into GDP</a:t>
            </a:r>
          </a:p>
        </p:txBody>
      </p:sp>
      <p:sp>
        <p:nvSpPr>
          <p:cNvPr id="15" name="Rectangle: una sola cantonada retallada 14">
            <a:extLst>
              <a:ext uri="{FF2B5EF4-FFF2-40B4-BE49-F238E27FC236}">
                <a16:creationId xmlns:a16="http://schemas.microsoft.com/office/drawing/2014/main" id="{CD132A8D-64CD-FEE1-77BF-DFD75993B73E}"/>
              </a:ext>
            </a:extLst>
          </p:cNvPr>
          <p:cNvSpPr/>
          <p:nvPr/>
        </p:nvSpPr>
        <p:spPr>
          <a:xfrm>
            <a:off x="18849110" y="6019106"/>
            <a:ext cx="1745672" cy="1059872"/>
          </a:xfrm>
          <a:prstGeom prst="snip1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800" dirty="0">
                <a:solidFill>
                  <a:srgbClr val="333132"/>
                </a:solidFill>
              </a:rPr>
              <a:t>People care for the well-being of farm animals</a:t>
            </a:r>
          </a:p>
        </p:txBody>
      </p:sp>
      <p:sp>
        <p:nvSpPr>
          <p:cNvPr id="17" name="Rectangle: una sola cantonada retallada 16">
            <a:extLst>
              <a:ext uri="{FF2B5EF4-FFF2-40B4-BE49-F238E27FC236}">
                <a16:creationId xmlns:a16="http://schemas.microsoft.com/office/drawing/2014/main" id="{F198B178-BE6D-432B-4A34-B4BC09F5F6F5}"/>
              </a:ext>
            </a:extLst>
          </p:cNvPr>
          <p:cNvSpPr/>
          <p:nvPr/>
        </p:nvSpPr>
        <p:spPr>
          <a:xfrm>
            <a:off x="5300078" y="2689053"/>
            <a:ext cx="1620267" cy="850436"/>
          </a:xfrm>
          <a:prstGeom prst="snip1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800" dirty="0">
                <a:solidFill>
                  <a:srgbClr val="333132"/>
                </a:solidFill>
              </a:rPr>
              <a:t>Supporting mass production</a:t>
            </a:r>
          </a:p>
        </p:txBody>
      </p:sp>
      <p:sp>
        <p:nvSpPr>
          <p:cNvPr id="19" name="Títol 1">
            <a:extLst>
              <a:ext uri="{FF2B5EF4-FFF2-40B4-BE49-F238E27FC236}">
                <a16:creationId xmlns:a16="http://schemas.microsoft.com/office/drawing/2014/main" id="{50DD9629-7D6C-1CDF-6869-7E644EF61F94}"/>
              </a:ext>
            </a:extLst>
          </p:cNvPr>
          <p:cNvSpPr txBox="1">
            <a:spLocks/>
          </p:cNvSpPr>
          <p:nvPr/>
        </p:nvSpPr>
        <p:spPr bwMode="auto">
          <a:xfrm>
            <a:off x="1172053" y="3466334"/>
            <a:ext cx="3256407" cy="1322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A21942"/>
              </a:buClr>
              <a:buFont typeface="Wingdings 2" panose="05020102010507070707" pitchFamily="18" charset="2"/>
              <a:buChar char=""/>
              <a:defRPr>
                <a:solidFill>
                  <a:schemeClr val="tx1"/>
                </a:solidFill>
                <a:latin typeface="Arial" panose="020B0604020202020204" pitchFamily="34" charset="0"/>
                <a:cs typeface="Arial" panose="020B0604020202020204" pitchFamily="34" charset="0"/>
              </a:defRPr>
            </a:lvl1pPr>
            <a:lvl2pPr marL="541338" indent="-274638">
              <a:spcBef>
                <a:spcPct val="20000"/>
              </a:spcBef>
              <a:buFont typeface="Wingdings" panose="05000000000000000000" pitchFamily="2" charset="2"/>
              <a:buChar char="§"/>
              <a:defRPr sz="1600">
                <a:solidFill>
                  <a:schemeClr val="tx1"/>
                </a:solidFill>
                <a:latin typeface="Arial" panose="020B0604020202020204" pitchFamily="34" charset="0"/>
                <a:cs typeface="Arial" panose="020B0604020202020204" pitchFamily="34" charset="0"/>
              </a:defRPr>
            </a:lvl2pPr>
            <a:lvl3pPr marL="808038" indent="-2667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3pPr>
            <a:lvl4pPr marL="982663" indent="-2667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4pPr>
            <a:lvl5pPr marL="1257300" indent="-274638">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5pPr>
            <a:lvl6pPr marL="1714500" indent="-274638"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6pPr>
            <a:lvl7pPr marL="2171700" indent="-274638"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7pPr>
            <a:lvl8pPr marL="2628900" indent="-274638"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8pPr>
            <a:lvl9pPr marL="3086100" indent="-274638"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9pPr>
          </a:lstStyle>
          <a:p>
            <a:pPr>
              <a:spcBef>
                <a:spcPct val="0"/>
              </a:spcBef>
              <a:buClrTx/>
              <a:buFontTx/>
              <a:buNone/>
            </a:pPr>
            <a:r>
              <a:rPr lang="en-US" altLang="ca-ES" sz="2400" dirty="0"/>
              <a:t>65 minutes: </a:t>
            </a:r>
          </a:p>
          <a:p>
            <a:pPr>
              <a:spcBef>
                <a:spcPct val="0"/>
              </a:spcBef>
              <a:buClrTx/>
              <a:buFontTx/>
              <a:buNone/>
            </a:pPr>
            <a:r>
              <a:rPr lang="it-IT" altLang="ca-ES" sz="2400" dirty="0"/>
              <a:t>12:25 – 13:10</a:t>
            </a:r>
          </a:p>
          <a:p>
            <a:pPr>
              <a:spcBef>
                <a:spcPct val="0"/>
              </a:spcBef>
              <a:buClrTx/>
              <a:buFontTx/>
              <a:buNone/>
            </a:pPr>
            <a:r>
              <a:rPr lang="it-IT" altLang="ca-ES" sz="2400" dirty="0"/>
              <a:t>14:30 – 14:50</a:t>
            </a:r>
          </a:p>
          <a:p>
            <a:pPr>
              <a:spcBef>
                <a:spcPct val="0"/>
              </a:spcBef>
              <a:buClrTx/>
              <a:buFontTx/>
              <a:buNone/>
            </a:pPr>
            <a:endParaRPr lang="en-US" altLang="ca-ES" sz="2400" dirty="0"/>
          </a:p>
        </p:txBody>
      </p:sp>
      <p:sp>
        <p:nvSpPr>
          <p:cNvPr id="20" name="Títol 1">
            <a:extLst>
              <a:ext uri="{FF2B5EF4-FFF2-40B4-BE49-F238E27FC236}">
                <a16:creationId xmlns:a16="http://schemas.microsoft.com/office/drawing/2014/main" id="{979AC58C-8201-4CEA-0C6F-5F03580B7009}"/>
              </a:ext>
            </a:extLst>
          </p:cNvPr>
          <p:cNvSpPr txBox="1">
            <a:spLocks/>
          </p:cNvSpPr>
          <p:nvPr/>
        </p:nvSpPr>
        <p:spPr bwMode="auto">
          <a:xfrm>
            <a:off x="13914751" y="3464015"/>
            <a:ext cx="2401778" cy="109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A21942"/>
              </a:buClr>
              <a:buFont typeface="Wingdings 2" panose="05020102010507070707" pitchFamily="18" charset="2"/>
              <a:buChar char=""/>
              <a:defRPr>
                <a:solidFill>
                  <a:schemeClr val="tx1"/>
                </a:solidFill>
                <a:latin typeface="Arial" panose="020B0604020202020204" pitchFamily="34" charset="0"/>
                <a:cs typeface="Arial" panose="020B0604020202020204" pitchFamily="34" charset="0"/>
              </a:defRPr>
            </a:lvl1pPr>
            <a:lvl2pPr marL="541338" indent="-274638">
              <a:spcBef>
                <a:spcPct val="20000"/>
              </a:spcBef>
              <a:buFont typeface="Wingdings" panose="05000000000000000000" pitchFamily="2" charset="2"/>
              <a:buChar char="§"/>
              <a:defRPr sz="1600">
                <a:solidFill>
                  <a:schemeClr val="tx1"/>
                </a:solidFill>
                <a:latin typeface="Arial" panose="020B0604020202020204" pitchFamily="34" charset="0"/>
                <a:cs typeface="Arial" panose="020B0604020202020204" pitchFamily="34" charset="0"/>
              </a:defRPr>
            </a:lvl2pPr>
            <a:lvl3pPr marL="808038" indent="-2667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3pPr>
            <a:lvl4pPr marL="982663" indent="-2667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4pPr>
            <a:lvl5pPr marL="1257300" indent="-274638">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5pPr>
            <a:lvl6pPr marL="1714500" indent="-274638"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6pPr>
            <a:lvl7pPr marL="2171700" indent="-274638"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7pPr>
            <a:lvl8pPr marL="2628900" indent="-274638"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8pPr>
            <a:lvl9pPr marL="3086100" indent="-274638"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9pPr>
          </a:lstStyle>
          <a:p>
            <a:pPr>
              <a:spcBef>
                <a:spcPct val="0"/>
              </a:spcBef>
              <a:buClrTx/>
              <a:buFontTx/>
              <a:buNone/>
            </a:pPr>
            <a:r>
              <a:rPr lang="en-US" altLang="ca-ES" sz="2400" dirty="0"/>
              <a:t>30 minutes: </a:t>
            </a:r>
          </a:p>
          <a:p>
            <a:pPr>
              <a:spcBef>
                <a:spcPct val="0"/>
              </a:spcBef>
              <a:buClrTx/>
              <a:buFontTx/>
              <a:buNone/>
            </a:pPr>
            <a:r>
              <a:rPr lang="it-IT" altLang="ca-ES" sz="2400" dirty="0"/>
              <a:t>14:50 – 15:20 </a:t>
            </a:r>
            <a:endParaRPr lang="en-US" altLang="ca-ES" sz="2400" dirty="0"/>
          </a:p>
        </p:txBody>
      </p:sp>
    </p:spTree>
    <p:extLst>
      <p:ext uri="{BB962C8B-B14F-4D97-AF65-F5344CB8AC3E}">
        <p14:creationId xmlns:p14="http://schemas.microsoft.com/office/powerpoint/2010/main" val="38337888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tge 4">
            <a:extLst>
              <a:ext uri="{FF2B5EF4-FFF2-40B4-BE49-F238E27FC236}">
                <a16:creationId xmlns:a16="http://schemas.microsoft.com/office/drawing/2014/main" id="{3CD344E9-660E-1788-0E19-6015055C5866}"/>
              </a:ext>
            </a:extLst>
          </p:cNvPr>
          <p:cNvPicPr>
            <a:picLocks noChangeAspect="1"/>
          </p:cNvPicPr>
          <p:nvPr/>
        </p:nvPicPr>
        <p:blipFill rotWithShape="1">
          <a:blip r:embed="rId2"/>
          <a:srcRect l="10281" t="11059" r="6928" b="9877"/>
          <a:stretch/>
        </p:blipFill>
        <p:spPr>
          <a:xfrm>
            <a:off x="7680961" y="1384248"/>
            <a:ext cx="16503448" cy="11023064"/>
          </a:xfrm>
          <a:prstGeom prst="rect">
            <a:avLst/>
          </a:prstGeom>
        </p:spPr>
      </p:pic>
      <p:sp>
        <p:nvSpPr>
          <p:cNvPr id="2" name="Contenidor de contingut 3">
            <a:extLst>
              <a:ext uri="{FF2B5EF4-FFF2-40B4-BE49-F238E27FC236}">
                <a16:creationId xmlns:a16="http://schemas.microsoft.com/office/drawing/2014/main" id="{2ED045D4-E067-6D2C-F8BA-09DDCC2D70F2}"/>
              </a:ext>
            </a:extLst>
          </p:cNvPr>
          <p:cNvSpPr txBox="1">
            <a:spLocks/>
          </p:cNvSpPr>
          <p:nvPr/>
        </p:nvSpPr>
        <p:spPr bwMode="auto">
          <a:xfrm>
            <a:off x="669933" y="1843668"/>
            <a:ext cx="6462387" cy="10731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66700" indent="-266700">
              <a:spcBef>
                <a:spcPct val="20000"/>
              </a:spcBef>
              <a:buClr>
                <a:srgbClr val="A21942"/>
              </a:buClr>
              <a:buFont typeface="Wingdings 2" panose="05020102010507070707" pitchFamily="18" charset="2"/>
              <a:buChar char=""/>
              <a:defRPr>
                <a:solidFill>
                  <a:schemeClr val="tx1"/>
                </a:solidFill>
                <a:latin typeface="Arial" panose="020B0604020202020204" pitchFamily="34" charset="0"/>
                <a:cs typeface="Arial" panose="020B0604020202020204" pitchFamily="34" charset="0"/>
              </a:defRPr>
            </a:lvl1pPr>
            <a:lvl2pPr marL="266700" indent="-266700">
              <a:spcBef>
                <a:spcPct val="20000"/>
              </a:spcBef>
              <a:buFont typeface="Wingdings" panose="05000000000000000000" pitchFamily="2" charset="2"/>
              <a:buChar char="§"/>
              <a:defRPr sz="1600">
                <a:solidFill>
                  <a:schemeClr val="tx1"/>
                </a:solidFill>
                <a:latin typeface="Arial" panose="020B0604020202020204" pitchFamily="34" charset="0"/>
                <a:cs typeface="Arial" panose="020B0604020202020204" pitchFamily="34" charset="0"/>
              </a:defRPr>
            </a:lvl2pPr>
            <a:lvl3pPr marL="808038" indent="-2667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3pPr>
            <a:lvl4pPr marL="982663" indent="-2667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4pPr>
            <a:lvl5pPr marL="1257300" indent="-274638">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5pPr>
            <a:lvl6pPr marL="1714500" indent="-274638"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6pPr>
            <a:lvl7pPr marL="2171700" indent="-274638"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7pPr>
            <a:lvl8pPr marL="2628900" indent="-274638"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8pPr>
            <a:lvl9pPr marL="3086100" indent="-274638"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9pPr>
          </a:lstStyle>
          <a:p>
            <a:pPr marL="0" lvl="1" indent="0">
              <a:spcBef>
                <a:spcPts val="2000"/>
              </a:spcBef>
              <a:spcAft>
                <a:spcPts val="600"/>
              </a:spcAft>
              <a:buClr>
                <a:schemeClr val="tx1"/>
              </a:buClr>
              <a:buNone/>
              <a:defRPr/>
            </a:pPr>
            <a:r>
              <a:rPr lang="en-GB" altLang="ca-ES" sz="2800" b="1" dirty="0"/>
              <a:t>WE ARE IN 2070 and we have strong, connected, resilient and prosperous rural and remote areas</a:t>
            </a:r>
          </a:p>
          <a:p>
            <a:pPr lvl="2">
              <a:spcBef>
                <a:spcPts val="2000"/>
              </a:spcBef>
              <a:spcAft>
                <a:spcPts val="600"/>
              </a:spcAft>
              <a:buClr>
                <a:schemeClr val="tx1"/>
              </a:buClr>
              <a:buFont typeface="Wingdings" panose="05000000000000000000" pitchFamily="2" charset="2"/>
              <a:buChar char="§"/>
              <a:defRPr/>
            </a:pPr>
            <a:r>
              <a:rPr lang="en-GB" altLang="ca-ES" sz="2800" dirty="0"/>
              <a:t>What was the pathway that made it possible?</a:t>
            </a:r>
          </a:p>
          <a:p>
            <a:pPr lvl="4">
              <a:spcBef>
                <a:spcPts val="2000"/>
              </a:spcBef>
              <a:spcAft>
                <a:spcPts val="600"/>
              </a:spcAft>
              <a:buClr>
                <a:schemeClr val="tx1"/>
              </a:buClr>
              <a:buFont typeface="Wingdings" panose="05000000000000000000" pitchFamily="2" charset="2"/>
              <a:buChar char="§"/>
              <a:defRPr/>
            </a:pPr>
            <a:r>
              <a:rPr lang="en-GB" altLang="ca-ES" sz="2800" dirty="0"/>
              <a:t>What did we let go from the past (2024) and how did we support it?</a:t>
            </a:r>
          </a:p>
          <a:p>
            <a:pPr lvl="4">
              <a:spcBef>
                <a:spcPts val="2000"/>
              </a:spcBef>
              <a:spcAft>
                <a:spcPts val="600"/>
              </a:spcAft>
              <a:buClr>
                <a:schemeClr val="tx1"/>
              </a:buClr>
              <a:buFont typeface="Wingdings" panose="05000000000000000000" pitchFamily="2" charset="2"/>
              <a:buChar char="§"/>
              <a:defRPr/>
            </a:pPr>
            <a:r>
              <a:rPr lang="en-GB" altLang="ca-ES" sz="2800" dirty="0"/>
              <a:t>What has emerged and how did we support it?</a:t>
            </a:r>
          </a:p>
          <a:p>
            <a:pPr lvl="2">
              <a:spcBef>
                <a:spcPts val="2000"/>
              </a:spcBef>
              <a:spcAft>
                <a:spcPts val="600"/>
              </a:spcAft>
              <a:buClr>
                <a:schemeClr val="tx1"/>
              </a:buClr>
              <a:buFont typeface="Wingdings" panose="05000000000000000000" pitchFamily="2" charset="2"/>
              <a:buChar char="§"/>
              <a:defRPr/>
            </a:pPr>
            <a:r>
              <a:rPr lang="en-GB" altLang="ca-ES" sz="2800" dirty="0"/>
              <a:t>Describe the pathway that made it possible from 2024 to 2070 considering the different dimensions and the necessary changes in mindsets and behaviours at individual and organisation levels. </a:t>
            </a:r>
          </a:p>
          <a:p>
            <a:pPr lvl="2">
              <a:spcBef>
                <a:spcPts val="2000"/>
              </a:spcBef>
              <a:spcAft>
                <a:spcPts val="600"/>
              </a:spcAft>
              <a:buClr>
                <a:schemeClr val="tx1"/>
              </a:buClr>
              <a:buFont typeface="Wingdings" panose="05000000000000000000" pitchFamily="2" charset="2"/>
              <a:buChar char="§"/>
              <a:defRPr/>
            </a:pPr>
            <a:endParaRPr lang="en-GB" altLang="ca-ES" sz="2800" dirty="0"/>
          </a:p>
          <a:p>
            <a:pPr lvl="2">
              <a:spcBef>
                <a:spcPts val="2000"/>
              </a:spcBef>
              <a:spcAft>
                <a:spcPts val="600"/>
              </a:spcAft>
              <a:buClr>
                <a:schemeClr val="tx1"/>
              </a:buClr>
              <a:buFont typeface="Wingdings" panose="05000000000000000000" pitchFamily="2" charset="2"/>
              <a:buChar char="§"/>
              <a:defRPr/>
            </a:pPr>
            <a:endParaRPr lang="en-GB" altLang="ca-ES" sz="2800" dirty="0"/>
          </a:p>
        </p:txBody>
      </p:sp>
      <p:sp>
        <p:nvSpPr>
          <p:cNvPr id="4" name="Contenidor de contingut 3">
            <a:extLst>
              <a:ext uri="{FF2B5EF4-FFF2-40B4-BE49-F238E27FC236}">
                <a16:creationId xmlns:a16="http://schemas.microsoft.com/office/drawing/2014/main" id="{378EF471-7655-50E1-C1A3-0A39CD9788CE}"/>
              </a:ext>
            </a:extLst>
          </p:cNvPr>
          <p:cNvSpPr txBox="1">
            <a:spLocks/>
          </p:cNvSpPr>
          <p:nvPr/>
        </p:nvSpPr>
        <p:spPr bwMode="auto">
          <a:xfrm>
            <a:off x="575122" y="593808"/>
            <a:ext cx="22797654" cy="1249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66700" indent="-266700">
              <a:spcBef>
                <a:spcPct val="20000"/>
              </a:spcBef>
              <a:buClr>
                <a:srgbClr val="A21942"/>
              </a:buClr>
              <a:buFont typeface="Wingdings 2" panose="05020102010507070707" pitchFamily="18" charset="2"/>
              <a:buChar char=""/>
              <a:defRPr>
                <a:solidFill>
                  <a:schemeClr val="tx1"/>
                </a:solidFill>
                <a:latin typeface="Arial" panose="020B0604020202020204" pitchFamily="34" charset="0"/>
                <a:cs typeface="Arial" panose="020B0604020202020204" pitchFamily="34" charset="0"/>
              </a:defRPr>
            </a:lvl1pPr>
            <a:lvl2pPr marL="266700" indent="-266700">
              <a:spcBef>
                <a:spcPct val="20000"/>
              </a:spcBef>
              <a:buFont typeface="Wingdings" panose="05000000000000000000" pitchFamily="2" charset="2"/>
              <a:buChar char="§"/>
              <a:defRPr sz="1600">
                <a:solidFill>
                  <a:schemeClr val="tx1"/>
                </a:solidFill>
                <a:latin typeface="Arial" panose="020B0604020202020204" pitchFamily="34" charset="0"/>
                <a:cs typeface="Arial" panose="020B0604020202020204" pitchFamily="34" charset="0"/>
              </a:defRPr>
            </a:lvl2pPr>
            <a:lvl3pPr marL="808038" indent="-2667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3pPr>
            <a:lvl4pPr marL="982663" indent="-2667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4pPr>
            <a:lvl5pPr marL="1257300" indent="-274638">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5pPr>
            <a:lvl6pPr marL="1714500" indent="-274638"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6pPr>
            <a:lvl7pPr marL="2171700" indent="-274638"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7pPr>
            <a:lvl8pPr marL="2628900" indent="-274638"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8pPr>
            <a:lvl9pPr marL="3086100" indent="-274638"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9pPr>
          </a:lstStyle>
          <a:p>
            <a:pPr marL="0" lvl="1" indent="0">
              <a:spcBef>
                <a:spcPts val="2000"/>
              </a:spcBef>
              <a:spcAft>
                <a:spcPts val="600"/>
              </a:spcAft>
              <a:buClr>
                <a:schemeClr val="tx1"/>
              </a:buClr>
              <a:buNone/>
              <a:defRPr/>
            </a:pPr>
            <a:r>
              <a:rPr lang="en-GB" altLang="ca-ES" sz="4800" b="1" dirty="0"/>
              <a:t>Envisioning transition pathways</a:t>
            </a:r>
          </a:p>
        </p:txBody>
      </p:sp>
      <p:sp>
        <p:nvSpPr>
          <p:cNvPr id="6" name="Títol 1">
            <a:extLst>
              <a:ext uri="{FF2B5EF4-FFF2-40B4-BE49-F238E27FC236}">
                <a16:creationId xmlns:a16="http://schemas.microsoft.com/office/drawing/2014/main" id="{816A40D5-B158-D51F-9585-15699F47C93E}"/>
              </a:ext>
            </a:extLst>
          </p:cNvPr>
          <p:cNvSpPr txBox="1">
            <a:spLocks/>
          </p:cNvSpPr>
          <p:nvPr/>
        </p:nvSpPr>
        <p:spPr bwMode="auto">
          <a:xfrm>
            <a:off x="1758208" y="11116011"/>
            <a:ext cx="2401778" cy="109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A21942"/>
              </a:buClr>
              <a:buFont typeface="Wingdings 2" panose="05020102010507070707" pitchFamily="18" charset="2"/>
              <a:buChar char=""/>
              <a:defRPr>
                <a:solidFill>
                  <a:schemeClr val="tx1"/>
                </a:solidFill>
                <a:latin typeface="Arial" panose="020B0604020202020204" pitchFamily="34" charset="0"/>
                <a:cs typeface="Arial" panose="020B0604020202020204" pitchFamily="34" charset="0"/>
              </a:defRPr>
            </a:lvl1pPr>
            <a:lvl2pPr marL="541338" indent="-274638">
              <a:spcBef>
                <a:spcPct val="20000"/>
              </a:spcBef>
              <a:buFont typeface="Wingdings" panose="05000000000000000000" pitchFamily="2" charset="2"/>
              <a:buChar char="§"/>
              <a:defRPr sz="1600">
                <a:solidFill>
                  <a:schemeClr val="tx1"/>
                </a:solidFill>
                <a:latin typeface="Arial" panose="020B0604020202020204" pitchFamily="34" charset="0"/>
                <a:cs typeface="Arial" panose="020B0604020202020204" pitchFamily="34" charset="0"/>
              </a:defRPr>
            </a:lvl2pPr>
            <a:lvl3pPr marL="808038" indent="-2667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3pPr>
            <a:lvl4pPr marL="982663" indent="-2667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4pPr>
            <a:lvl5pPr marL="1257300" indent="-274638">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5pPr>
            <a:lvl6pPr marL="1714500" indent="-274638"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6pPr>
            <a:lvl7pPr marL="2171700" indent="-274638"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7pPr>
            <a:lvl8pPr marL="2628900" indent="-274638"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8pPr>
            <a:lvl9pPr marL="3086100" indent="-274638"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9pPr>
          </a:lstStyle>
          <a:p>
            <a:pPr>
              <a:spcBef>
                <a:spcPct val="0"/>
              </a:spcBef>
              <a:buClrTx/>
              <a:buFontTx/>
              <a:buNone/>
            </a:pPr>
            <a:r>
              <a:rPr lang="en-US" altLang="ca-ES" sz="2400" dirty="0"/>
              <a:t>60 minutes: </a:t>
            </a:r>
          </a:p>
          <a:p>
            <a:pPr>
              <a:spcBef>
                <a:spcPct val="0"/>
              </a:spcBef>
              <a:buClrTx/>
              <a:buFontTx/>
              <a:buNone/>
            </a:pPr>
            <a:r>
              <a:rPr lang="it-IT" altLang="ca-ES" sz="2400" dirty="0"/>
              <a:t>15:20 – 16:20</a:t>
            </a:r>
          </a:p>
        </p:txBody>
      </p:sp>
    </p:spTree>
    <p:extLst>
      <p:ext uri="{BB962C8B-B14F-4D97-AF65-F5344CB8AC3E}">
        <p14:creationId xmlns:p14="http://schemas.microsoft.com/office/powerpoint/2010/main" val="236563808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QuadreDeText 1">
            <a:extLst>
              <a:ext uri="{FF2B5EF4-FFF2-40B4-BE49-F238E27FC236}">
                <a16:creationId xmlns:a16="http://schemas.microsoft.com/office/drawing/2014/main" id="{E081CABB-8C3F-AC0F-4C1D-07E6ACB45A33}"/>
              </a:ext>
            </a:extLst>
          </p:cNvPr>
          <p:cNvSpPr txBox="1"/>
          <p:nvPr/>
        </p:nvSpPr>
        <p:spPr>
          <a:xfrm>
            <a:off x="7148945" y="1674348"/>
            <a:ext cx="20324618" cy="1200329"/>
          </a:xfrm>
          <a:prstGeom prst="rect">
            <a:avLst/>
          </a:prstGeom>
          <a:noFill/>
        </p:spPr>
        <p:txBody>
          <a:bodyPr wrap="square" rtlCol="0">
            <a:spAutoFit/>
          </a:bodyPr>
          <a:lstStyle>
            <a:defPPr>
              <a:defRPr lang="en-US"/>
            </a:defPPr>
            <a:lvl1pPr>
              <a:defRPr sz="7200" b="1">
                <a:solidFill>
                  <a:schemeClr val="tx2"/>
                </a:solidFill>
                <a:latin typeface="Arial" panose="020B0604020202020204" pitchFamily="34" charset="0"/>
                <a:cs typeface="Arial" panose="020B0604020202020204" pitchFamily="34" charset="0"/>
              </a:defRPr>
            </a:lvl1pPr>
          </a:lstStyle>
          <a:p>
            <a:r>
              <a:rPr lang="en-US" dirty="0"/>
              <a:t>ICE BREAKER </a:t>
            </a:r>
          </a:p>
        </p:txBody>
      </p:sp>
      <p:sp>
        <p:nvSpPr>
          <p:cNvPr id="8" name="QuadreDeText 7">
            <a:extLst>
              <a:ext uri="{FF2B5EF4-FFF2-40B4-BE49-F238E27FC236}">
                <a16:creationId xmlns:a16="http://schemas.microsoft.com/office/drawing/2014/main" id="{956F2523-EC10-FF14-31A0-961F8ADCCE96}"/>
              </a:ext>
            </a:extLst>
          </p:cNvPr>
          <p:cNvSpPr txBox="1"/>
          <p:nvPr/>
        </p:nvSpPr>
        <p:spPr>
          <a:xfrm>
            <a:off x="4738256" y="4298338"/>
            <a:ext cx="20324618" cy="4524315"/>
          </a:xfrm>
          <a:prstGeom prst="rect">
            <a:avLst/>
          </a:prstGeom>
          <a:noFill/>
        </p:spPr>
        <p:txBody>
          <a:bodyPr wrap="square" rtlCol="0">
            <a:spAutoFit/>
          </a:bodyPr>
          <a:lstStyle>
            <a:defPPr>
              <a:defRPr lang="en-US"/>
            </a:defPPr>
            <a:lvl1pPr>
              <a:defRPr sz="7200" b="1">
                <a:solidFill>
                  <a:schemeClr val="tx2"/>
                </a:solidFill>
                <a:latin typeface="Arial" panose="020B0604020202020204" pitchFamily="34" charset="0"/>
                <a:cs typeface="Arial" panose="020B0604020202020204" pitchFamily="34" charset="0"/>
              </a:defRPr>
            </a:lvl1pPr>
          </a:lstStyle>
          <a:p>
            <a:pPr marL="1143000" indent="-1143000">
              <a:buFont typeface="Wingdings" panose="05000000000000000000" pitchFamily="2" charset="2"/>
              <a:buChar char="ü"/>
            </a:pPr>
            <a:r>
              <a:rPr lang="en-US" dirty="0"/>
              <a:t>WHAT IS OUR MISSION?</a:t>
            </a:r>
          </a:p>
          <a:p>
            <a:pPr marL="1143000" indent="-1143000">
              <a:buFont typeface="Wingdings" panose="05000000000000000000" pitchFamily="2" charset="2"/>
              <a:buChar char="ü"/>
            </a:pPr>
            <a:r>
              <a:rPr lang="en-US" dirty="0"/>
              <a:t>WHY AND HOW? </a:t>
            </a:r>
          </a:p>
          <a:p>
            <a:pPr marL="1143000" indent="-1143000">
              <a:buFont typeface="Wingdings" panose="05000000000000000000" pitchFamily="2" charset="2"/>
              <a:buChar char="ü"/>
            </a:pPr>
            <a:r>
              <a:rPr lang="en-US" dirty="0"/>
              <a:t>WHEN AND WHERE?</a:t>
            </a:r>
          </a:p>
          <a:p>
            <a:pPr marL="1143000" indent="-1143000">
              <a:buFont typeface="Wingdings" panose="05000000000000000000" pitchFamily="2" charset="2"/>
              <a:buChar char="ü"/>
            </a:pPr>
            <a:r>
              <a:rPr lang="en-US" dirty="0"/>
              <a:t>WHO WE ARE?</a:t>
            </a:r>
          </a:p>
        </p:txBody>
      </p:sp>
      <p:pic>
        <p:nvPicPr>
          <p:cNvPr id="10" name="Gràfic 9" descr="Puzzle pieces with solid fill">
            <a:extLst>
              <a:ext uri="{FF2B5EF4-FFF2-40B4-BE49-F238E27FC236}">
                <a16:creationId xmlns:a16="http://schemas.microsoft.com/office/drawing/2014/main" id="{B0862201-4968-034A-C387-46A58A9C233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260273" y="599175"/>
            <a:ext cx="2888672" cy="2888672"/>
          </a:xfrm>
          <a:prstGeom prst="rect">
            <a:avLst/>
          </a:prstGeom>
        </p:spPr>
      </p:pic>
    </p:spTree>
    <p:extLst>
      <p:ext uri="{BB962C8B-B14F-4D97-AF65-F5344CB8AC3E}">
        <p14:creationId xmlns:p14="http://schemas.microsoft.com/office/powerpoint/2010/main" val="4077733897"/>
      </p:ext>
    </p:extLst>
  </p:cSld>
  <p:clrMapOvr>
    <a:masterClrMapping/>
  </p:clrMapOvr>
  <p:transition>
    <p:random/>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ZoneTexte 36">
            <a:extLst>
              <a:ext uri="{FF2B5EF4-FFF2-40B4-BE49-F238E27FC236}">
                <a16:creationId xmlns:a16="http://schemas.microsoft.com/office/drawing/2014/main" id="{4AEAB42D-F0F9-4645-BBB1-8C34FBAD6343}"/>
              </a:ext>
            </a:extLst>
          </p:cNvPr>
          <p:cNvSpPr txBox="1"/>
          <p:nvPr/>
        </p:nvSpPr>
        <p:spPr>
          <a:xfrm>
            <a:off x="555920" y="2082430"/>
            <a:ext cx="10356074" cy="954107"/>
          </a:xfrm>
          <a:prstGeom prst="rect">
            <a:avLst/>
          </a:prstGeom>
          <a:noFill/>
        </p:spPr>
        <p:txBody>
          <a:bodyPr wrap="square" rtlCol="0">
            <a:spAutoFit/>
          </a:bodyPr>
          <a:lstStyle/>
          <a:p>
            <a:pPr algn="ctr" defTabSz="1828800">
              <a:defRPr/>
            </a:pPr>
            <a:r>
              <a:rPr lang="fr-FR" sz="5600">
                <a:solidFill>
                  <a:srgbClr val="44546A"/>
                </a:solidFill>
                <a:latin typeface="Montserrat SemiBold" pitchFamily="2" charset="0"/>
              </a:rPr>
              <a:t>Thematic Community</a:t>
            </a:r>
            <a:endParaRPr lang="fr-FR" sz="7200">
              <a:solidFill>
                <a:srgbClr val="44546A"/>
              </a:solidFill>
              <a:latin typeface="Montserrat SemiBold" pitchFamily="2" charset="0"/>
            </a:endParaRPr>
          </a:p>
        </p:txBody>
      </p:sp>
      <p:sp>
        <p:nvSpPr>
          <p:cNvPr id="38" name="ZoneTexte 37">
            <a:extLst>
              <a:ext uri="{FF2B5EF4-FFF2-40B4-BE49-F238E27FC236}">
                <a16:creationId xmlns:a16="http://schemas.microsoft.com/office/drawing/2014/main" id="{0AF00D29-4E29-43BA-955D-10A650809088}"/>
              </a:ext>
            </a:extLst>
          </p:cNvPr>
          <p:cNvSpPr txBox="1"/>
          <p:nvPr/>
        </p:nvSpPr>
        <p:spPr>
          <a:xfrm>
            <a:off x="12618647" y="2099784"/>
            <a:ext cx="11766940" cy="954107"/>
          </a:xfrm>
          <a:prstGeom prst="rect">
            <a:avLst/>
          </a:prstGeom>
          <a:noFill/>
        </p:spPr>
        <p:txBody>
          <a:bodyPr wrap="square" rtlCol="0">
            <a:spAutoFit/>
          </a:bodyPr>
          <a:lstStyle/>
          <a:p>
            <a:pPr algn="ctr" defTabSz="1828800">
              <a:defRPr/>
            </a:pPr>
            <a:r>
              <a:rPr lang="en-GB" sz="5600">
                <a:solidFill>
                  <a:srgbClr val="44546A"/>
                </a:solidFill>
                <a:latin typeface="Montserrat SemiBold" pitchFamily="2" charset="0"/>
              </a:rPr>
              <a:t>Institutional</a:t>
            </a:r>
            <a:r>
              <a:rPr lang="fr-FR" sz="5600">
                <a:solidFill>
                  <a:srgbClr val="44546A"/>
                </a:solidFill>
                <a:latin typeface="Montserrat SemiBold" pitchFamily="2" charset="0"/>
              </a:rPr>
              <a:t> Dialogue</a:t>
            </a:r>
            <a:endParaRPr lang="fr-FR" sz="7200">
              <a:solidFill>
                <a:srgbClr val="44546A"/>
              </a:solidFill>
              <a:latin typeface="Montserrat SemiBold" pitchFamily="2" charset="0"/>
            </a:endParaRPr>
          </a:p>
        </p:txBody>
      </p:sp>
      <p:sp>
        <p:nvSpPr>
          <p:cNvPr id="6" name="Rectangle 5">
            <a:extLst>
              <a:ext uri="{FF2B5EF4-FFF2-40B4-BE49-F238E27FC236}">
                <a16:creationId xmlns:a16="http://schemas.microsoft.com/office/drawing/2014/main" id="{3577B6B8-CE5A-4498-B88B-D7F5884D97F1}"/>
              </a:ext>
            </a:extLst>
          </p:cNvPr>
          <p:cNvSpPr/>
          <p:nvPr/>
        </p:nvSpPr>
        <p:spPr>
          <a:xfrm>
            <a:off x="11751959" y="2342978"/>
            <a:ext cx="866688" cy="9290016"/>
          </a:xfrm>
          <a:prstGeom prst="rect">
            <a:avLst/>
          </a:prstGeom>
          <a:solidFill>
            <a:srgbClr val="81C1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fr-FR" sz="3600">
              <a:solidFill>
                <a:srgbClr val="FFFFFF"/>
              </a:solidFill>
              <a:latin typeface="Roboto"/>
            </a:endParaRPr>
          </a:p>
        </p:txBody>
      </p:sp>
      <p:sp>
        <p:nvSpPr>
          <p:cNvPr id="9" name="ZoneTexte 8">
            <a:extLst>
              <a:ext uri="{FF2B5EF4-FFF2-40B4-BE49-F238E27FC236}">
                <a16:creationId xmlns:a16="http://schemas.microsoft.com/office/drawing/2014/main" id="{49F0FBD7-DAE9-1DF9-7EA0-BC8B4517AF02}"/>
              </a:ext>
            </a:extLst>
          </p:cNvPr>
          <p:cNvSpPr txBox="1"/>
          <p:nvPr/>
        </p:nvSpPr>
        <p:spPr>
          <a:xfrm>
            <a:off x="14076749" y="8568589"/>
            <a:ext cx="10308840" cy="2308324"/>
          </a:xfrm>
          <a:prstGeom prst="rect">
            <a:avLst/>
          </a:prstGeom>
          <a:noFill/>
        </p:spPr>
        <p:txBody>
          <a:bodyPr wrap="square">
            <a:spAutoFit/>
          </a:bodyPr>
          <a:lstStyle/>
          <a:p>
            <a:pPr defTabSz="1828800" fontAlgn="base"/>
            <a:r>
              <a:rPr lang="en-US" sz="3600" i="1" dirty="0">
                <a:solidFill>
                  <a:srgbClr val="003399"/>
                </a:solidFill>
                <a:latin typeface="Montserrat" panose="00000500000000000000" pitchFamily="2" charset="0"/>
              </a:rPr>
              <a:t>The Institutional Dialogue projects aim to amplify the transfer of policies by fostering focused dialogue among policymakers and their stakeholders, focusing on policy improvement and transformation.</a:t>
            </a:r>
            <a:endParaRPr lang="en-US" sz="3600" dirty="0">
              <a:solidFill>
                <a:srgbClr val="003399"/>
              </a:solidFill>
              <a:latin typeface="Montserrat" panose="00000500000000000000" pitchFamily="2" charset="0"/>
            </a:endParaRPr>
          </a:p>
        </p:txBody>
      </p:sp>
      <p:sp>
        <p:nvSpPr>
          <p:cNvPr id="11" name="ZoneTexte 10">
            <a:extLst>
              <a:ext uri="{FF2B5EF4-FFF2-40B4-BE49-F238E27FC236}">
                <a16:creationId xmlns:a16="http://schemas.microsoft.com/office/drawing/2014/main" id="{B8CDD598-A8E5-361B-C53C-2F3CA1338F4E}"/>
              </a:ext>
            </a:extLst>
          </p:cNvPr>
          <p:cNvSpPr txBox="1"/>
          <p:nvPr/>
        </p:nvSpPr>
        <p:spPr>
          <a:xfrm>
            <a:off x="1144654" y="8647829"/>
            <a:ext cx="10607306" cy="2308324"/>
          </a:xfrm>
          <a:prstGeom prst="rect">
            <a:avLst/>
          </a:prstGeom>
          <a:noFill/>
        </p:spPr>
        <p:txBody>
          <a:bodyPr wrap="square">
            <a:spAutoFit/>
          </a:bodyPr>
          <a:lstStyle/>
          <a:p>
            <a:pPr defTabSz="1828800" fontAlgn="base"/>
            <a:r>
              <a:rPr lang="en-US" sz="3600" i="1" dirty="0">
                <a:solidFill>
                  <a:srgbClr val="003399"/>
                </a:solidFill>
                <a:latin typeface="Montserrat" panose="00000500000000000000" pitchFamily="2" charset="0"/>
              </a:rPr>
              <a:t>The Thematic Community projects aim to build a community among thematic projects and facilitate resource transfers to stakeholders, focusing on technical and strategic content.</a:t>
            </a:r>
            <a:endParaRPr lang="en-US" sz="3600" dirty="0">
              <a:solidFill>
                <a:srgbClr val="003399"/>
              </a:solidFill>
              <a:latin typeface="Montserrat" panose="00000500000000000000" pitchFamily="2" charset="0"/>
            </a:endParaRPr>
          </a:p>
        </p:txBody>
      </p:sp>
      <p:sp>
        <p:nvSpPr>
          <p:cNvPr id="12" name="ZoneTexte 11">
            <a:extLst>
              <a:ext uri="{FF2B5EF4-FFF2-40B4-BE49-F238E27FC236}">
                <a16:creationId xmlns:a16="http://schemas.microsoft.com/office/drawing/2014/main" id="{B8B6DFF0-E066-5A13-2317-0A92EFFB114C}"/>
              </a:ext>
            </a:extLst>
          </p:cNvPr>
          <p:cNvSpPr txBox="1"/>
          <p:nvPr/>
        </p:nvSpPr>
        <p:spPr>
          <a:xfrm>
            <a:off x="2333210" y="6077239"/>
            <a:ext cx="7035802" cy="707886"/>
          </a:xfrm>
          <a:prstGeom prst="rect">
            <a:avLst/>
          </a:prstGeom>
          <a:noFill/>
        </p:spPr>
        <p:txBody>
          <a:bodyPr wrap="square">
            <a:spAutoFit/>
          </a:bodyPr>
          <a:lstStyle/>
          <a:p>
            <a:pPr defTabSz="1828800"/>
            <a:r>
              <a:rPr lang="en-US" sz="4000" dirty="0">
                <a:solidFill>
                  <a:srgbClr val="66B598"/>
                </a:solidFill>
                <a:effectLst>
                  <a:outerShdw blurRad="38100" dist="38100" dir="2700000" algn="tl">
                    <a:srgbClr val="000000">
                      <a:alpha val="43137"/>
                    </a:srgbClr>
                  </a:outerShdw>
                </a:effectLst>
                <a:latin typeface="Montserrat" pitchFamily="2" charset="0"/>
              </a:rPr>
              <a:t>Community4LivingAreas</a:t>
            </a:r>
            <a:endParaRPr lang="fr-FR" sz="4000" dirty="0">
              <a:solidFill>
                <a:srgbClr val="66B598"/>
              </a:solidFill>
              <a:latin typeface="Calibri" panose="020F0502020204030204"/>
            </a:endParaRPr>
          </a:p>
        </p:txBody>
      </p:sp>
      <p:pic>
        <p:nvPicPr>
          <p:cNvPr id="16" name="Image 15">
            <a:extLst>
              <a:ext uri="{FF2B5EF4-FFF2-40B4-BE49-F238E27FC236}">
                <a16:creationId xmlns:a16="http://schemas.microsoft.com/office/drawing/2014/main" id="{8DB8CDB8-C5DD-8574-185E-9908C72DBBB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9198"/>
          <a:stretch/>
        </p:blipFill>
        <p:spPr>
          <a:xfrm>
            <a:off x="1144654" y="6002698"/>
            <a:ext cx="1049998" cy="949300"/>
          </a:xfrm>
          <a:prstGeom prst="rect">
            <a:avLst/>
          </a:prstGeom>
        </p:spPr>
      </p:pic>
      <p:sp>
        <p:nvSpPr>
          <p:cNvPr id="17" name="ZoneTexte 16">
            <a:extLst>
              <a:ext uri="{FF2B5EF4-FFF2-40B4-BE49-F238E27FC236}">
                <a16:creationId xmlns:a16="http://schemas.microsoft.com/office/drawing/2014/main" id="{69B8CB53-A38A-F2CA-BE91-4B29BDC7A321}"/>
              </a:ext>
            </a:extLst>
          </p:cNvPr>
          <p:cNvSpPr txBox="1"/>
          <p:nvPr/>
        </p:nvSpPr>
        <p:spPr>
          <a:xfrm>
            <a:off x="15165947" y="6094593"/>
            <a:ext cx="5994400" cy="707886"/>
          </a:xfrm>
          <a:prstGeom prst="rect">
            <a:avLst/>
          </a:prstGeom>
          <a:noFill/>
        </p:spPr>
        <p:txBody>
          <a:bodyPr wrap="square">
            <a:spAutoFit/>
          </a:bodyPr>
          <a:lstStyle/>
          <a:p>
            <a:pPr defTabSz="1828800"/>
            <a:r>
              <a:rPr lang="en-US" sz="4000" dirty="0">
                <a:solidFill>
                  <a:srgbClr val="66B598"/>
                </a:solidFill>
                <a:effectLst>
                  <a:outerShdw blurRad="38100" dist="38100" dir="2700000" algn="tl">
                    <a:srgbClr val="000000">
                      <a:alpha val="43137"/>
                    </a:srgbClr>
                  </a:outerShdw>
                </a:effectLst>
                <a:latin typeface="Montserrat" pitchFamily="2" charset="0"/>
              </a:rPr>
              <a:t>Dialogue4LivingAreas</a:t>
            </a:r>
            <a:endParaRPr lang="fr-FR" sz="4000" dirty="0">
              <a:solidFill>
                <a:srgbClr val="66B598"/>
              </a:solidFill>
              <a:latin typeface="Calibri" panose="020F0502020204030204"/>
            </a:endParaRPr>
          </a:p>
        </p:txBody>
      </p:sp>
      <p:sp>
        <p:nvSpPr>
          <p:cNvPr id="23" name="ZoneTexte 22">
            <a:extLst>
              <a:ext uri="{FF2B5EF4-FFF2-40B4-BE49-F238E27FC236}">
                <a16:creationId xmlns:a16="http://schemas.microsoft.com/office/drawing/2014/main" id="{0EA97906-55DB-6A79-2D7C-FF809FE08DC5}"/>
              </a:ext>
            </a:extLst>
          </p:cNvPr>
          <p:cNvSpPr txBox="1"/>
          <p:nvPr/>
        </p:nvSpPr>
        <p:spPr>
          <a:xfrm>
            <a:off x="2358765" y="7277647"/>
            <a:ext cx="5994400" cy="707886"/>
          </a:xfrm>
          <a:prstGeom prst="rect">
            <a:avLst/>
          </a:prstGeom>
          <a:noFill/>
        </p:spPr>
        <p:txBody>
          <a:bodyPr wrap="square">
            <a:spAutoFit/>
          </a:bodyPr>
          <a:lstStyle/>
          <a:p>
            <a:pPr defTabSz="1828800"/>
            <a:r>
              <a:rPr lang="en-US" sz="4000" dirty="0">
                <a:solidFill>
                  <a:srgbClr val="CC94AF"/>
                </a:solidFill>
                <a:effectLst>
                  <a:outerShdw blurRad="38100" dist="38100" dir="2700000" algn="tl">
                    <a:srgbClr val="000000">
                      <a:alpha val="43137"/>
                    </a:srgbClr>
                  </a:outerShdw>
                </a:effectLst>
                <a:latin typeface="Montserrat" pitchFamily="2" charset="0"/>
              </a:rPr>
              <a:t>Community4Tourism</a:t>
            </a:r>
            <a:endParaRPr lang="fr-FR" sz="4000" dirty="0">
              <a:solidFill>
                <a:srgbClr val="CC94AF"/>
              </a:solidFill>
              <a:latin typeface="Calibri" panose="020F0502020204030204"/>
            </a:endParaRPr>
          </a:p>
        </p:txBody>
      </p:sp>
      <p:sp>
        <p:nvSpPr>
          <p:cNvPr id="24" name="ZoneTexte 23">
            <a:extLst>
              <a:ext uri="{FF2B5EF4-FFF2-40B4-BE49-F238E27FC236}">
                <a16:creationId xmlns:a16="http://schemas.microsoft.com/office/drawing/2014/main" id="{D1159646-5A3D-67EE-BF9D-AC9B25C9D7CF}"/>
              </a:ext>
            </a:extLst>
          </p:cNvPr>
          <p:cNvSpPr txBox="1"/>
          <p:nvPr/>
        </p:nvSpPr>
        <p:spPr>
          <a:xfrm>
            <a:off x="15165947" y="7277647"/>
            <a:ext cx="5994400" cy="707886"/>
          </a:xfrm>
          <a:prstGeom prst="rect">
            <a:avLst/>
          </a:prstGeom>
          <a:noFill/>
        </p:spPr>
        <p:txBody>
          <a:bodyPr wrap="square">
            <a:spAutoFit/>
          </a:bodyPr>
          <a:lstStyle/>
          <a:p>
            <a:pPr defTabSz="1828800"/>
            <a:r>
              <a:rPr lang="en-US" sz="4000">
                <a:solidFill>
                  <a:srgbClr val="CC94AF"/>
                </a:solidFill>
                <a:effectLst>
                  <a:outerShdw blurRad="38100" dist="38100" dir="2700000" algn="tl">
                    <a:srgbClr val="000000">
                      <a:alpha val="43137"/>
                    </a:srgbClr>
                  </a:outerShdw>
                </a:effectLst>
                <a:latin typeface="Montserrat" pitchFamily="2" charset="0"/>
              </a:rPr>
              <a:t>Dialogue4Tourism</a:t>
            </a:r>
            <a:endParaRPr lang="fr-FR" sz="4000">
              <a:solidFill>
                <a:srgbClr val="CC94AF"/>
              </a:solidFill>
              <a:latin typeface="Calibri" panose="020F0502020204030204"/>
            </a:endParaRPr>
          </a:p>
        </p:txBody>
      </p:sp>
      <p:pic>
        <p:nvPicPr>
          <p:cNvPr id="25" name="Image 24">
            <a:extLst>
              <a:ext uri="{FF2B5EF4-FFF2-40B4-BE49-F238E27FC236}">
                <a16:creationId xmlns:a16="http://schemas.microsoft.com/office/drawing/2014/main" id="{7A197D74-D5DE-691A-03A6-650681C7BF6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0234"/>
          <a:stretch/>
        </p:blipFill>
        <p:spPr>
          <a:xfrm>
            <a:off x="1155087" y="3504336"/>
            <a:ext cx="1029132" cy="1081852"/>
          </a:xfrm>
          <a:prstGeom prst="rect">
            <a:avLst/>
          </a:prstGeom>
        </p:spPr>
      </p:pic>
      <p:pic>
        <p:nvPicPr>
          <p:cNvPr id="26" name="Image 25">
            <a:extLst>
              <a:ext uri="{FF2B5EF4-FFF2-40B4-BE49-F238E27FC236}">
                <a16:creationId xmlns:a16="http://schemas.microsoft.com/office/drawing/2014/main" id="{744A5932-B42B-74F6-2874-0DC4D14D824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0710"/>
          <a:stretch/>
        </p:blipFill>
        <p:spPr>
          <a:xfrm>
            <a:off x="1163338" y="7197159"/>
            <a:ext cx="1020882" cy="971242"/>
          </a:xfrm>
          <a:prstGeom prst="rect">
            <a:avLst/>
          </a:prstGeom>
        </p:spPr>
      </p:pic>
      <p:pic>
        <p:nvPicPr>
          <p:cNvPr id="27" name="Image 26" descr="Une image contenant texte&#10;&#10;Description générée automatiquement">
            <a:extLst>
              <a:ext uri="{FF2B5EF4-FFF2-40B4-BE49-F238E27FC236}">
                <a16:creationId xmlns:a16="http://schemas.microsoft.com/office/drawing/2014/main" id="{001D93B0-BD4E-B549-2ECE-6B231E199E2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9807"/>
          <a:stretch/>
        </p:blipFill>
        <p:spPr>
          <a:xfrm>
            <a:off x="1163338" y="4786240"/>
            <a:ext cx="1020882" cy="941896"/>
          </a:xfrm>
          <a:prstGeom prst="rect">
            <a:avLst/>
          </a:prstGeom>
        </p:spPr>
      </p:pic>
      <p:pic>
        <p:nvPicPr>
          <p:cNvPr id="28" name="Image 27">
            <a:extLst>
              <a:ext uri="{FF2B5EF4-FFF2-40B4-BE49-F238E27FC236}">
                <a16:creationId xmlns:a16="http://schemas.microsoft.com/office/drawing/2014/main" id="{44514899-0822-F5BA-3A09-BE4B149C8E3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9198"/>
          <a:stretch/>
        </p:blipFill>
        <p:spPr>
          <a:xfrm>
            <a:off x="14066314" y="6020052"/>
            <a:ext cx="1049998" cy="949300"/>
          </a:xfrm>
          <a:prstGeom prst="rect">
            <a:avLst/>
          </a:prstGeom>
        </p:spPr>
      </p:pic>
      <p:pic>
        <p:nvPicPr>
          <p:cNvPr id="29" name="Image 28">
            <a:extLst>
              <a:ext uri="{FF2B5EF4-FFF2-40B4-BE49-F238E27FC236}">
                <a16:creationId xmlns:a16="http://schemas.microsoft.com/office/drawing/2014/main" id="{D05D29DC-02E4-4F35-1036-3B268DF338D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0234"/>
          <a:stretch/>
        </p:blipFill>
        <p:spPr>
          <a:xfrm>
            <a:off x="14076747" y="3521690"/>
            <a:ext cx="1029132" cy="1081852"/>
          </a:xfrm>
          <a:prstGeom prst="rect">
            <a:avLst/>
          </a:prstGeom>
        </p:spPr>
      </p:pic>
      <p:pic>
        <p:nvPicPr>
          <p:cNvPr id="31" name="Image 30">
            <a:extLst>
              <a:ext uri="{FF2B5EF4-FFF2-40B4-BE49-F238E27FC236}">
                <a16:creationId xmlns:a16="http://schemas.microsoft.com/office/drawing/2014/main" id="{2FDF7167-B136-E2FD-2384-D259DAB1F12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0710"/>
          <a:stretch/>
        </p:blipFill>
        <p:spPr>
          <a:xfrm>
            <a:off x="14084998" y="7214513"/>
            <a:ext cx="1020882" cy="971242"/>
          </a:xfrm>
          <a:prstGeom prst="rect">
            <a:avLst/>
          </a:prstGeom>
        </p:spPr>
      </p:pic>
      <p:pic>
        <p:nvPicPr>
          <p:cNvPr id="32" name="Image 31" descr="Une image contenant texte&#10;&#10;Description générée automatiquement">
            <a:extLst>
              <a:ext uri="{FF2B5EF4-FFF2-40B4-BE49-F238E27FC236}">
                <a16:creationId xmlns:a16="http://schemas.microsoft.com/office/drawing/2014/main" id="{75BFA4E1-9480-7BEA-9999-D42581750F4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9807"/>
          <a:stretch/>
        </p:blipFill>
        <p:spPr>
          <a:xfrm>
            <a:off x="14084998" y="4803594"/>
            <a:ext cx="1020882" cy="941896"/>
          </a:xfrm>
          <a:prstGeom prst="rect">
            <a:avLst/>
          </a:prstGeom>
        </p:spPr>
      </p:pic>
      <p:sp>
        <p:nvSpPr>
          <p:cNvPr id="34" name="ZoneTexte 33">
            <a:extLst>
              <a:ext uri="{FF2B5EF4-FFF2-40B4-BE49-F238E27FC236}">
                <a16:creationId xmlns:a16="http://schemas.microsoft.com/office/drawing/2014/main" id="{C7169A7F-D5BF-C394-A402-1E3C21DE0601}"/>
              </a:ext>
            </a:extLst>
          </p:cNvPr>
          <p:cNvSpPr txBox="1"/>
          <p:nvPr/>
        </p:nvSpPr>
        <p:spPr>
          <a:xfrm>
            <a:off x="293049" y="1"/>
            <a:ext cx="21569472" cy="1077218"/>
          </a:xfrm>
          <a:prstGeom prst="rect">
            <a:avLst/>
          </a:prstGeom>
          <a:noFill/>
        </p:spPr>
        <p:txBody>
          <a:bodyPr wrap="square" rtlCol="0">
            <a:spAutoFit/>
          </a:bodyPr>
          <a:lstStyle/>
          <a:p>
            <a:pPr defTabSz="1828800"/>
            <a:r>
              <a:rPr lang="fr-FR" sz="6400" b="1" dirty="0">
                <a:solidFill>
                  <a:prstClr val="white"/>
                </a:solidFill>
                <a:latin typeface="Montserrat SemiBold" panose="00000700000000000000" pitchFamily="2" charset="0"/>
              </a:rPr>
              <a:t>8 </a:t>
            </a:r>
            <a:r>
              <a:rPr lang="fr-FR" sz="6400" b="1" dirty="0" err="1">
                <a:solidFill>
                  <a:prstClr val="white"/>
                </a:solidFill>
                <a:latin typeface="Montserrat SemiBold" panose="00000700000000000000" pitchFamily="2" charset="0"/>
              </a:rPr>
              <a:t>Governance</a:t>
            </a:r>
            <a:r>
              <a:rPr lang="fr-FR" sz="6400" b="1" dirty="0">
                <a:solidFill>
                  <a:prstClr val="white"/>
                </a:solidFill>
                <a:latin typeface="Montserrat SemiBold" panose="00000700000000000000" pitchFamily="2" charset="0"/>
              </a:rPr>
              <a:t> </a:t>
            </a:r>
            <a:r>
              <a:rPr lang="fr-FR" sz="6400" b="1" dirty="0" err="1">
                <a:solidFill>
                  <a:prstClr val="white"/>
                </a:solidFill>
                <a:latin typeface="Montserrat SemiBold" panose="00000700000000000000" pitchFamily="2" charset="0"/>
              </a:rPr>
              <a:t>projects</a:t>
            </a:r>
            <a:r>
              <a:rPr lang="fr-FR" sz="6400" b="1" dirty="0">
                <a:solidFill>
                  <a:prstClr val="white"/>
                </a:solidFill>
                <a:latin typeface="Montserrat SemiBold" panose="00000700000000000000" pitchFamily="2" charset="0"/>
              </a:rPr>
              <a:t> </a:t>
            </a:r>
            <a:r>
              <a:rPr lang="fr-FR" sz="6400" b="1" dirty="0" err="1">
                <a:solidFill>
                  <a:prstClr val="white"/>
                </a:solidFill>
                <a:latin typeface="Montserrat SemiBold" panose="00000700000000000000" pitchFamily="2" charset="0"/>
              </a:rPr>
              <a:t>started</a:t>
            </a:r>
            <a:r>
              <a:rPr lang="fr-FR" sz="6400" b="1" dirty="0">
                <a:solidFill>
                  <a:prstClr val="white"/>
                </a:solidFill>
                <a:latin typeface="Montserrat SemiBold" panose="00000700000000000000" pitchFamily="2" charset="0"/>
              </a:rPr>
              <a:t> on 01/01/2023</a:t>
            </a:r>
          </a:p>
        </p:txBody>
      </p:sp>
      <p:sp>
        <p:nvSpPr>
          <p:cNvPr id="35" name="ZoneTexte 34">
            <a:extLst>
              <a:ext uri="{FF2B5EF4-FFF2-40B4-BE49-F238E27FC236}">
                <a16:creationId xmlns:a16="http://schemas.microsoft.com/office/drawing/2014/main" id="{E8CA6432-C333-83C0-E235-B9766F237EF7}"/>
              </a:ext>
            </a:extLst>
          </p:cNvPr>
          <p:cNvSpPr txBox="1"/>
          <p:nvPr/>
        </p:nvSpPr>
        <p:spPr>
          <a:xfrm>
            <a:off x="2261819" y="3585889"/>
            <a:ext cx="6705600" cy="707886"/>
          </a:xfrm>
          <a:prstGeom prst="rect">
            <a:avLst/>
          </a:prstGeom>
          <a:noFill/>
        </p:spPr>
        <p:txBody>
          <a:bodyPr wrap="square">
            <a:spAutoFit/>
          </a:bodyPr>
          <a:lstStyle/>
          <a:p>
            <a:pPr defTabSz="1828800"/>
            <a:r>
              <a:rPr lang="en-US" sz="4000" dirty="0">
                <a:solidFill>
                  <a:srgbClr val="5B9BD5"/>
                </a:solidFill>
                <a:effectLst>
                  <a:outerShdw blurRad="38100" dist="38100" dir="2700000" algn="tl">
                    <a:srgbClr val="000000">
                      <a:alpha val="43137"/>
                    </a:srgbClr>
                  </a:outerShdw>
                </a:effectLst>
                <a:latin typeface="Montserrat" pitchFamily="2" charset="0"/>
              </a:rPr>
              <a:t>Community4Innovation</a:t>
            </a:r>
            <a:endParaRPr lang="fr-FR" sz="4000" dirty="0">
              <a:solidFill>
                <a:srgbClr val="5B9BD5"/>
              </a:solidFill>
              <a:latin typeface="Calibri" panose="020F0502020204030204"/>
            </a:endParaRPr>
          </a:p>
        </p:txBody>
      </p:sp>
      <p:sp>
        <p:nvSpPr>
          <p:cNvPr id="39" name="ZoneTexte 38">
            <a:extLst>
              <a:ext uri="{FF2B5EF4-FFF2-40B4-BE49-F238E27FC236}">
                <a16:creationId xmlns:a16="http://schemas.microsoft.com/office/drawing/2014/main" id="{E40CEAB7-BB8A-D63A-14FE-E03D2056B812}"/>
              </a:ext>
            </a:extLst>
          </p:cNvPr>
          <p:cNvSpPr txBox="1"/>
          <p:nvPr/>
        </p:nvSpPr>
        <p:spPr>
          <a:xfrm>
            <a:off x="15165947" y="3626271"/>
            <a:ext cx="5994400" cy="707886"/>
          </a:xfrm>
          <a:prstGeom prst="rect">
            <a:avLst/>
          </a:prstGeom>
          <a:noFill/>
        </p:spPr>
        <p:txBody>
          <a:bodyPr wrap="square">
            <a:spAutoFit/>
          </a:bodyPr>
          <a:lstStyle/>
          <a:p>
            <a:pPr defTabSz="1828800"/>
            <a:r>
              <a:rPr lang="en-US" sz="4000">
                <a:solidFill>
                  <a:srgbClr val="5B9BD5"/>
                </a:solidFill>
                <a:effectLst>
                  <a:outerShdw blurRad="38100" dist="38100" dir="2700000" algn="tl">
                    <a:srgbClr val="000000">
                      <a:alpha val="43137"/>
                    </a:srgbClr>
                  </a:outerShdw>
                </a:effectLst>
                <a:latin typeface="Montserrat" pitchFamily="2" charset="0"/>
              </a:rPr>
              <a:t>Dialogue4Innovation</a:t>
            </a:r>
            <a:endParaRPr lang="fr-FR" sz="4000">
              <a:solidFill>
                <a:srgbClr val="5B9BD5"/>
              </a:solidFill>
              <a:latin typeface="Calibri" panose="020F0502020204030204"/>
            </a:endParaRPr>
          </a:p>
        </p:txBody>
      </p:sp>
      <p:sp>
        <p:nvSpPr>
          <p:cNvPr id="41" name="ZoneTexte 40">
            <a:extLst>
              <a:ext uri="{FF2B5EF4-FFF2-40B4-BE49-F238E27FC236}">
                <a16:creationId xmlns:a16="http://schemas.microsoft.com/office/drawing/2014/main" id="{A6434D82-21BD-1A0B-1580-291F81EBBDEF}"/>
              </a:ext>
            </a:extLst>
          </p:cNvPr>
          <p:cNvSpPr txBox="1"/>
          <p:nvPr/>
        </p:nvSpPr>
        <p:spPr>
          <a:xfrm>
            <a:off x="2306923" y="4927917"/>
            <a:ext cx="5994400" cy="707886"/>
          </a:xfrm>
          <a:prstGeom prst="rect">
            <a:avLst/>
          </a:prstGeom>
          <a:noFill/>
        </p:spPr>
        <p:txBody>
          <a:bodyPr wrap="square">
            <a:spAutoFit/>
          </a:bodyPr>
          <a:lstStyle/>
          <a:p>
            <a:pPr defTabSz="1828800"/>
            <a:r>
              <a:rPr lang="en-US" sz="4000" dirty="0">
                <a:solidFill>
                  <a:srgbClr val="EDBA42"/>
                </a:solidFill>
                <a:effectLst>
                  <a:outerShdw blurRad="38100" dist="38100" dir="2700000" algn="tl">
                    <a:srgbClr val="000000">
                      <a:alpha val="43137"/>
                    </a:srgbClr>
                  </a:outerShdw>
                </a:effectLst>
                <a:latin typeface="Montserrat" pitchFamily="2" charset="0"/>
              </a:rPr>
              <a:t>Community4Nature</a:t>
            </a:r>
            <a:endParaRPr lang="fr-FR" sz="4000" dirty="0">
              <a:solidFill>
                <a:srgbClr val="EDBA42"/>
              </a:solidFill>
              <a:latin typeface="Calibri" panose="020F0502020204030204"/>
            </a:endParaRPr>
          </a:p>
        </p:txBody>
      </p:sp>
      <p:sp>
        <p:nvSpPr>
          <p:cNvPr id="42" name="ZoneTexte 41">
            <a:extLst>
              <a:ext uri="{FF2B5EF4-FFF2-40B4-BE49-F238E27FC236}">
                <a16:creationId xmlns:a16="http://schemas.microsoft.com/office/drawing/2014/main" id="{F1416F0C-A39F-E3A7-8341-AF89A81573C3}"/>
              </a:ext>
            </a:extLst>
          </p:cNvPr>
          <p:cNvSpPr txBox="1"/>
          <p:nvPr/>
        </p:nvSpPr>
        <p:spPr>
          <a:xfrm>
            <a:off x="15165947" y="4843077"/>
            <a:ext cx="5994400" cy="707886"/>
          </a:xfrm>
          <a:prstGeom prst="rect">
            <a:avLst/>
          </a:prstGeom>
          <a:noFill/>
        </p:spPr>
        <p:txBody>
          <a:bodyPr wrap="square">
            <a:spAutoFit/>
          </a:bodyPr>
          <a:lstStyle/>
          <a:p>
            <a:pPr defTabSz="1828800"/>
            <a:r>
              <a:rPr lang="en-US" sz="4000" dirty="0">
                <a:solidFill>
                  <a:srgbClr val="EDBA42"/>
                </a:solidFill>
                <a:effectLst>
                  <a:outerShdw blurRad="38100" dist="38100" dir="2700000" algn="tl">
                    <a:srgbClr val="000000">
                      <a:alpha val="43137"/>
                    </a:srgbClr>
                  </a:outerShdw>
                </a:effectLst>
                <a:latin typeface="Montserrat" pitchFamily="2" charset="0"/>
              </a:rPr>
              <a:t>Dialogue4Nature</a:t>
            </a:r>
            <a:endParaRPr lang="fr-FR" sz="4000" dirty="0">
              <a:solidFill>
                <a:srgbClr val="EDBA42"/>
              </a:solidFill>
              <a:latin typeface="Calibri" panose="020F0502020204030204"/>
            </a:endParaRPr>
          </a:p>
        </p:txBody>
      </p:sp>
    </p:spTree>
    <p:extLst>
      <p:ext uri="{BB962C8B-B14F-4D97-AF65-F5344CB8AC3E}">
        <p14:creationId xmlns:p14="http://schemas.microsoft.com/office/powerpoint/2010/main" val="1130574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QuadreDeText 7">
            <a:extLst>
              <a:ext uri="{FF2B5EF4-FFF2-40B4-BE49-F238E27FC236}">
                <a16:creationId xmlns:a16="http://schemas.microsoft.com/office/drawing/2014/main" id="{956F2523-EC10-FF14-31A0-961F8ADCCE96}"/>
              </a:ext>
            </a:extLst>
          </p:cNvPr>
          <p:cNvSpPr txBox="1"/>
          <p:nvPr/>
        </p:nvSpPr>
        <p:spPr>
          <a:xfrm>
            <a:off x="2306782" y="5334506"/>
            <a:ext cx="20324618" cy="3046988"/>
          </a:xfrm>
          <a:prstGeom prst="rect">
            <a:avLst/>
          </a:prstGeom>
          <a:noFill/>
        </p:spPr>
        <p:txBody>
          <a:bodyPr wrap="square" rtlCol="0">
            <a:spAutoFit/>
          </a:bodyPr>
          <a:lstStyle>
            <a:defPPr>
              <a:defRPr lang="en-US"/>
            </a:defPPr>
            <a:lvl1pPr>
              <a:defRPr sz="7200" b="1">
                <a:solidFill>
                  <a:schemeClr val="tx2"/>
                </a:solidFill>
                <a:latin typeface="Arial" panose="020B0604020202020204" pitchFamily="34" charset="0"/>
                <a:cs typeface="Arial" panose="020B0604020202020204" pitchFamily="34" charset="0"/>
              </a:defRPr>
            </a:lvl1pPr>
          </a:lstStyle>
          <a:p>
            <a:r>
              <a:rPr lang="en-US" sz="9600" dirty="0"/>
              <a:t>WORKING SESSION 1 </a:t>
            </a:r>
          </a:p>
          <a:p>
            <a:r>
              <a:rPr lang="en-US" sz="9600" dirty="0"/>
              <a:t>First part </a:t>
            </a:r>
            <a:endParaRPr lang="en-US" dirty="0"/>
          </a:p>
        </p:txBody>
      </p:sp>
    </p:spTree>
    <p:extLst>
      <p:ext uri="{BB962C8B-B14F-4D97-AF65-F5344CB8AC3E}">
        <p14:creationId xmlns:p14="http://schemas.microsoft.com/office/powerpoint/2010/main" val="3403690074"/>
      </p:ext>
    </p:extLst>
  </p:cSld>
  <p:clrMapOvr>
    <a:masterClrMapping/>
  </p:clrMapOvr>
  <p:transition>
    <p:random/>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Imatge 4">
            <a:extLst>
              <a:ext uri="{FF2B5EF4-FFF2-40B4-BE49-F238E27FC236}">
                <a16:creationId xmlns:a16="http://schemas.microsoft.com/office/drawing/2014/main" id="{AF7079BE-5413-75AD-CA04-8F7A9CE992D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57053" y="1016001"/>
            <a:ext cx="17706974" cy="1241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QuadreDeText 6">
            <a:extLst>
              <a:ext uri="{FF2B5EF4-FFF2-40B4-BE49-F238E27FC236}">
                <a16:creationId xmlns:a16="http://schemas.microsoft.com/office/drawing/2014/main" id="{DA6868AA-AF9A-AA92-530F-215F811BF716}"/>
              </a:ext>
            </a:extLst>
          </p:cNvPr>
          <p:cNvSpPr txBox="1">
            <a:spLocks noChangeArrowheads="1"/>
          </p:cNvSpPr>
          <p:nvPr/>
        </p:nvSpPr>
        <p:spPr bwMode="auto">
          <a:xfrm>
            <a:off x="608014" y="1850478"/>
            <a:ext cx="5754479" cy="289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defRPr/>
            </a:pPr>
            <a:r>
              <a:rPr lang="en-US" altLang="ca-ES" sz="2600" b="1" dirty="0">
                <a:solidFill>
                  <a:srgbClr val="007FAA"/>
                </a:solidFill>
                <a:latin typeface="Arial" panose="020B0604020202020204" pitchFamily="34" charset="0"/>
              </a:rPr>
              <a:t>Global trends / landscape </a:t>
            </a:r>
            <a:r>
              <a:rPr lang="en-US" altLang="ca-ES" sz="2600" dirty="0">
                <a:solidFill>
                  <a:srgbClr val="007FAA"/>
                </a:solidFill>
                <a:latin typeface="Arial" panose="020B0604020202020204" pitchFamily="34" charset="0"/>
              </a:rPr>
              <a:t>(aging of the population, climate change, digitalization, geopolitical tensions) generate pressure on the current dominant systems, </a:t>
            </a:r>
            <a:r>
              <a:rPr lang="en-GB" altLang="ca-ES" sz="2600" dirty="0">
                <a:solidFill>
                  <a:srgbClr val="007FAA"/>
                </a:solidFill>
                <a:latin typeface="Arial" panose="020B0604020202020204" pitchFamily="34" charset="0"/>
              </a:rPr>
              <a:t>destabilising</a:t>
            </a:r>
            <a:r>
              <a:rPr lang="en-US" altLang="ca-ES" sz="2600" dirty="0">
                <a:solidFill>
                  <a:srgbClr val="007FAA"/>
                </a:solidFill>
                <a:latin typeface="Arial" panose="020B0604020202020204" pitchFamily="34" charset="0"/>
              </a:rPr>
              <a:t> them and opening windows of opportunity for alternative practices</a:t>
            </a:r>
            <a:endParaRPr lang="ca-ES" altLang="ca-ES" sz="2600" dirty="0">
              <a:solidFill>
                <a:srgbClr val="007FAA"/>
              </a:solidFill>
              <a:latin typeface="Arial" panose="020B0604020202020204" pitchFamily="34" charset="0"/>
            </a:endParaRPr>
          </a:p>
        </p:txBody>
      </p:sp>
      <p:sp>
        <p:nvSpPr>
          <p:cNvPr id="8" name="QuadreDeText 7">
            <a:extLst>
              <a:ext uri="{FF2B5EF4-FFF2-40B4-BE49-F238E27FC236}">
                <a16:creationId xmlns:a16="http://schemas.microsoft.com/office/drawing/2014/main" id="{FAB5508E-FD5B-8063-21EB-28C1830EC44C}"/>
              </a:ext>
            </a:extLst>
          </p:cNvPr>
          <p:cNvSpPr txBox="1"/>
          <p:nvPr/>
        </p:nvSpPr>
        <p:spPr>
          <a:xfrm>
            <a:off x="687388" y="5818487"/>
            <a:ext cx="5680076" cy="2893100"/>
          </a:xfrm>
          <a:prstGeom prst="rect">
            <a:avLst/>
          </a:prstGeom>
          <a:noFill/>
        </p:spPr>
        <p:txBody>
          <a:bodyPr>
            <a:spAutoFit/>
          </a:bodyPr>
          <a:lstStyle/>
          <a:p>
            <a:pPr>
              <a:defRPr/>
            </a:pPr>
            <a:r>
              <a:rPr lang="en-GB" sz="2600" b="1" dirty="0">
                <a:solidFill>
                  <a:srgbClr val="F08820"/>
                </a:solidFill>
                <a:latin typeface="Arial" panose="020B0604020202020204" pitchFamily="34" charset="0"/>
                <a:cs typeface="Arial" panose="020B0604020202020204" pitchFamily="34" charset="0"/>
              </a:rPr>
              <a:t>Current dominant regime:</a:t>
            </a:r>
            <a:r>
              <a:rPr lang="en-GB" sz="2600" dirty="0">
                <a:solidFill>
                  <a:srgbClr val="F08820"/>
                </a:solidFill>
                <a:latin typeface="Arial" panose="020B0604020202020204" pitchFamily="34" charset="0"/>
                <a:cs typeface="Arial" panose="020B0604020202020204" pitchFamily="34" charset="0"/>
              </a:rPr>
              <a:t> "business as usual" (policies, technologies, markets, social values, infrastructures) adapts slowly to global changes becoming dysfunctional and not delivering the expected results</a:t>
            </a:r>
          </a:p>
        </p:txBody>
      </p:sp>
      <p:sp>
        <p:nvSpPr>
          <p:cNvPr id="24581" name="QuadreDeText 8">
            <a:extLst>
              <a:ext uri="{FF2B5EF4-FFF2-40B4-BE49-F238E27FC236}">
                <a16:creationId xmlns:a16="http://schemas.microsoft.com/office/drawing/2014/main" id="{DC698E29-C5A7-1A7E-6DC1-EB5A6C8DDEF6}"/>
              </a:ext>
            </a:extLst>
          </p:cNvPr>
          <p:cNvSpPr txBox="1">
            <a:spLocks noChangeArrowheads="1"/>
          </p:cNvSpPr>
          <p:nvPr/>
        </p:nvSpPr>
        <p:spPr bwMode="auto">
          <a:xfrm>
            <a:off x="874712" y="10978098"/>
            <a:ext cx="5721350"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defRPr/>
            </a:pPr>
            <a:r>
              <a:rPr lang="en-GB" altLang="ca-ES" sz="2600" b="1" dirty="0">
                <a:solidFill>
                  <a:srgbClr val="92D050"/>
                </a:solidFill>
                <a:latin typeface="Arial" panose="020B0604020202020204" pitchFamily="34" charset="0"/>
              </a:rPr>
              <a:t>Emerging alternative practices (niches) </a:t>
            </a:r>
            <a:r>
              <a:rPr lang="en-GB" altLang="ca-ES" sz="2600" dirty="0">
                <a:solidFill>
                  <a:srgbClr val="92D050"/>
                </a:solidFill>
                <a:latin typeface="Arial" panose="020B0604020202020204" pitchFamily="34" charset="0"/>
              </a:rPr>
              <a:t>with the potential to lead to the  “new business as usual”</a:t>
            </a:r>
          </a:p>
        </p:txBody>
      </p:sp>
      <p:cxnSp>
        <p:nvCxnSpPr>
          <p:cNvPr id="14" name="Connector de fletxa recta 13">
            <a:extLst>
              <a:ext uri="{FF2B5EF4-FFF2-40B4-BE49-F238E27FC236}">
                <a16:creationId xmlns:a16="http://schemas.microsoft.com/office/drawing/2014/main" id="{EFD688E4-E76C-7E8C-09B9-9978FA796D34}"/>
              </a:ext>
            </a:extLst>
          </p:cNvPr>
          <p:cNvCxnSpPr/>
          <p:nvPr/>
        </p:nvCxnSpPr>
        <p:spPr>
          <a:xfrm flipV="1">
            <a:off x="6437312" y="13351809"/>
            <a:ext cx="17814926" cy="6350"/>
          </a:xfrm>
          <a:prstGeom prst="straightConnector1">
            <a:avLst/>
          </a:prstGeom>
          <a:ln w="254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5" name="Connector de fletxa recta 14">
            <a:extLst>
              <a:ext uri="{FF2B5EF4-FFF2-40B4-BE49-F238E27FC236}">
                <a16:creationId xmlns:a16="http://schemas.microsoft.com/office/drawing/2014/main" id="{0F2171CE-0A61-4267-E239-A81A96E90BC1}"/>
              </a:ext>
            </a:extLst>
          </p:cNvPr>
          <p:cNvCxnSpPr>
            <a:cxnSpLocks/>
          </p:cNvCxnSpPr>
          <p:nvPr/>
        </p:nvCxnSpPr>
        <p:spPr>
          <a:xfrm flipV="1">
            <a:off x="6444925" y="1016001"/>
            <a:ext cx="12127" cy="12325350"/>
          </a:xfrm>
          <a:prstGeom prst="straightConnector1">
            <a:avLst/>
          </a:prstGeom>
          <a:ln w="254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24584" name="QuadreDeText 19">
            <a:extLst>
              <a:ext uri="{FF2B5EF4-FFF2-40B4-BE49-F238E27FC236}">
                <a16:creationId xmlns:a16="http://schemas.microsoft.com/office/drawing/2014/main" id="{B5FCC79D-040B-4AE2-2CFE-BC6BC5D19AD9}"/>
              </a:ext>
            </a:extLst>
          </p:cNvPr>
          <p:cNvSpPr txBox="1">
            <a:spLocks noChangeArrowheads="1"/>
          </p:cNvSpPr>
          <p:nvPr/>
        </p:nvSpPr>
        <p:spPr bwMode="auto">
          <a:xfrm>
            <a:off x="22925087" y="12969876"/>
            <a:ext cx="13335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defRPr/>
            </a:pPr>
            <a:r>
              <a:rPr lang="en-GB" altLang="ca-ES" sz="2000" dirty="0">
                <a:latin typeface="+mn-lt"/>
              </a:rPr>
              <a:t>Time</a:t>
            </a:r>
          </a:p>
        </p:txBody>
      </p:sp>
      <p:sp>
        <p:nvSpPr>
          <p:cNvPr id="11" name="Rectangle 10">
            <a:extLst>
              <a:ext uri="{FF2B5EF4-FFF2-40B4-BE49-F238E27FC236}">
                <a16:creationId xmlns:a16="http://schemas.microsoft.com/office/drawing/2014/main" id="{F1DA4CF3-7E3B-47A2-7D0D-C7CAE2441926}"/>
              </a:ext>
            </a:extLst>
          </p:cNvPr>
          <p:cNvSpPr/>
          <p:nvPr/>
        </p:nvSpPr>
        <p:spPr>
          <a:xfrm>
            <a:off x="6596062" y="8558383"/>
            <a:ext cx="2473326" cy="646331"/>
          </a:xfrm>
          <a:prstGeom prst="rect">
            <a:avLst/>
          </a:prstGeom>
        </p:spPr>
        <p:txBody>
          <a:bodyPr>
            <a:spAutoFit/>
          </a:bodyPr>
          <a:lstStyle/>
          <a:p>
            <a:pPr marL="0" lvl="1">
              <a:spcAft>
                <a:spcPts val="1200"/>
              </a:spcAft>
              <a:defRPr/>
            </a:pPr>
            <a:r>
              <a:rPr lang="en-US" altLang="ca-ES" sz="1800" dirty="0">
                <a:solidFill>
                  <a:srgbClr val="F08820"/>
                </a:solidFill>
                <a:latin typeface="Arial" panose="020B0604020202020204" pitchFamily="34" charset="0"/>
                <a:cs typeface="Arial" panose="020B0604020202020204" pitchFamily="34" charset="0"/>
              </a:rPr>
              <a:t>Science, Technology and infrastructures</a:t>
            </a:r>
          </a:p>
        </p:txBody>
      </p:sp>
      <p:sp>
        <p:nvSpPr>
          <p:cNvPr id="12" name="Rectangle 11">
            <a:extLst>
              <a:ext uri="{FF2B5EF4-FFF2-40B4-BE49-F238E27FC236}">
                <a16:creationId xmlns:a16="http://schemas.microsoft.com/office/drawing/2014/main" id="{A54C84F9-B531-09AB-2C00-7BC5BD47D761}"/>
              </a:ext>
            </a:extLst>
          </p:cNvPr>
          <p:cNvSpPr/>
          <p:nvPr/>
        </p:nvSpPr>
        <p:spPr>
          <a:xfrm>
            <a:off x="8378382" y="5099829"/>
            <a:ext cx="3552824" cy="646331"/>
          </a:xfrm>
          <a:prstGeom prst="rect">
            <a:avLst/>
          </a:prstGeom>
        </p:spPr>
        <p:txBody>
          <a:bodyPr>
            <a:spAutoFit/>
          </a:bodyPr>
          <a:lstStyle/>
          <a:p>
            <a:pPr lvl="1">
              <a:spcAft>
                <a:spcPts val="1200"/>
              </a:spcAft>
              <a:defRPr/>
            </a:pPr>
            <a:r>
              <a:rPr lang="en-US" altLang="ca-ES" sz="1800" dirty="0">
                <a:solidFill>
                  <a:srgbClr val="F08820"/>
                </a:solidFill>
                <a:latin typeface="Arial" panose="020B0604020202020204" pitchFamily="34" charset="0"/>
                <a:cs typeface="Arial" panose="020B0604020202020204" pitchFamily="34" charset="0"/>
              </a:rPr>
              <a:t>Policies and governance</a:t>
            </a:r>
          </a:p>
        </p:txBody>
      </p:sp>
      <p:sp>
        <p:nvSpPr>
          <p:cNvPr id="13" name="Rectangle 12">
            <a:extLst>
              <a:ext uri="{FF2B5EF4-FFF2-40B4-BE49-F238E27FC236}">
                <a16:creationId xmlns:a16="http://schemas.microsoft.com/office/drawing/2014/main" id="{E8A2586B-4B70-A53B-2BCB-80FDE616EC05}"/>
              </a:ext>
            </a:extLst>
          </p:cNvPr>
          <p:cNvSpPr/>
          <p:nvPr/>
        </p:nvSpPr>
        <p:spPr>
          <a:xfrm>
            <a:off x="10282237" y="8235951"/>
            <a:ext cx="1005403" cy="381771"/>
          </a:xfrm>
          <a:prstGeom prst="rect">
            <a:avLst/>
          </a:prstGeom>
        </p:spPr>
        <p:txBody>
          <a:bodyPr wrap="none">
            <a:spAutoFit/>
          </a:bodyPr>
          <a:lstStyle/>
          <a:p>
            <a:pPr marL="0" lvl="1">
              <a:lnSpc>
                <a:spcPct val="114000"/>
              </a:lnSpc>
              <a:spcAft>
                <a:spcPts val="1200"/>
              </a:spcAft>
              <a:defRPr/>
            </a:pPr>
            <a:r>
              <a:rPr lang="en-US" altLang="ca-ES" sz="1800" dirty="0">
                <a:solidFill>
                  <a:srgbClr val="F08820"/>
                </a:solidFill>
                <a:latin typeface="Arial" panose="020B0604020202020204" pitchFamily="34" charset="0"/>
                <a:cs typeface="Arial" panose="020B0604020202020204" pitchFamily="34" charset="0"/>
              </a:rPr>
              <a:t>Markets</a:t>
            </a:r>
          </a:p>
        </p:txBody>
      </p:sp>
      <p:sp>
        <p:nvSpPr>
          <p:cNvPr id="16" name="Rectangle 15">
            <a:extLst>
              <a:ext uri="{FF2B5EF4-FFF2-40B4-BE49-F238E27FC236}">
                <a16:creationId xmlns:a16="http://schemas.microsoft.com/office/drawing/2014/main" id="{7C2214D0-D9B1-EE4F-6BDD-23B01F0C81E6}"/>
              </a:ext>
            </a:extLst>
          </p:cNvPr>
          <p:cNvSpPr/>
          <p:nvPr/>
        </p:nvSpPr>
        <p:spPr>
          <a:xfrm>
            <a:off x="10412414" y="5829301"/>
            <a:ext cx="1857374" cy="646331"/>
          </a:xfrm>
          <a:prstGeom prst="rect">
            <a:avLst/>
          </a:prstGeom>
        </p:spPr>
        <p:txBody>
          <a:bodyPr>
            <a:spAutoFit/>
          </a:bodyPr>
          <a:lstStyle/>
          <a:p>
            <a:pPr marL="0" lvl="1">
              <a:spcAft>
                <a:spcPts val="1200"/>
              </a:spcAft>
              <a:defRPr/>
            </a:pPr>
            <a:r>
              <a:rPr lang="en-US" altLang="ca-ES" sz="1800" dirty="0">
                <a:solidFill>
                  <a:srgbClr val="F08820"/>
                </a:solidFill>
                <a:latin typeface="Arial" panose="020B0604020202020204" pitchFamily="34" charset="0"/>
                <a:cs typeface="Arial" panose="020B0604020202020204" pitchFamily="34" charset="0"/>
              </a:rPr>
              <a:t>Society and culture</a:t>
            </a:r>
          </a:p>
        </p:txBody>
      </p:sp>
      <p:sp>
        <p:nvSpPr>
          <p:cNvPr id="18" name="Rectangle 17">
            <a:extLst>
              <a:ext uri="{FF2B5EF4-FFF2-40B4-BE49-F238E27FC236}">
                <a16:creationId xmlns:a16="http://schemas.microsoft.com/office/drawing/2014/main" id="{7B9C620D-495C-B7FB-C72B-F8B8179AEC38}"/>
              </a:ext>
            </a:extLst>
          </p:cNvPr>
          <p:cNvSpPr/>
          <p:nvPr/>
        </p:nvSpPr>
        <p:spPr>
          <a:xfrm>
            <a:off x="6696075" y="5617786"/>
            <a:ext cx="1744663" cy="646331"/>
          </a:xfrm>
          <a:prstGeom prst="rect">
            <a:avLst/>
          </a:prstGeom>
        </p:spPr>
        <p:txBody>
          <a:bodyPr wrap="square">
            <a:spAutoFit/>
          </a:bodyPr>
          <a:lstStyle/>
          <a:p>
            <a:pPr marL="0" lvl="1">
              <a:spcAft>
                <a:spcPts val="1200"/>
              </a:spcAft>
              <a:defRPr/>
            </a:pPr>
            <a:r>
              <a:rPr lang="en-US" altLang="ca-ES" sz="1800" dirty="0">
                <a:solidFill>
                  <a:srgbClr val="F08820"/>
                </a:solidFill>
                <a:latin typeface="Arial" panose="020B0604020202020204" pitchFamily="34" charset="0"/>
                <a:cs typeface="Arial" panose="020B0604020202020204" pitchFamily="34" charset="0"/>
              </a:rPr>
              <a:t>Investment and financing</a:t>
            </a:r>
          </a:p>
        </p:txBody>
      </p:sp>
      <p:sp>
        <p:nvSpPr>
          <p:cNvPr id="24593" name="Rectangle 23">
            <a:extLst>
              <a:ext uri="{FF2B5EF4-FFF2-40B4-BE49-F238E27FC236}">
                <a16:creationId xmlns:a16="http://schemas.microsoft.com/office/drawing/2014/main" id="{EE1D4D7B-4A24-6FD6-B141-357796B9FFE8}"/>
              </a:ext>
            </a:extLst>
          </p:cNvPr>
          <p:cNvSpPr>
            <a:spLocks noChangeArrowheads="1"/>
          </p:cNvSpPr>
          <p:nvPr/>
        </p:nvSpPr>
        <p:spPr bwMode="auto">
          <a:xfrm>
            <a:off x="22185314" y="6372227"/>
            <a:ext cx="173037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Calibri" panose="020F0502020204030204" pitchFamily="34" charset="0"/>
                <a:cs typeface="Arial" panose="020B0604020202020204" pitchFamily="34" charset="0"/>
              </a:defRPr>
            </a:lvl1pPr>
            <a:lvl2pPr>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lvl="1">
              <a:spcAft>
                <a:spcPts val="1200"/>
              </a:spcAft>
              <a:defRPr/>
            </a:pPr>
            <a:r>
              <a:rPr lang="en-US" altLang="ca-ES" sz="1800" dirty="0">
                <a:solidFill>
                  <a:srgbClr val="3F7E44"/>
                </a:solidFill>
                <a:latin typeface="Arial" panose="020B0604020202020204" pitchFamily="34" charset="0"/>
              </a:rPr>
              <a:t>Society and culture</a:t>
            </a:r>
          </a:p>
        </p:txBody>
      </p:sp>
      <p:sp>
        <p:nvSpPr>
          <p:cNvPr id="24594" name="Rectangle 24">
            <a:extLst>
              <a:ext uri="{FF2B5EF4-FFF2-40B4-BE49-F238E27FC236}">
                <a16:creationId xmlns:a16="http://schemas.microsoft.com/office/drawing/2014/main" id="{C587718F-AD5E-CC65-DD63-AD02C35B4256}"/>
              </a:ext>
            </a:extLst>
          </p:cNvPr>
          <p:cNvSpPr>
            <a:spLocks noChangeArrowheads="1"/>
          </p:cNvSpPr>
          <p:nvPr/>
        </p:nvSpPr>
        <p:spPr bwMode="auto">
          <a:xfrm>
            <a:off x="20085798" y="5338737"/>
            <a:ext cx="28638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Calibri" panose="020F0502020204030204" pitchFamily="34" charset="0"/>
                <a:cs typeface="Arial" panose="020B0604020202020204" pitchFamily="34" charset="0"/>
              </a:defRPr>
            </a:lvl1pPr>
            <a:lvl2pPr>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lvl="1">
              <a:defRPr/>
            </a:pPr>
            <a:r>
              <a:rPr lang="en-US" altLang="ca-ES" sz="1800" dirty="0">
                <a:solidFill>
                  <a:srgbClr val="3F7E44"/>
                </a:solidFill>
                <a:latin typeface="Arial" panose="020B0604020202020204" pitchFamily="34" charset="0"/>
              </a:rPr>
              <a:t>Policies and governance</a:t>
            </a:r>
          </a:p>
        </p:txBody>
      </p:sp>
      <p:sp>
        <p:nvSpPr>
          <p:cNvPr id="24595" name="Rectangle 25">
            <a:extLst>
              <a:ext uri="{FF2B5EF4-FFF2-40B4-BE49-F238E27FC236}">
                <a16:creationId xmlns:a16="http://schemas.microsoft.com/office/drawing/2014/main" id="{26E0B165-2F7D-A973-2128-9A08C0BA2268}"/>
              </a:ext>
            </a:extLst>
          </p:cNvPr>
          <p:cNvSpPr>
            <a:spLocks noChangeArrowheads="1"/>
          </p:cNvSpPr>
          <p:nvPr/>
        </p:nvSpPr>
        <p:spPr bwMode="auto">
          <a:xfrm>
            <a:off x="17911496" y="5824039"/>
            <a:ext cx="18923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Calibri" panose="020F0502020204030204" pitchFamily="34" charset="0"/>
                <a:cs typeface="Arial" panose="020B0604020202020204" pitchFamily="34" charset="0"/>
              </a:defRPr>
            </a:lvl1pPr>
            <a:lvl2pPr>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lvl="1">
              <a:spcAft>
                <a:spcPts val="1200"/>
              </a:spcAft>
              <a:defRPr/>
            </a:pPr>
            <a:r>
              <a:rPr lang="en-US" altLang="ca-ES" sz="1800" dirty="0">
                <a:solidFill>
                  <a:srgbClr val="3F7E44"/>
                </a:solidFill>
                <a:latin typeface="Arial" panose="020B0604020202020204" pitchFamily="34" charset="0"/>
              </a:rPr>
              <a:t>Investment and financing</a:t>
            </a:r>
          </a:p>
        </p:txBody>
      </p:sp>
      <p:sp>
        <p:nvSpPr>
          <p:cNvPr id="24596" name="Rectangle 26">
            <a:extLst>
              <a:ext uri="{FF2B5EF4-FFF2-40B4-BE49-F238E27FC236}">
                <a16:creationId xmlns:a16="http://schemas.microsoft.com/office/drawing/2014/main" id="{66B11B68-7BE4-85F3-B80F-AE47F3F3CDC5}"/>
              </a:ext>
            </a:extLst>
          </p:cNvPr>
          <p:cNvSpPr>
            <a:spLocks noChangeArrowheads="1"/>
          </p:cNvSpPr>
          <p:nvPr/>
        </p:nvSpPr>
        <p:spPr bwMode="auto">
          <a:xfrm>
            <a:off x="17911496" y="8575560"/>
            <a:ext cx="24193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Calibri" panose="020F0502020204030204" pitchFamily="34" charset="0"/>
                <a:cs typeface="Arial" panose="020B0604020202020204" pitchFamily="34" charset="0"/>
              </a:defRPr>
            </a:lvl1pPr>
            <a:lvl2pPr>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lvl="1">
              <a:spcAft>
                <a:spcPts val="1200"/>
              </a:spcAft>
              <a:defRPr/>
            </a:pPr>
            <a:r>
              <a:rPr lang="en-US" altLang="ca-ES" sz="1800" dirty="0">
                <a:solidFill>
                  <a:srgbClr val="3F7E44"/>
                </a:solidFill>
                <a:latin typeface="Arial" panose="020B0604020202020204" pitchFamily="34" charset="0"/>
              </a:rPr>
              <a:t>Science, technologies and infrastructures</a:t>
            </a:r>
          </a:p>
        </p:txBody>
      </p:sp>
      <p:sp>
        <p:nvSpPr>
          <p:cNvPr id="24597" name="Rectangle 27">
            <a:extLst>
              <a:ext uri="{FF2B5EF4-FFF2-40B4-BE49-F238E27FC236}">
                <a16:creationId xmlns:a16="http://schemas.microsoft.com/office/drawing/2014/main" id="{F9217258-6A5C-A4E7-847A-766AD5CFC158}"/>
              </a:ext>
            </a:extLst>
          </p:cNvPr>
          <p:cNvSpPr>
            <a:spLocks noChangeArrowheads="1"/>
          </p:cNvSpPr>
          <p:nvPr/>
        </p:nvSpPr>
        <p:spPr bwMode="auto">
          <a:xfrm>
            <a:off x="21188363" y="8585200"/>
            <a:ext cx="100540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defRPr>
                <a:solidFill>
                  <a:schemeClr val="tx1"/>
                </a:solidFill>
                <a:latin typeface="Calibri" panose="020F0502020204030204" pitchFamily="34" charset="0"/>
                <a:cs typeface="Arial" panose="020B0604020202020204" pitchFamily="34" charset="0"/>
              </a:defRPr>
            </a:lvl1pPr>
            <a:lvl2pPr>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lvl="1">
              <a:spcAft>
                <a:spcPts val="1200"/>
              </a:spcAft>
              <a:defRPr/>
            </a:pPr>
            <a:r>
              <a:rPr lang="en-US" altLang="ca-ES" sz="1800" dirty="0">
                <a:solidFill>
                  <a:srgbClr val="3F7E44"/>
                </a:solidFill>
                <a:latin typeface="Arial" panose="020B0604020202020204" pitchFamily="34" charset="0"/>
              </a:rPr>
              <a:t>Markets</a:t>
            </a:r>
          </a:p>
        </p:txBody>
      </p:sp>
      <p:sp>
        <p:nvSpPr>
          <p:cNvPr id="24598" name="QuadreDeText 28">
            <a:extLst>
              <a:ext uri="{FF2B5EF4-FFF2-40B4-BE49-F238E27FC236}">
                <a16:creationId xmlns:a16="http://schemas.microsoft.com/office/drawing/2014/main" id="{16638BA8-0918-3EF1-18DE-F7A1677F4674}"/>
              </a:ext>
            </a:extLst>
          </p:cNvPr>
          <p:cNvSpPr txBox="1">
            <a:spLocks noChangeArrowheads="1"/>
          </p:cNvSpPr>
          <p:nvPr/>
        </p:nvSpPr>
        <p:spPr bwMode="auto">
          <a:xfrm>
            <a:off x="18485594" y="4452509"/>
            <a:ext cx="4875495"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defRPr/>
            </a:pPr>
            <a:r>
              <a:rPr lang="en-US" altLang="ca-ES" sz="2600" b="1" dirty="0">
                <a:solidFill>
                  <a:srgbClr val="3F7E44"/>
                </a:solidFill>
                <a:latin typeface="Arial" panose="020B0604020202020204" pitchFamily="34" charset="0"/>
              </a:rPr>
              <a:t>New regime </a:t>
            </a:r>
          </a:p>
          <a:p>
            <a:pPr algn="ctr">
              <a:defRPr/>
            </a:pPr>
            <a:r>
              <a:rPr lang="en-US" altLang="ca-ES" sz="2600" b="1" dirty="0">
                <a:solidFill>
                  <a:srgbClr val="3F7E44"/>
                </a:solidFill>
                <a:latin typeface="Arial" panose="020B0604020202020204" pitchFamily="34" charset="0"/>
              </a:rPr>
              <a:t>(new business as usual)</a:t>
            </a:r>
          </a:p>
        </p:txBody>
      </p:sp>
      <p:sp>
        <p:nvSpPr>
          <p:cNvPr id="18453" name="Títol 1">
            <a:extLst>
              <a:ext uri="{FF2B5EF4-FFF2-40B4-BE49-F238E27FC236}">
                <a16:creationId xmlns:a16="http://schemas.microsoft.com/office/drawing/2014/main" id="{7E63387E-9FF5-B79B-34EB-A9F9501A5F05}"/>
              </a:ext>
            </a:extLst>
          </p:cNvPr>
          <p:cNvSpPr txBox="1">
            <a:spLocks/>
          </p:cNvSpPr>
          <p:nvPr/>
        </p:nvSpPr>
        <p:spPr bwMode="auto">
          <a:xfrm>
            <a:off x="608014" y="247521"/>
            <a:ext cx="23920450" cy="1012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A21942"/>
              </a:buClr>
              <a:buFont typeface="Wingdings 2" panose="05020102010507070707" pitchFamily="18" charset="2"/>
              <a:buChar char=""/>
              <a:defRPr>
                <a:solidFill>
                  <a:schemeClr val="tx1"/>
                </a:solidFill>
                <a:latin typeface="Arial" panose="020B0604020202020204" pitchFamily="34" charset="0"/>
                <a:cs typeface="Arial" panose="020B0604020202020204" pitchFamily="34" charset="0"/>
              </a:defRPr>
            </a:lvl1pPr>
            <a:lvl2pPr marL="541338" indent="-274638">
              <a:spcBef>
                <a:spcPct val="20000"/>
              </a:spcBef>
              <a:buFont typeface="Wingdings" panose="05000000000000000000" pitchFamily="2" charset="2"/>
              <a:buChar char="§"/>
              <a:defRPr sz="1600">
                <a:solidFill>
                  <a:schemeClr val="tx1"/>
                </a:solidFill>
                <a:latin typeface="Arial" panose="020B0604020202020204" pitchFamily="34" charset="0"/>
                <a:cs typeface="Arial" panose="020B0604020202020204" pitchFamily="34" charset="0"/>
              </a:defRPr>
            </a:lvl2pPr>
            <a:lvl3pPr marL="808038" indent="-2667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3pPr>
            <a:lvl4pPr marL="982663" indent="-2667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4pPr>
            <a:lvl5pPr marL="1257300" indent="-274638">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5pPr>
            <a:lvl6pPr marL="1714500" indent="-274638"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6pPr>
            <a:lvl7pPr marL="2171700" indent="-274638"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7pPr>
            <a:lvl8pPr marL="2628900" indent="-274638"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8pPr>
            <a:lvl9pPr marL="3086100" indent="-274638"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9pPr>
          </a:lstStyle>
          <a:p>
            <a:pPr>
              <a:spcBef>
                <a:spcPct val="0"/>
              </a:spcBef>
              <a:buClrTx/>
              <a:buFontTx/>
              <a:buNone/>
            </a:pPr>
            <a:r>
              <a:rPr lang="en-US" altLang="ca-ES" sz="4400" b="1" dirty="0"/>
              <a:t>Multilevel perspective framework (MLP)</a:t>
            </a:r>
          </a:p>
        </p:txBody>
      </p:sp>
      <p:sp>
        <p:nvSpPr>
          <p:cNvPr id="24" name="QuadreDeText 20">
            <a:extLst>
              <a:ext uri="{FF2B5EF4-FFF2-40B4-BE49-F238E27FC236}">
                <a16:creationId xmlns:a16="http://schemas.microsoft.com/office/drawing/2014/main" id="{69FC4756-1D22-CA2A-1C37-93908991237B}"/>
              </a:ext>
            </a:extLst>
          </p:cNvPr>
          <p:cNvSpPr txBox="1">
            <a:spLocks noChangeArrowheads="1"/>
          </p:cNvSpPr>
          <p:nvPr/>
        </p:nvSpPr>
        <p:spPr bwMode="auto">
          <a:xfrm>
            <a:off x="11931206" y="3891850"/>
            <a:ext cx="5521084" cy="1292662"/>
          </a:xfrm>
          <a:prstGeom prst="rect">
            <a:avLst/>
          </a:prstGeom>
          <a:solidFill>
            <a:schemeClr val="tx2"/>
          </a:solidFill>
          <a:ln>
            <a:noFill/>
          </a:ln>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spcAft>
                <a:spcPts val="1000"/>
              </a:spcAft>
              <a:defRPr/>
            </a:pPr>
            <a:r>
              <a:rPr lang="en-GB" altLang="ca-ES" sz="2600" dirty="0">
                <a:solidFill>
                  <a:schemeClr val="bg1"/>
                </a:solidFill>
                <a:latin typeface="Arial" panose="020B0604020202020204" pitchFamily="34" charset="0"/>
              </a:rPr>
              <a:t>Interactions between landscape, regimes, and niches are the main driver of systemic transformation </a:t>
            </a:r>
          </a:p>
        </p:txBody>
      </p:sp>
      <p:sp>
        <p:nvSpPr>
          <p:cNvPr id="10" name="Rectangle 9">
            <a:extLst>
              <a:ext uri="{FF2B5EF4-FFF2-40B4-BE49-F238E27FC236}">
                <a16:creationId xmlns:a16="http://schemas.microsoft.com/office/drawing/2014/main" id="{AF94DBFA-BEB7-F4FB-FCEA-3BDD90CB47B0}"/>
              </a:ext>
            </a:extLst>
          </p:cNvPr>
          <p:cNvSpPr/>
          <p:nvPr/>
        </p:nvSpPr>
        <p:spPr>
          <a:xfrm>
            <a:off x="6367464" y="13309600"/>
            <a:ext cx="6519605" cy="400110"/>
          </a:xfrm>
          <a:prstGeom prst="rect">
            <a:avLst/>
          </a:prstGeom>
        </p:spPr>
        <p:txBody>
          <a:bodyPr wrap="none">
            <a:spAutoFit/>
          </a:bodyPr>
          <a:lstStyle/>
          <a:p>
            <a:pPr>
              <a:defRPr/>
            </a:pPr>
            <a:r>
              <a:rPr lang="en-GB" sz="2000" dirty="0"/>
              <a:t>Source: Adapted from TIPC, based on Geels and Schot (2007)</a:t>
            </a:r>
          </a:p>
        </p:txBody>
      </p:sp>
      <p:sp>
        <p:nvSpPr>
          <p:cNvPr id="2" name="QuadreDeText 20">
            <a:extLst>
              <a:ext uri="{FF2B5EF4-FFF2-40B4-BE49-F238E27FC236}">
                <a16:creationId xmlns:a16="http://schemas.microsoft.com/office/drawing/2014/main" id="{5FA4BC27-5DA4-9E30-1B6C-56F745FF055A}"/>
              </a:ext>
            </a:extLst>
          </p:cNvPr>
          <p:cNvSpPr txBox="1">
            <a:spLocks noChangeArrowheads="1"/>
          </p:cNvSpPr>
          <p:nvPr/>
        </p:nvSpPr>
        <p:spPr bwMode="auto">
          <a:xfrm>
            <a:off x="15168280" y="9790170"/>
            <a:ext cx="8747408" cy="3021340"/>
          </a:xfrm>
          <a:prstGeom prst="rect">
            <a:avLst/>
          </a:prstGeom>
          <a:solidFill>
            <a:schemeClr val="tx1"/>
          </a:solidFill>
          <a:ln>
            <a:noFill/>
          </a:ln>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457200" indent="-457200">
              <a:spcAft>
                <a:spcPts val="1000"/>
              </a:spcAft>
              <a:buFont typeface="Wingdings" panose="05000000000000000000" pitchFamily="2" charset="2"/>
              <a:buChar char="§"/>
              <a:defRPr/>
            </a:pPr>
            <a:r>
              <a:rPr lang="en-GB" altLang="ca-ES" sz="2600" dirty="0">
                <a:solidFill>
                  <a:schemeClr val="bg1"/>
                </a:solidFill>
                <a:latin typeface="Arial" panose="020B0604020202020204" pitchFamily="34" charset="0"/>
              </a:rPr>
              <a:t>Governments, through S3, can accelerate systemic transitions by nourishing and aligning niches and supporting the expansion and adoption of alternatives aligned with the shared vision of the future</a:t>
            </a:r>
          </a:p>
          <a:p>
            <a:pPr marL="457200" indent="-457200">
              <a:spcAft>
                <a:spcPts val="1000"/>
              </a:spcAft>
              <a:buFont typeface="Wingdings" panose="05000000000000000000" pitchFamily="2" charset="2"/>
              <a:buChar char="§"/>
              <a:defRPr/>
            </a:pPr>
            <a:r>
              <a:rPr lang="en-GB" altLang="ca-ES" sz="2600" dirty="0">
                <a:solidFill>
                  <a:schemeClr val="bg1"/>
                </a:solidFill>
                <a:latin typeface="Arial" panose="020B0604020202020204" pitchFamily="34" charset="0"/>
              </a:rPr>
              <a:t>EU and MED innovation and cooperation projects can accelerate the development and adoption of more sustainable alternatives</a:t>
            </a:r>
          </a:p>
        </p:txBody>
      </p:sp>
      <p:pic>
        <p:nvPicPr>
          <p:cNvPr id="3" name="Imatge 2" descr="Imatge que conté logotip, Gràfics, símbol, cercle&#10;&#10;Descripció generada automàticament">
            <a:extLst>
              <a:ext uri="{FF2B5EF4-FFF2-40B4-BE49-F238E27FC236}">
                <a16:creationId xmlns:a16="http://schemas.microsoft.com/office/drawing/2014/main" id="{AAEC3C02-EFB8-C7A5-D56B-C8096E796E6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803458" y="6280511"/>
            <a:ext cx="1714265" cy="1818487"/>
          </a:xfrm>
          <a:prstGeom prst="rect">
            <a:avLst/>
          </a:prstGeom>
        </p:spPr>
      </p:pic>
    </p:spTree>
    <p:extLst>
      <p:ext uri="{BB962C8B-B14F-4D97-AF65-F5344CB8AC3E}">
        <p14:creationId xmlns:p14="http://schemas.microsoft.com/office/powerpoint/2010/main" val="245803781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tge 3">
            <a:extLst>
              <a:ext uri="{FF2B5EF4-FFF2-40B4-BE49-F238E27FC236}">
                <a16:creationId xmlns:a16="http://schemas.microsoft.com/office/drawing/2014/main" id="{EAA7A10C-6EE4-5976-866C-5742315A0F09}"/>
              </a:ext>
            </a:extLst>
          </p:cNvPr>
          <p:cNvPicPr>
            <a:picLocks noChangeAspect="1"/>
          </p:cNvPicPr>
          <p:nvPr/>
        </p:nvPicPr>
        <p:blipFill rotWithShape="1">
          <a:blip r:embed="rId2"/>
          <a:srcRect l="17817" t="4152" r="13555" b="2561"/>
          <a:stretch/>
        </p:blipFill>
        <p:spPr>
          <a:xfrm>
            <a:off x="452673" y="2408542"/>
            <a:ext cx="11442227" cy="10701060"/>
          </a:xfrm>
          <a:prstGeom prst="rect">
            <a:avLst/>
          </a:prstGeom>
        </p:spPr>
      </p:pic>
      <p:pic>
        <p:nvPicPr>
          <p:cNvPr id="6" name="Imatge 2">
            <a:extLst>
              <a:ext uri="{FF2B5EF4-FFF2-40B4-BE49-F238E27FC236}">
                <a16:creationId xmlns:a16="http://schemas.microsoft.com/office/drawing/2014/main" id="{33B1C587-841A-6F0D-F4D4-3581783E4B8B}"/>
              </a:ext>
            </a:extLst>
          </p:cNvPr>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1776330" y="2888009"/>
            <a:ext cx="12610845" cy="10446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ítol 1">
            <a:extLst>
              <a:ext uri="{FF2B5EF4-FFF2-40B4-BE49-F238E27FC236}">
                <a16:creationId xmlns:a16="http://schemas.microsoft.com/office/drawing/2014/main" id="{7666D45E-7D48-4875-861A-0B06CAFDD33F}"/>
              </a:ext>
            </a:extLst>
          </p:cNvPr>
          <p:cNvSpPr txBox="1">
            <a:spLocks/>
          </p:cNvSpPr>
          <p:nvPr/>
        </p:nvSpPr>
        <p:spPr bwMode="auto">
          <a:xfrm>
            <a:off x="1024805" y="481043"/>
            <a:ext cx="23362370" cy="1410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A21942"/>
              </a:buClr>
              <a:buFont typeface="Wingdings 2" panose="05020102010507070707" pitchFamily="18" charset="2"/>
              <a:buChar char=""/>
              <a:defRPr>
                <a:solidFill>
                  <a:schemeClr val="tx1"/>
                </a:solidFill>
                <a:latin typeface="Arial" panose="020B0604020202020204" pitchFamily="34" charset="0"/>
                <a:cs typeface="Arial" panose="020B0604020202020204" pitchFamily="34" charset="0"/>
              </a:defRPr>
            </a:lvl1pPr>
            <a:lvl2pPr marL="541338" indent="-274638">
              <a:spcBef>
                <a:spcPct val="20000"/>
              </a:spcBef>
              <a:buFont typeface="Wingdings" panose="05000000000000000000" pitchFamily="2" charset="2"/>
              <a:buChar char="§"/>
              <a:defRPr sz="1600">
                <a:solidFill>
                  <a:schemeClr val="tx1"/>
                </a:solidFill>
                <a:latin typeface="Arial" panose="020B0604020202020204" pitchFamily="34" charset="0"/>
                <a:cs typeface="Arial" panose="020B0604020202020204" pitchFamily="34" charset="0"/>
              </a:defRPr>
            </a:lvl2pPr>
            <a:lvl3pPr marL="808038" indent="-2667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3pPr>
            <a:lvl4pPr marL="982663" indent="-2667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4pPr>
            <a:lvl5pPr marL="1257300" indent="-274638">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5pPr>
            <a:lvl6pPr marL="1714500" indent="-274638"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6pPr>
            <a:lvl7pPr marL="2171700" indent="-274638"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7pPr>
            <a:lvl8pPr marL="2628900" indent="-274638"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8pPr>
            <a:lvl9pPr marL="3086100" indent="-274638"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9pPr>
          </a:lstStyle>
          <a:p>
            <a:pPr>
              <a:spcBef>
                <a:spcPct val="0"/>
              </a:spcBef>
              <a:buClrTx/>
              <a:buFontTx/>
              <a:buNone/>
            </a:pPr>
            <a:r>
              <a:rPr lang="en-US" altLang="ca-ES" sz="4400" b="1" dirty="0"/>
              <a:t>Understanding the complexity of the problem of depopulation in remote and rural areas </a:t>
            </a:r>
          </a:p>
          <a:p>
            <a:pPr>
              <a:spcBef>
                <a:spcPct val="0"/>
              </a:spcBef>
              <a:buClrTx/>
              <a:buFontTx/>
              <a:buNone/>
            </a:pPr>
            <a:r>
              <a:rPr lang="en-US" altLang="ca-ES" sz="3600" dirty="0"/>
              <a:t>50 minutes (11.15 – 12.05)</a:t>
            </a:r>
          </a:p>
        </p:txBody>
      </p:sp>
    </p:spTree>
    <p:extLst>
      <p:ext uri="{BB962C8B-B14F-4D97-AF65-F5344CB8AC3E}">
        <p14:creationId xmlns:p14="http://schemas.microsoft.com/office/powerpoint/2010/main" val="200922759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tge 3">
            <a:extLst>
              <a:ext uri="{FF2B5EF4-FFF2-40B4-BE49-F238E27FC236}">
                <a16:creationId xmlns:a16="http://schemas.microsoft.com/office/drawing/2014/main" id="{04838569-6433-2341-5B5A-647B07A723E4}"/>
              </a:ext>
            </a:extLst>
          </p:cNvPr>
          <p:cNvPicPr>
            <a:picLocks noChangeAspect="1"/>
          </p:cNvPicPr>
          <p:nvPr/>
        </p:nvPicPr>
        <p:blipFill rotWithShape="1">
          <a:blip r:embed="rId2"/>
          <a:srcRect t="17039"/>
          <a:stretch/>
        </p:blipFill>
        <p:spPr>
          <a:xfrm>
            <a:off x="7045405" y="8255013"/>
            <a:ext cx="10868891" cy="5145332"/>
          </a:xfrm>
          <a:prstGeom prst="rect">
            <a:avLst/>
          </a:prstGeom>
        </p:spPr>
      </p:pic>
      <p:pic>
        <p:nvPicPr>
          <p:cNvPr id="7" name="Imatge 6">
            <a:extLst>
              <a:ext uri="{FF2B5EF4-FFF2-40B4-BE49-F238E27FC236}">
                <a16:creationId xmlns:a16="http://schemas.microsoft.com/office/drawing/2014/main" id="{070EAA23-F64F-167B-A3A8-54F988ED9A54}"/>
              </a:ext>
            </a:extLst>
          </p:cNvPr>
          <p:cNvPicPr>
            <a:picLocks noChangeAspect="1"/>
          </p:cNvPicPr>
          <p:nvPr/>
        </p:nvPicPr>
        <p:blipFill rotWithShape="1">
          <a:blip r:embed="rId3"/>
          <a:srcRect b="1961"/>
          <a:stretch/>
        </p:blipFill>
        <p:spPr>
          <a:xfrm>
            <a:off x="801605" y="233115"/>
            <a:ext cx="11244383" cy="8021898"/>
          </a:xfrm>
          <a:prstGeom prst="rect">
            <a:avLst/>
          </a:prstGeom>
        </p:spPr>
      </p:pic>
      <p:pic>
        <p:nvPicPr>
          <p:cNvPr id="10" name="Imatge 9">
            <a:extLst>
              <a:ext uri="{FF2B5EF4-FFF2-40B4-BE49-F238E27FC236}">
                <a16:creationId xmlns:a16="http://schemas.microsoft.com/office/drawing/2014/main" id="{146A9BBB-69EC-6053-A976-65B1F033A298}"/>
              </a:ext>
            </a:extLst>
          </p:cNvPr>
          <p:cNvPicPr>
            <a:picLocks noChangeAspect="1"/>
          </p:cNvPicPr>
          <p:nvPr/>
        </p:nvPicPr>
        <p:blipFill rotWithShape="1">
          <a:blip r:embed="rId4"/>
          <a:srcRect l="11671" r="4539"/>
          <a:stretch/>
        </p:blipFill>
        <p:spPr>
          <a:xfrm>
            <a:off x="12917606" y="0"/>
            <a:ext cx="11244384" cy="8255013"/>
          </a:xfrm>
          <a:prstGeom prst="rect">
            <a:avLst/>
          </a:prstGeom>
        </p:spPr>
      </p:pic>
      <p:sp>
        <p:nvSpPr>
          <p:cNvPr id="11" name="Rectangle: una sola cantonada retallada 10">
            <a:extLst>
              <a:ext uri="{FF2B5EF4-FFF2-40B4-BE49-F238E27FC236}">
                <a16:creationId xmlns:a16="http://schemas.microsoft.com/office/drawing/2014/main" id="{AD3A0A18-AE9A-5F26-8CFD-29C7A00A61EB}"/>
              </a:ext>
            </a:extLst>
          </p:cNvPr>
          <p:cNvSpPr/>
          <p:nvPr/>
        </p:nvSpPr>
        <p:spPr>
          <a:xfrm>
            <a:off x="7615077" y="2479617"/>
            <a:ext cx="1454727" cy="1059872"/>
          </a:xfrm>
          <a:prstGeom prst="snip1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800" dirty="0">
                <a:solidFill>
                  <a:srgbClr val="333132"/>
                </a:solidFill>
              </a:rPr>
              <a:t>Prioritising exports and GDP growth</a:t>
            </a:r>
          </a:p>
        </p:txBody>
      </p:sp>
      <p:sp>
        <p:nvSpPr>
          <p:cNvPr id="14" name="Rectangle: una sola cantonada retallada 13">
            <a:extLst>
              <a:ext uri="{FF2B5EF4-FFF2-40B4-BE49-F238E27FC236}">
                <a16:creationId xmlns:a16="http://schemas.microsoft.com/office/drawing/2014/main" id="{589F0D5A-836F-BBB3-8FFE-6759A5B174FE}"/>
              </a:ext>
            </a:extLst>
          </p:cNvPr>
          <p:cNvSpPr/>
          <p:nvPr/>
        </p:nvSpPr>
        <p:spPr>
          <a:xfrm>
            <a:off x="20075237" y="2479617"/>
            <a:ext cx="1745672" cy="1059872"/>
          </a:xfrm>
          <a:prstGeom prst="snip1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800" dirty="0">
                <a:solidFill>
                  <a:srgbClr val="333132"/>
                </a:solidFill>
              </a:rPr>
              <a:t>Environmental costs are integrated into GDP</a:t>
            </a:r>
          </a:p>
        </p:txBody>
      </p:sp>
      <p:sp>
        <p:nvSpPr>
          <p:cNvPr id="15" name="Rectangle: una sola cantonada retallada 14">
            <a:extLst>
              <a:ext uri="{FF2B5EF4-FFF2-40B4-BE49-F238E27FC236}">
                <a16:creationId xmlns:a16="http://schemas.microsoft.com/office/drawing/2014/main" id="{CD132A8D-64CD-FEE1-77BF-DFD75993B73E}"/>
              </a:ext>
            </a:extLst>
          </p:cNvPr>
          <p:cNvSpPr/>
          <p:nvPr/>
        </p:nvSpPr>
        <p:spPr>
          <a:xfrm>
            <a:off x="18849110" y="6019106"/>
            <a:ext cx="1745672" cy="1059872"/>
          </a:xfrm>
          <a:prstGeom prst="snip1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800" dirty="0">
                <a:solidFill>
                  <a:srgbClr val="333132"/>
                </a:solidFill>
              </a:rPr>
              <a:t>People care for the well-being of farm animals</a:t>
            </a:r>
          </a:p>
        </p:txBody>
      </p:sp>
      <p:sp>
        <p:nvSpPr>
          <p:cNvPr id="17" name="Rectangle: una sola cantonada retallada 16">
            <a:extLst>
              <a:ext uri="{FF2B5EF4-FFF2-40B4-BE49-F238E27FC236}">
                <a16:creationId xmlns:a16="http://schemas.microsoft.com/office/drawing/2014/main" id="{F198B178-BE6D-432B-4A34-B4BC09F5F6F5}"/>
              </a:ext>
            </a:extLst>
          </p:cNvPr>
          <p:cNvSpPr/>
          <p:nvPr/>
        </p:nvSpPr>
        <p:spPr>
          <a:xfrm>
            <a:off x="5300078" y="2689053"/>
            <a:ext cx="1620267" cy="850436"/>
          </a:xfrm>
          <a:prstGeom prst="snip1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800" dirty="0">
                <a:solidFill>
                  <a:srgbClr val="333132"/>
                </a:solidFill>
              </a:rPr>
              <a:t>Supporting mass production</a:t>
            </a:r>
          </a:p>
        </p:txBody>
      </p:sp>
      <p:sp>
        <p:nvSpPr>
          <p:cNvPr id="19" name="Títol 1">
            <a:extLst>
              <a:ext uri="{FF2B5EF4-FFF2-40B4-BE49-F238E27FC236}">
                <a16:creationId xmlns:a16="http://schemas.microsoft.com/office/drawing/2014/main" id="{50DD9629-7D6C-1CDF-6869-7E644EF61F94}"/>
              </a:ext>
            </a:extLst>
          </p:cNvPr>
          <p:cNvSpPr txBox="1">
            <a:spLocks/>
          </p:cNvSpPr>
          <p:nvPr/>
        </p:nvSpPr>
        <p:spPr bwMode="auto">
          <a:xfrm>
            <a:off x="1172053" y="3466334"/>
            <a:ext cx="3256407" cy="1322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A21942"/>
              </a:buClr>
              <a:buFont typeface="Wingdings 2" panose="05020102010507070707" pitchFamily="18" charset="2"/>
              <a:buChar char=""/>
              <a:defRPr>
                <a:solidFill>
                  <a:schemeClr val="tx1"/>
                </a:solidFill>
                <a:latin typeface="Arial" panose="020B0604020202020204" pitchFamily="34" charset="0"/>
                <a:cs typeface="Arial" panose="020B0604020202020204" pitchFamily="34" charset="0"/>
              </a:defRPr>
            </a:lvl1pPr>
            <a:lvl2pPr marL="541338" indent="-274638">
              <a:spcBef>
                <a:spcPct val="20000"/>
              </a:spcBef>
              <a:buFont typeface="Wingdings" panose="05000000000000000000" pitchFamily="2" charset="2"/>
              <a:buChar char="§"/>
              <a:defRPr sz="1600">
                <a:solidFill>
                  <a:schemeClr val="tx1"/>
                </a:solidFill>
                <a:latin typeface="Arial" panose="020B0604020202020204" pitchFamily="34" charset="0"/>
                <a:cs typeface="Arial" panose="020B0604020202020204" pitchFamily="34" charset="0"/>
              </a:defRPr>
            </a:lvl2pPr>
            <a:lvl3pPr marL="808038" indent="-2667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3pPr>
            <a:lvl4pPr marL="982663" indent="-2667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4pPr>
            <a:lvl5pPr marL="1257300" indent="-274638">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5pPr>
            <a:lvl6pPr marL="1714500" indent="-274638"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6pPr>
            <a:lvl7pPr marL="2171700" indent="-274638"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7pPr>
            <a:lvl8pPr marL="2628900" indent="-274638"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8pPr>
            <a:lvl9pPr marL="3086100" indent="-274638"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9pPr>
          </a:lstStyle>
          <a:p>
            <a:pPr>
              <a:spcBef>
                <a:spcPct val="0"/>
              </a:spcBef>
              <a:buClrTx/>
              <a:buFontTx/>
              <a:buNone/>
            </a:pPr>
            <a:r>
              <a:rPr lang="en-US" altLang="ca-ES" sz="2400" dirty="0"/>
              <a:t>65 minutes: </a:t>
            </a:r>
          </a:p>
          <a:p>
            <a:pPr>
              <a:spcBef>
                <a:spcPct val="0"/>
              </a:spcBef>
              <a:buClrTx/>
              <a:buFontTx/>
              <a:buNone/>
            </a:pPr>
            <a:r>
              <a:rPr lang="it-IT" altLang="ca-ES" sz="2400" dirty="0"/>
              <a:t>12:25 – 13:10</a:t>
            </a:r>
          </a:p>
          <a:p>
            <a:pPr>
              <a:spcBef>
                <a:spcPct val="0"/>
              </a:spcBef>
              <a:buClrTx/>
              <a:buFontTx/>
              <a:buNone/>
            </a:pPr>
            <a:r>
              <a:rPr lang="it-IT" altLang="ca-ES" sz="2400" dirty="0"/>
              <a:t>14:30 – 14:50</a:t>
            </a:r>
          </a:p>
          <a:p>
            <a:pPr>
              <a:spcBef>
                <a:spcPct val="0"/>
              </a:spcBef>
              <a:buClrTx/>
              <a:buFontTx/>
              <a:buNone/>
            </a:pPr>
            <a:endParaRPr lang="en-US" altLang="ca-ES" sz="2400" dirty="0"/>
          </a:p>
        </p:txBody>
      </p:sp>
      <p:sp>
        <p:nvSpPr>
          <p:cNvPr id="20" name="Títol 1">
            <a:extLst>
              <a:ext uri="{FF2B5EF4-FFF2-40B4-BE49-F238E27FC236}">
                <a16:creationId xmlns:a16="http://schemas.microsoft.com/office/drawing/2014/main" id="{979AC58C-8201-4CEA-0C6F-5F03580B7009}"/>
              </a:ext>
            </a:extLst>
          </p:cNvPr>
          <p:cNvSpPr txBox="1">
            <a:spLocks/>
          </p:cNvSpPr>
          <p:nvPr/>
        </p:nvSpPr>
        <p:spPr bwMode="auto">
          <a:xfrm>
            <a:off x="13914751" y="3464015"/>
            <a:ext cx="2401778" cy="109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A21942"/>
              </a:buClr>
              <a:buFont typeface="Wingdings 2" panose="05020102010507070707" pitchFamily="18" charset="2"/>
              <a:buChar char=""/>
              <a:defRPr>
                <a:solidFill>
                  <a:schemeClr val="tx1"/>
                </a:solidFill>
                <a:latin typeface="Arial" panose="020B0604020202020204" pitchFamily="34" charset="0"/>
                <a:cs typeface="Arial" panose="020B0604020202020204" pitchFamily="34" charset="0"/>
              </a:defRPr>
            </a:lvl1pPr>
            <a:lvl2pPr marL="541338" indent="-274638">
              <a:spcBef>
                <a:spcPct val="20000"/>
              </a:spcBef>
              <a:buFont typeface="Wingdings" panose="05000000000000000000" pitchFamily="2" charset="2"/>
              <a:buChar char="§"/>
              <a:defRPr sz="1600">
                <a:solidFill>
                  <a:schemeClr val="tx1"/>
                </a:solidFill>
                <a:latin typeface="Arial" panose="020B0604020202020204" pitchFamily="34" charset="0"/>
                <a:cs typeface="Arial" panose="020B0604020202020204" pitchFamily="34" charset="0"/>
              </a:defRPr>
            </a:lvl2pPr>
            <a:lvl3pPr marL="808038" indent="-2667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3pPr>
            <a:lvl4pPr marL="982663" indent="-2667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4pPr>
            <a:lvl5pPr marL="1257300" indent="-274638">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5pPr>
            <a:lvl6pPr marL="1714500" indent="-274638"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6pPr>
            <a:lvl7pPr marL="2171700" indent="-274638"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7pPr>
            <a:lvl8pPr marL="2628900" indent="-274638"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8pPr>
            <a:lvl9pPr marL="3086100" indent="-274638"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9pPr>
          </a:lstStyle>
          <a:p>
            <a:pPr>
              <a:spcBef>
                <a:spcPct val="0"/>
              </a:spcBef>
              <a:buClrTx/>
              <a:buFontTx/>
              <a:buNone/>
            </a:pPr>
            <a:r>
              <a:rPr lang="en-US" altLang="ca-ES" sz="2400" dirty="0"/>
              <a:t>30 minutes: </a:t>
            </a:r>
          </a:p>
          <a:p>
            <a:pPr>
              <a:spcBef>
                <a:spcPct val="0"/>
              </a:spcBef>
              <a:buClrTx/>
              <a:buFontTx/>
              <a:buNone/>
            </a:pPr>
            <a:r>
              <a:rPr lang="it-IT" altLang="ca-ES" sz="2400" dirty="0"/>
              <a:t>14:50 – 15:20 </a:t>
            </a:r>
            <a:endParaRPr lang="en-US" altLang="ca-ES" sz="2400" dirty="0"/>
          </a:p>
        </p:txBody>
      </p:sp>
    </p:spTree>
    <p:extLst>
      <p:ext uri="{BB962C8B-B14F-4D97-AF65-F5344CB8AC3E}">
        <p14:creationId xmlns:p14="http://schemas.microsoft.com/office/powerpoint/2010/main" val="261825696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tge 4">
            <a:extLst>
              <a:ext uri="{FF2B5EF4-FFF2-40B4-BE49-F238E27FC236}">
                <a16:creationId xmlns:a16="http://schemas.microsoft.com/office/drawing/2014/main" id="{3CD344E9-660E-1788-0E19-6015055C5866}"/>
              </a:ext>
            </a:extLst>
          </p:cNvPr>
          <p:cNvPicPr>
            <a:picLocks noChangeAspect="1"/>
          </p:cNvPicPr>
          <p:nvPr/>
        </p:nvPicPr>
        <p:blipFill rotWithShape="1">
          <a:blip r:embed="rId2"/>
          <a:srcRect l="10281" t="11059" r="6928" b="9877"/>
          <a:stretch/>
        </p:blipFill>
        <p:spPr>
          <a:xfrm>
            <a:off x="7680961" y="1384248"/>
            <a:ext cx="16503448" cy="11023064"/>
          </a:xfrm>
          <a:prstGeom prst="rect">
            <a:avLst/>
          </a:prstGeom>
        </p:spPr>
      </p:pic>
      <p:sp>
        <p:nvSpPr>
          <p:cNvPr id="2" name="Contenidor de contingut 3">
            <a:extLst>
              <a:ext uri="{FF2B5EF4-FFF2-40B4-BE49-F238E27FC236}">
                <a16:creationId xmlns:a16="http://schemas.microsoft.com/office/drawing/2014/main" id="{2ED045D4-E067-6D2C-F8BA-09DDCC2D70F2}"/>
              </a:ext>
            </a:extLst>
          </p:cNvPr>
          <p:cNvSpPr txBox="1">
            <a:spLocks/>
          </p:cNvSpPr>
          <p:nvPr/>
        </p:nvSpPr>
        <p:spPr bwMode="auto">
          <a:xfrm>
            <a:off x="669933" y="1843668"/>
            <a:ext cx="6462387" cy="10731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66700" indent="-266700">
              <a:spcBef>
                <a:spcPct val="20000"/>
              </a:spcBef>
              <a:buClr>
                <a:srgbClr val="A21942"/>
              </a:buClr>
              <a:buFont typeface="Wingdings 2" panose="05020102010507070707" pitchFamily="18" charset="2"/>
              <a:buChar char=""/>
              <a:defRPr>
                <a:solidFill>
                  <a:schemeClr val="tx1"/>
                </a:solidFill>
                <a:latin typeface="Arial" panose="020B0604020202020204" pitchFamily="34" charset="0"/>
                <a:cs typeface="Arial" panose="020B0604020202020204" pitchFamily="34" charset="0"/>
              </a:defRPr>
            </a:lvl1pPr>
            <a:lvl2pPr marL="266700" indent="-266700">
              <a:spcBef>
                <a:spcPct val="20000"/>
              </a:spcBef>
              <a:buFont typeface="Wingdings" panose="05000000000000000000" pitchFamily="2" charset="2"/>
              <a:buChar char="§"/>
              <a:defRPr sz="1600">
                <a:solidFill>
                  <a:schemeClr val="tx1"/>
                </a:solidFill>
                <a:latin typeface="Arial" panose="020B0604020202020204" pitchFamily="34" charset="0"/>
                <a:cs typeface="Arial" panose="020B0604020202020204" pitchFamily="34" charset="0"/>
              </a:defRPr>
            </a:lvl2pPr>
            <a:lvl3pPr marL="808038" indent="-2667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3pPr>
            <a:lvl4pPr marL="982663" indent="-2667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4pPr>
            <a:lvl5pPr marL="1257300" indent="-274638">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5pPr>
            <a:lvl6pPr marL="1714500" indent="-274638"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6pPr>
            <a:lvl7pPr marL="2171700" indent="-274638"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7pPr>
            <a:lvl8pPr marL="2628900" indent="-274638"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8pPr>
            <a:lvl9pPr marL="3086100" indent="-274638"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9pPr>
          </a:lstStyle>
          <a:p>
            <a:pPr marL="0" lvl="1" indent="0">
              <a:spcBef>
                <a:spcPts val="2000"/>
              </a:spcBef>
              <a:spcAft>
                <a:spcPts val="600"/>
              </a:spcAft>
              <a:buClr>
                <a:schemeClr val="tx1"/>
              </a:buClr>
              <a:buNone/>
              <a:defRPr/>
            </a:pPr>
            <a:r>
              <a:rPr lang="en-GB" altLang="ca-ES" sz="2800" b="1" dirty="0"/>
              <a:t>WE ARE IN 2070 and we have strong, connected, resilient and prosperous rural and remote areas</a:t>
            </a:r>
          </a:p>
          <a:p>
            <a:pPr lvl="2">
              <a:spcBef>
                <a:spcPts val="2000"/>
              </a:spcBef>
              <a:spcAft>
                <a:spcPts val="600"/>
              </a:spcAft>
              <a:buClr>
                <a:schemeClr val="tx1"/>
              </a:buClr>
              <a:buFont typeface="Wingdings" panose="05000000000000000000" pitchFamily="2" charset="2"/>
              <a:buChar char="§"/>
              <a:defRPr/>
            </a:pPr>
            <a:r>
              <a:rPr lang="en-GB" altLang="ca-ES" sz="2800" dirty="0"/>
              <a:t>What was the pathway that made it possible?</a:t>
            </a:r>
          </a:p>
          <a:p>
            <a:pPr lvl="4">
              <a:spcBef>
                <a:spcPts val="2000"/>
              </a:spcBef>
              <a:spcAft>
                <a:spcPts val="600"/>
              </a:spcAft>
              <a:buClr>
                <a:schemeClr val="tx1"/>
              </a:buClr>
              <a:buFont typeface="Wingdings" panose="05000000000000000000" pitchFamily="2" charset="2"/>
              <a:buChar char="§"/>
              <a:defRPr/>
            </a:pPr>
            <a:r>
              <a:rPr lang="en-GB" altLang="ca-ES" sz="2800" dirty="0"/>
              <a:t>What did we let go from the past (2024) and how did we support it?</a:t>
            </a:r>
          </a:p>
          <a:p>
            <a:pPr lvl="4">
              <a:spcBef>
                <a:spcPts val="2000"/>
              </a:spcBef>
              <a:spcAft>
                <a:spcPts val="600"/>
              </a:spcAft>
              <a:buClr>
                <a:schemeClr val="tx1"/>
              </a:buClr>
              <a:buFont typeface="Wingdings" panose="05000000000000000000" pitchFamily="2" charset="2"/>
              <a:buChar char="§"/>
              <a:defRPr/>
            </a:pPr>
            <a:r>
              <a:rPr lang="en-GB" altLang="ca-ES" sz="2800" dirty="0"/>
              <a:t>What has emerged and how did we support it?</a:t>
            </a:r>
          </a:p>
          <a:p>
            <a:pPr lvl="2">
              <a:spcBef>
                <a:spcPts val="2000"/>
              </a:spcBef>
              <a:spcAft>
                <a:spcPts val="600"/>
              </a:spcAft>
              <a:buClr>
                <a:schemeClr val="tx1"/>
              </a:buClr>
              <a:buFont typeface="Wingdings" panose="05000000000000000000" pitchFamily="2" charset="2"/>
              <a:buChar char="§"/>
              <a:defRPr/>
            </a:pPr>
            <a:r>
              <a:rPr lang="en-GB" altLang="ca-ES" sz="2800" dirty="0"/>
              <a:t>Describe the pathway that made it possible from 2024 to 2070 considering the different dimensions and the necessary changes in mindsets and behaviours at individual and organisation levels. </a:t>
            </a:r>
          </a:p>
          <a:p>
            <a:pPr lvl="2">
              <a:spcBef>
                <a:spcPts val="2000"/>
              </a:spcBef>
              <a:spcAft>
                <a:spcPts val="600"/>
              </a:spcAft>
              <a:buClr>
                <a:schemeClr val="tx1"/>
              </a:buClr>
              <a:buFont typeface="Wingdings" panose="05000000000000000000" pitchFamily="2" charset="2"/>
              <a:buChar char="§"/>
              <a:defRPr/>
            </a:pPr>
            <a:endParaRPr lang="en-GB" altLang="ca-ES" sz="2800" dirty="0"/>
          </a:p>
          <a:p>
            <a:pPr lvl="2">
              <a:spcBef>
                <a:spcPts val="2000"/>
              </a:spcBef>
              <a:spcAft>
                <a:spcPts val="600"/>
              </a:spcAft>
              <a:buClr>
                <a:schemeClr val="tx1"/>
              </a:buClr>
              <a:buFont typeface="Wingdings" panose="05000000000000000000" pitchFamily="2" charset="2"/>
              <a:buChar char="§"/>
              <a:defRPr/>
            </a:pPr>
            <a:endParaRPr lang="en-GB" altLang="ca-ES" sz="2800" dirty="0"/>
          </a:p>
        </p:txBody>
      </p:sp>
      <p:sp>
        <p:nvSpPr>
          <p:cNvPr id="4" name="Contenidor de contingut 3">
            <a:extLst>
              <a:ext uri="{FF2B5EF4-FFF2-40B4-BE49-F238E27FC236}">
                <a16:creationId xmlns:a16="http://schemas.microsoft.com/office/drawing/2014/main" id="{378EF471-7655-50E1-C1A3-0A39CD9788CE}"/>
              </a:ext>
            </a:extLst>
          </p:cNvPr>
          <p:cNvSpPr txBox="1">
            <a:spLocks/>
          </p:cNvSpPr>
          <p:nvPr/>
        </p:nvSpPr>
        <p:spPr bwMode="auto">
          <a:xfrm>
            <a:off x="575122" y="593808"/>
            <a:ext cx="22797654" cy="1249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66700" indent="-266700">
              <a:spcBef>
                <a:spcPct val="20000"/>
              </a:spcBef>
              <a:buClr>
                <a:srgbClr val="A21942"/>
              </a:buClr>
              <a:buFont typeface="Wingdings 2" panose="05020102010507070707" pitchFamily="18" charset="2"/>
              <a:buChar char=""/>
              <a:defRPr>
                <a:solidFill>
                  <a:schemeClr val="tx1"/>
                </a:solidFill>
                <a:latin typeface="Arial" panose="020B0604020202020204" pitchFamily="34" charset="0"/>
                <a:cs typeface="Arial" panose="020B0604020202020204" pitchFamily="34" charset="0"/>
              </a:defRPr>
            </a:lvl1pPr>
            <a:lvl2pPr marL="266700" indent="-266700">
              <a:spcBef>
                <a:spcPct val="20000"/>
              </a:spcBef>
              <a:buFont typeface="Wingdings" panose="05000000000000000000" pitchFamily="2" charset="2"/>
              <a:buChar char="§"/>
              <a:defRPr sz="1600">
                <a:solidFill>
                  <a:schemeClr val="tx1"/>
                </a:solidFill>
                <a:latin typeface="Arial" panose="020B0604020202020204" pitchFamily="34" charset="0"/>
                <a:cs typeface="Arial" panose="020B0604020202020204" pitchFamily="34" charset="0"/>
              </a:defRPr>
            </a:lvl2pPr>
            <a:lvl3pPr marL="808038" indent="-2667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3pPr>
            <a:lvl4pPr marL="982663" indent="-2667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4pPr>
            <a:lvl5pPr marL="1257300" indent="-274638">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5pPr>
            <a:lvl6pPr marL="1714500" indent="-274638"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6pPr>
            <a:lvl7pPr marL="2171700" indent="-274638"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7pPr>
            <a:lvl8pPr marL="2628900" indent="-274638"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8pPr>
            <a:lvl9pPr marL="3086100" indent="-274638"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9pPr>
          </a:lstStyle>
          <a:p>
            <a:pPr marL="0" lvl="1" indent="0">
              <a:spcBef>
                <a:spcPts val="2000"/>
              </a:spcBef>
              <a:spcAft>
                <a:spcPts val="600"/>
              </a:spcAft>
              <a:buClr>
                <a:schemeClr val="tx1"/>
              </a:buClr>
              <a:buNone/>
              <a:defRPr/>
            </a:pPr>
            <a:r>
              <a:rPr lang="en-GB" altLang="ca-ES" sz="4800" b="1" dirty="0"/>
              <a:t>Envisioning transition pathways</a:t>
            </a:r>
          </a:p>
        </p:txBody>
      </p:sp>
      <p:sp>
        <p:nvSpPr>
          <p:cNvPr id="6" name="Títol 1">
            <a:extLst>
              <a:ext uri="{FF2B5EF4-FFF2-40B4-BE49-F238E27FC236}">
                <a16:creationId xmlns:a16="http://schemas.microsoft.com/office/drawing/2014/main" id="{816A40D5-B158-D51F-9585-15699F47C93E}"/>
              </a:ext>
            </a:extLst>
          </p:cNvPr>
          <p:cNvSpPr txBox="1">
            <a:spLocks/>
          </p:cNvSpPr>
          <p:nvPr/>
        </p:nvSpPr>
        <p:spPr bwMode="auto">
          <a:xfrm>
            <a:off x="1758208" y="11116011"/>
            <a:ext cx="2401778" cy="109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A21942"/>
              </a:buClr>
              <a:buFont typeface="Wingdings 2" panose="05020102010507070707" pitchFamily="18" charset="2"/>
              <a:buChar char=""/>
              <a:defRPr>
                <a:solidFill>
                  <a:schemeClr val="tx1"/>
                </a:solidFill>
                <a:latin typeface="Arial" panose="020B0604020202020204" pitchFamily="34" charset="0"/>
                <a:cs typeface="Arial" panose="020B0604020202020204" pitchFamily="34" charset="0"/>
              </a:defRPr>
            </a:lvl1pPr>
            <a:lvl2pPr marL="541338" indent="-274638">
              <a:spcBef>
                <a:spcPct val="20000"/>
              </a:spcBef>
              <a:buFont typeface="Wingdings" panose="05000000000000000000" pitchFamily="2" charset="2"/>
              <a:buChar char="§"/>
              <a:defRPr sz="1600">
                <a:solidFill>
                  <a:schemeClr val="tx1"/>
                </a:solidFill>
                <a:latin typeface="Arial" panose="020B0604020202020204" pitchFamily="34" charset="0"/>
                <a:cs typeface="Arial" panose="020B0604020202020204" pitchFamily="34" charset="0"/>
              </a:defRPr>
            </a:lvl2pPr>
            <a:lvl3pPr marL="808038" indent="-2667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3pPr>
            <a:lvl4pPr marL="982663" indent="-2667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4pPr>
            <a:lvl5pPr marL="1257300" indent="-274638">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5pPr>
            <a:lvl6pPr marL="1714500" indent="-274638"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6pPr>
            <a:lvl7pPr marL="2171700" indent="-274638"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7pPr>
            <a:lvl8pPr marL="2628900" indent="-274638"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8pPr>
            <a:lvl9pPr marL="3086100" indent="-274638"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9pPr>
          </a:lstStyle>
          <a:p>
            <a:pPr>
              <a:spcBef>
                <a:spcPct val="0"/>
              </a:spcBef>
              <a:buClrTx/>
              <a:buFontTx/>
              <a:buNone/>
            </a:pPr>
            <a:r>
              <a:rPr lang="en-US" altLang="ca-ES" sz="2400" dirty="0"/>
              <a:t>60 minutes: </a:t>
            </a:r>
          </a:p>
          <a:p>
            <a:pPr>
              <a:spcBef>
                <a:spcPct val="0"/>
              </a:spcBef>
              <a:buClrTx/>
              <a:buFontTx/>
              <a:buNone/>
            </a:pPr>
            <a:r>
              <a:rPr lang="it-IT" altLang="ca-ES" sz="2400" dirty="0"/>
              <a:t>15:20 – 16:20</a:t>
            </a:r>
          </a:p>
        </p:txBody>
      </p:sp>
    </p:spTree>
    <p:extLst>
      <p:ext uri="{BB962C8B-B14F-4D97-AF65-F5344CB8AC3E}">
        <p14:creationId xmlns:p14="http://schemas.microsoft.com/office/powerpoint/2010/main" val="32361059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QuadreDeText 7">
            <a:extLst>
              <a:ext uri="{FF2B5EF4-FFF2-40B4-BE49-F238E27FC236}">
                <a16:creationId xmlns:a16="http://schemas.microsoft.com/office/drawing/2014/main" id="{956F2523-EC10-FF14-31A0-961F8ADCCE96}"/>
              </a:ext>
            </a:extLst>
          </p:cNvPr>
          <p:cNvSpPr txBox="1"/>
          <p:nvPr/>
        </p:nvSpPr>
        <p:spPr>
          <a:xfrm>
            <a:off x="2286000" y="5030917"/>
            <a:ext cx="20324618" cy="2677656"/>
          </a:xfrm>
          <a:prstGeom prst="rect">
            <a:avLst/>
          </a:prstGeom>
          <a:noFill/>
        </p:spPr>
        <p:txBody>
          <a:bodyPr wrap="square" rtlCol="0">
            <a:spAutoFit/>
          </a:bodyPr>
          <a:lstStyle>
            <a:defPPr>
              <a:defRPr lang="en-US"/>
            </a:defPPr>
            <a:lvl1pPr>
              <a:defRPr sz="7200" b="1">
                <a:solidFill>
                  <a:schemeClr val="tx2"/>
                </a:solidFill>
                <a:latin typeface="Arial" panose="020B0604020202020204" pitchFamily="34" charset="0"/>
                <a:cs typeface="Arial" panose="020B0604020202020204" pitchFamily="34" charset="0"/>
              </a:defRPr>
            </a:lvl1pPr>
          </a:lstStyle>
          <a:p>
            <a:r>
              <a:rPr lang="en-US" sz="9600" dirty="0"/>
              <a:t>LUNCH BREAK</a:t>
            </a:r>
          </a:p>
          <a:p>
            <a:endParaRPr lang="en-US" dirty="0"/>
          </a:p>
        </p:txBody>
      </p:sp>
    </p:spTree>
    <p:extLst>
      <p:ext uri="{BB962C8B-B14F-4D97-AF65-F5344CB8AC3E}">
        <p14:creationId xmlns:p14="http://schemas.microsoft.com/office/powerpoint/2010/main" val="157509820"/>
      </p:ext>
    </p:extLst>
  </p:cSld>
  <p:clrMapOvr>
    <a:masterClrMapping/>
  </p:clrMapOvr>
  <p:transition>
    <p:random/>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QuadreDeText 7">
            <a:extLst>
              <a:ext uri="{FF2B5EF4-FFF2-40B4-BE49-F238E27FC236}">
                <a16:creationId xmlns:a16="http://schemas.microsoft.com/office/drawing/2014/main" id="{956F2523-EC10-FF14-31A0-961F8ADCCE96}"/>
              </a:ext>
            </a:extLst>
          </p:cNvPr>
          <p:cNvSpPr txBox="1"/>
          <p:nvPr/>
        </p:nvSpPr>
        <p:spPr>
          <a:xfrm>
            <a:off x="2306782" y="4780508"/>
            <a:ext cx="20324618" cy="4154984"/>
          </a:xfrm>
          <a:prstGeom prst="rect">
            <a:avLst/>
          </a:prstGeom>
          <a:noFill/>
        </p:spPr>
        <p:txBody>
          <a:bodyPr wrap="square" rtlCol="0">
            <a:spAutoFit/>
          </a:bodyPr>
          <a:lstStyle>
            <a:defPPr>
              <a:defRPr lang="en-US"/>
            </a:defPPr>
            <a:lvl1pPr>
              <a:defRPr sz="7200" b="1">
                <a:solidFill>
                  <a:schemeClr val="tx2"/>
                </a:solidFill>
                <a:latin typeface="Arial" panose="020B0604020202020204" pitchFamily="34" charset="0"/>
                <a:cs typeface="Arial" panose="020B0604020202020204" pitchFamily="34" charset="0"/>
              </a:defRPr>
            </a:lvl1pPr>
          </a:lstStyle>
          <a:p>
            <a:r>
              <a:rPr lang="en-US" sz="9600" dirty="0"/>
              <a:t>WORKING SESSION 1</a:t>
            </a:r>
          </a:p>
          <a:p>
            <a:r>
              <a:rPr lang="en-US" sz="9600" dirty="0"/>
              <a:t>Second part </a:t>
            </a:r>
          </a:p>
          <a:p>
            <a:endParaRPr lang="en-US" dirty="0"/>
          </a:p>
        </p:txBody>
      </p:sp>
    </p:spTree>
    <p:extLst>
      <p:ext uri="{BB962C8B-B14F-4D97-AF65-F5344CB8AC3E}">
        <p14:creationId xmlns:p14="http://schemas.microsoft.com/office/powerpoint/2010/main" val="2755357542"/>
      </p:ext>
    </p:extLst>
  </p:cSld>
  <p:clrMapOvr>
    <a:masterClrMapping/>
  </p:clrMapOvr>
  <p:transition>
    <p:random/>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QuadreDeText 7">
            <a:extLst>
              <a:ext uri="{FF2B5EF4-FFF2-40B4-BE49-F238E27FC236}">
                <a16:creationId xmlns:a16="http://schemas.microsoft.com/office/drawing/2014/main" id="{956F2523-EC10-FF14-31A0-961F8ADCCE96}"/>
              </a:ext>
            </a:extLst>
          </p:cNvPr>
          <p:cNvSpPr txBox="1"/>
          <p:nvPr/>
        </p:nvSpPr>
        <p:spPr>
          <a:xfrm>
            <a:off x="2306782" y="4780508"/>
            <a:ext cx="20324618" cy="2677656"/>
          </a:xfrm>
          <a:prstGeom prst="rect">
            <a:avLst/>
          </a:prstGeom>
          <a:noFill/>
        </p:spPr>
        <p:txBody>
          <a:bodyPr wrap="square" rtlCol="0">
            <a:spAutoFit/>
          </a:bodyPr>
          <a:lstStyle>
            <a:defPPr>
              <a:defRPr lang="en-US"/>
            </a:defPPr>
            <a:lvl1pPr>
              <a:defRPr sz="7200" b="1">
                <a:solidFill>
                  <a:schemeClr val="tx2"/>
                </a:solidFill>
                <a:latin typeface="Arial" panose="020B0604020202020204" pitchFamily="34" charset="0"/>
                <a:cs typeface="Arial" panose="020B0604020202020204" pitchFamily="34" charset="0"/>
              </a:defRPr>
            </a:lvl1pPr>
          </a:lstStyle>
          <a:p>
            <a:r>
              <a:rPr lang="en-US" sz="9600" dirty="0"/>
              <a:t>PLENARY SESSION</a:t>
            </a:r>
          </a:p>
          <a:p>
            <a:endParaRPr lang="en-US" dirty="0"/>
          </a:p>
        </p:txBody>
      </p:sp>
    </p:spTree>
    <p:extLst>
      <p:ext uri="{BB962C8B-B14F-4D97-AF65-F5344CB8AC3E}">
        <p14:creationId xmlns:p14="http://schemas.microsoft.com/office/powerpoint/2010/main" val="313126632"/>
      </p:ext>
    </p:extLst>
  </p:cSld>
  <p:clrMapOvr>
    <a:masterClrMapping/>
  </p:clrMapOvr>
  <p:transition>
    <p:random/>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n 20" descr="Imagen que contiene flor&#10;&#10;Descripción generada automáticamente">
            <a:extLst>
              <a:ext uri="{FF2B5EF4-FFF2-40B4-BE49-F238E27FC236}">
                <a16:creationId xmlns:a16="http://schemas.microsoft.com/office/drawing/2014/main" id="{0B7ADF9D-6346-BF68-9CCE-1D04FE0480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0"/>
            <a:ext cx="24397276" cy="13899954"/>
          </a:xfrm>
          <a:prstGeom prst="rect">
            <a:avLst/>
          </a:prstGeom>
        </p:spPr>
      </p:pic>
      <p:sp>
        <p:nvSpPr>
          <p:cNvPr id="24" name="Documento 23">
            <a:extLst>
              <a:ext uri="{FF2B5EF4-FFF2-40B4-BE49-F238E27FC236}">
                <a16:creationId xmlns:a16="http://schemas.microsoft.com/office/drawing/2014/main" id="{90A1309B-7F66-D5D0-BBC1-1DBF1C820277}"/>
              </a:ext>
            </a:extLst>
          </p:cNvPr>
          <p:cNvSpPr/>
          <p:nvPr/>
        </p:nvSpPr>
        <p:spPr>
          <a:xfrm rot="10800000" flipH="1">
            <a:off x="4761" y="9690200"/>
            <a:ext cx="24392515" cy="4204853"/>
          </a:xfrm>
          <a:prstGeom prst="flowChartDocumen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13" name="Grupo 12">
            <a:extLst>
              <a:ext uri="{FF2B5EF4-FFF2-40B4-BE49-F238E27FC236}">
                <a16:creationId xmlns:a16="http://schemas.microsoft.com/office/drawing/2014/main" id="{DD0D378A-3752-A740-CFCC-CCC334BFE5DF}"/>
              </a:ext>
            </a:extLst>
          </p:cNvPr>
          <p:cNvGrpSpPr/>
          <p:nvPr/>
        </p:nvGrpSpPr>
        <p:grpSpPr>
          <a:xfrm>
            <a:off x="1220787" y="2471982"/>
            <a:ext cx="22740649" cy="7386638"/>
            <a:chOff x="1416337" y="2971800"/>
            <a:chExt cx="11663651" cy="10525168"/>
          </a:xfrm>
        </p:grpSpPr>
        <p:sp>
          <p:nvSpPr>
            <p:cNvPr id="14" name="Rectangle 61">
              <a:extLst>
                <a:ext uri="{FF2B5EF4-FFF2-40B4-BE49-F238E27FC236}">
                  <a16:creationId xmlns:a16="http://schemas.microsoft.com/office/drawing/2014/main" id="{9DB95B07-938F-0896-A868-13A0DC6AA7D9}"/>
                </a:ext>
              </a:extLst>
            </p:cNvPr>
            <p:cNvSpPr>
              <a:spLocks noChangeArrowheads="1"/>
            </p:cNvSpPr>
            <p:nvPr/>
          </p:nvSpPr>
          <p:spPr bwMode="auto">
            <a:xfrm>
              <a:off x="1416338" y="5105399"/>
              <a:ext cx="10744200" cy="1538883"/>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endParaRPr kumimoji="0" lang="en-US" sz="10000" i="0" u="none" strike="noStrike" cap="none" normalizeH="0" baseline="0">
                <a:ln>
                  <a:noFill/>
                </a:ln>
                <a:solidFill>
                  <a:schemeClr val="tx2"/>
                </a:solidFill>
                <a:effectLst/>
                <a:latin typeface="+mj-lt"/>
                <a:cs typeface="Arial" pitchFamily="34" charset="0"/>
              </a:endParaRPr>
            </a:p>
          </p:txBody>
        </p:sp>
        <p:sp>
          <p:nvSpPr>
            <p:cNvPr id="15" name="Rectangle 61">
              <a:extLst>
                <a:ext uri="{FF2B5EF4-FFF2-40B4-BE49-F238E27FC236}">
                  <a16:creationId xmlns:a16="http://schemas.microsoft.com/office/drawing/2014/main" id="{7EC4CDDC-3996-2933-8813-55D89F06BAD7}"/>
                </a:ext>
              </a:extLst>
            </p:cNvPr>
            <p:cNvSpPr>
              <a:spLocks noChangeArrowheads="1"/>
            </p:cNvSpPr>
            <p:nvPr/>
          </p:nvSpPr>
          <p:spPr bwMode="auto">
            <a:xfrm>
              <a:off x="1416337" y="2971800"/>
              <a:ext cx="11663651" cy="10525168"/>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en-US" sz="80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Welcome to the Innovative Sustainable </a:t>
              </a:r>
              <a:r>
                <a:rPr lang="en-US" sz="8000" b="1" dirty="0">
                  <a:solidFill>
                    <a:schemeClr val="bg1"/>
                  </a:solidFill>
                  <a:latin typeface="Arial" panose="020B0604020202020204" pitchFamily="34" charset="0"/>
                  <a:cs typeface="Arial" panose="020B0604020202020204" pitchFamily="34" charset="0"/>
                </a:rPr>
                <a:t>E</a:t>
              </a:r>
              <a:r>
                <a:rPr kumimoji="0" lang="en-US" sz="80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conomy Mission</a:t>
              </a:r>
            </a:p>
            <a:p>
              <a:pPr marL="0" marR="0" lvl="0" indent="0" defTabSz="914400" rtl="0" eaLnBrk="1" fontAlgn="base" latinLnBrk="0" hangingPunct="1">
                <a:lnSpc>
                  <a:spcPct val="100000"/>
                </a:lnSpc>
                <a:spcBef>
                  <a:spcPct val="0"/>
                </a:spcBef>
                <a:spcAft>
                  <a:spcPct val="0"/>
                </a:spcAft>
                <a:buClrTx/>
                <a:buSzTx/>
                <a:buFontTx/>
                <a:buNone/>
                <a:tabLst/>
              </a:pPr>
              <a:endParaRPr kumimoji="0" lang="en-US" sz="80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p>
              <a:pPr marL="0" marR="0" lvl="0" indent="0" defTabSz="914400" rtl="0" eaLnBrk="1" fontAlgn="base" latinLnBrk="0" hangingPunct="1">
                <a:lnSpc>
                  <a:spcPct val="100000"/>
                </a:lnSpc>
                <a:spcBef>
                  <a:spcPct val="0"/>
                </a:spcBef>
                <a:spcAft>
                  <a:spcPct val="0"/>
                </a:spcAft>
                <a:buClrTx/>
                <a:buSzTx/>
                <a:buFontTx/>
                <a:buNone/>
                <a:tabLst/>
              </a:pPr>
              <a:r>
                <a:rPr lang="en-US" sz="8000" b="1" dirty="0">
                  <a:solidFill>
                    <a:schemeClr val="bg1"/>
                  </a:solidFill>
                  <a:latin typeface="Arial" panose="020B0604020202020204" pitchFamily="34" charset="0"/>
                  <a:cs typeface="Arial" panose="020B0604020202020204" pitchFamily="34" charset="0"/>
                </a:rPr>
                <a:t>2nd Innovation Camp</a:t>
              </a:r>
            </a:p>
            <a:p>
              <a:pPr marL="0" marR="0" lvl="0" indent="0" defTabSz="914400" rtl="0" eaLnBrk="1" fontAlgn="base" latinLnBrk="0" hangingPunct="1">
                <a:lnSpc>
                  <a:spcPct val="100000"/>
                </a:lnSpc>
                <a:spcBef>
                  <a:spcPct val="0"/>
                </a:spcBef>
                <a:spcAft>
                  <a:spcPct val="0"/>
                </a:spcAft>
                <a:buClrTx/>
                <a:buSzTx/>
                <a:buFontTx/>
                <a:buNone/>
                <a:tabLst/>
              </a:pPr>
              <a:endParaRPr lang="en-US" sz="8000" b="1" dirty="0">
                <a:solidFill>
                  <a:schemeClr val="bg1"/>
                </a:solidFill>
                <a:latin typeface="Arial" panose="020B0604020202020204" pitchFamily="34" charset="0"/>
                <a:cs typeface="Arial" panose="020B0604020202020204" pitchFamily="34" charset="0"/>
              </a:endParaRPr>
            </a:p>
            <a:p>
              <a:pPr marL="0" marR="0" lvl="0" indent="0" defTabSz="914400" rtl="0" eaLnBrk="1" fontAlgn="base" latinLnBrk="0" hangingPunct="1">
                <a:lnSpc>
                  <a:spcPct val="100000"/>
                </a:lnSpc>
                <a:spcBef>
                  <a:spcPct val="0"/>
                </a:spcBef>
                <a:spcAft>
                  <a:spcPct val="0"/>
                </a:spcAft>
                <a:buClrTx/>
                <a:buSzTx/>
                <a:buFontTx/>
                <a:buNone/>
                <a:tabLst/>
              </a:pPr>
              <a:r>
                <a:rPr lang="en-US" sz="8000" b="1" dirty="0">
                  <a:solidFill>
                    <a:schemeClr val="bg1"/>
                  </a:solidFill>
                  <a:latin typeface="Arial" panose="020B0604020202020204" pitchFamily="34" charset="0"/>
                  <a:cs typeface="Arial" panose="020B0604020202020204" pitchFamily="34" charset="0"/>
                </a:rPr>
                <a:t>BARCELONA 28-29 May 2024</a:t>
              </a:r>
            </a:p>
          </p:txBody>
        </p:sp>
        <p:sp>
          <p:nvSpPr>
            <p:cNvPr id="17" name="Rectangle 61">
              <a:extLst>
                <a:ext uri="{FF2B5EF4-FFF2-40B4-BE49-F238E27FC236}">
                  <a16:creationId xmlns:a16="http://schemas.microsoft.com/office/drawing/2014/main" id="{CA0CCDD3-9254-40EE-F5B5-5D0DB265C01A}"/>
                </a:ext>
              </a:extLst>
            </p:cNvPr>
            <p:cNvSpPr>
              <a:spLocks noChangeArrowheads="1"/>
            </p:cNvSpPr>
            <p:nvPr/>
          </p:nvSpPr>
          <p:spPr bwMode="auto">
            <a:xfrm>
              <a:off x="1461074" y="5944912"/>
              <a:ext cx="10105304" cy="738664"/>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endParaRPr kumimoji="0" lang="en-US" sz="4800" i="0" u="none" strike="noStrike" cap="none" normalizeH="0" baseline="0">
                <a:ln>
                  <a:noFill/>
                </a:ln>
                <a:solidFill>
                  <a:schemeClr val="bg1"/>
                </a:solidFill>
                <a:effectLst/>
                <a:latin typeface="+mj-lt"/>
                <a:cs typeface="Arial" pitchFamily="34" charset="0"/>
              </a:endParaRPr>
            </a:p>
          </p:txBody>
        </p:sp>
      </p:grpSp>
      <p:pic>
        <p:nvPicPr>
          <p:cNvPr id="23" name="Imagen 22">
            <a:extLst>
              <a:ext uri="{FF2B5EF4-FFF2-40B4-BE49-F238E27FC236}">
                <a16:creationId xmlns:a16="http://schemas.microsoft.com/office/drawing/2014/main" id="{1D4640E0-B2CE-940E-4110-944964F7D6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076754" y="11614141"/>
            <a:ext cx="11546833" cy="1351033"/>
          </a:xfrm>
          <a:prstGeom prst="rect">
            <a:avLst/>
          </a:prstGeom>
        </p:spPr>
      </p:pic>
      <p:pic>
        <p:nvPicPr>
          <p:cNvPr id="3" name="Imagen 2" descr="Texto&#10;&#10;Descripción generada automáticamente">
            <a:extLst>
              <a:ext uri="{FF2B5EF4-FFF2-40B4-BE49-F238E27FC236}">
                <a16:creationId xmlns:a16="http://schemas.microsoft.com/office/drawing/2014/main" id="{F17A95BF-8CF2-09F1-F83C-9F0A372AE97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20787" y="327134"/>
            <a:ext cx="4140721" cy="1725052"/>
          </a:xfrm>
          <a:prstGeom prst="rect">
            <a:avLst/>
          </a:prstGeom>
        </p:spPr>
      </p:pic>
      <p:pic>
        <p:nvPicPr>
          <p:cNvPr id="2" name="Imagen 1">
            <a:extLst>
              <a:ext uri="{FF2B5EF4-FFF2-40B4-BE49-F238E27FC236}">
                <a16:creationId xmlns:a16="http://schemas.microsoft.com/office/drawing/2014/main" id="{EB24E4D2-BFAF-3066-91EB-9E63D922CD22}"/>
              </a:ext>
            </a:extLst>
          </p:cNvPr>
          <p:cNvPicPr>
            <a:picLocks noChangeAspect="1"/>
          </p:cNvPicPr>
          <p:nvPr/>
        </p:nvPicPr>
        <p:blipFill rotWithShape="1">
          <a:blip r:embed="rId6">
            <a:extLst>
              <a:ext uri="{28A0092B-C50C-407E-A947-70E740481C1C}">
                <a14:useLocalDpi xmlns:a14="http://schemas.microsoft.com/office/drawing/2010/main" val="0"/>
              </a:ext>
            </a:extLst>
          </a:blip>
          <a:srcRect l="23516" t="25892" r="29790" b="13682"/>
          <a:stretch/>
        </p:blipFill>
        <p:spPr>
          <a:xfrm rot="249262">
            <a:off x="-804792" y="9373955"/>
            <a:ext cx="3028779" cy="4687035"/>
          </a:xfrm>
          <a:prstGeom prst="rect">
            <a:avLst/>
          </a:prstGeom>
        </p:spPr>
      </p:pic>
      <p:grpSp>
        <p:nvGrpSpPr>
          <p:cNvPr id="11" name="Grupo 12">
            <a:extLst>
              <a:ext uri="{FF2B5EF4-FFF2-40B4-BE49-F238E27FC236}">
                <a16:creationId xmlns:a16="http://schemas.microsoft.com/office/drawing/2014/main" id="{DD0D378A-3752-A740-CFCC-CCC334BFE5DF}"/>
              </a:ext>
            </a:extLst>
          </p:cNvPr>
          <p:cNvGrpSpPr/>
          <p:nvPr/>
        </p:nvGrpSpPr>
        <p:grpSpPr>
          <a:xfrm>
            <a:off x="1220787" y="6553696"/>
            <a:ext cx="22947889" cy="1632164"/>
            <a:chOff x="1371600" y="4357917"/>
            <a:chExt cx="11663651" cy="2325659"/>
          </a:xfrm>
        </p:grpSpPr>
        <p:sp>
          <p:nvSpPr>
            <p:cNvPr id="12" name="Rectangle 61">
              <a:extLst>
                <a:ext uri="{FF2B5EF4-FFF2-40B4-BE49-F238E27FC236}">
                  <a16:creationId xmlns:a16="http://schemas.microsoft.com/office/drawing/2014/main" id="{9DB95B07-938F-0896-A868-13A0DC6AA7D9}"/>
                </a:ext>
              </a:extLst>
            </p:cNvPr>
            <p:cNvSpPr>
              <a:spLocks noChangeArrowheads="1"/>
            </p:cNvSpPr>
            <p:nvPr/>
          </p:nvSpPr>
          <p:spPr bwMode="auto">
            <a:xfrm>
              <a:off x="1416338" y="5105399"/>
              <a:ext cx="10744200" cy="1538883"/>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endParaRPr kumimoji="0" lang="en-US" sz="10000" i="0" u="none" strike="noStrike" cap="none" normalizeH="0" baseline="0">
                <a:ln>
                  <a:noFill/>
                </a:ln>
                <a:solidFill>
                  <a:schemeClr val="tx2"/>
                </a:solidFill>
                <a:effectLst/>
                <a:latin typeface="+mj-lt"/>
                <a:cs typeface="Arial" pitchFamily="34" charset="0"/>
              </a:endParaRPr>
            </a:p>
          </p:txBody>
        </p:sp>
        <p:sp>
          <p:nvSpPr>
            <p:cNvPr id="16" name="Rectangle 61">
              <a:extLst>
                <a:ext uri="{FF2B5EF4-FFF2-40B4-BE49-F238E27FC236}">
                  <a16:creationId xmlns:a16="http://schemas.microsoft.com/office/drawing/2014/main" id="{7EC4CDDC-3996-2933-8813-55D89F06BAD7}"/>
                </a:ext>
              </a:extLst>
            </p:cNvPr>
            <p:cNvSpPr>
              <a:spLocks noChangeArrowheads="1"/>
            </p:cNvSpPr>
            <p:nvPr/>
          </p:nvSpPr>
          <p:spPr bwMode="auto">
            <a:xfrm>
              <a:off x="1371600" y="4357917"/>
              <a:ext cx="11663651" cy="1754194"/>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endParaRPr lang="en-US" sz="8000" b="1" dirty="0">
                <a:solidFill>
                  <a:schemeClr val="bg1"/>
                </a:solidFill>
                <a:latin typeface="Arial" panose="020B0604020202020204" pitchFamily="34" charset="0"/>
                <a:cs typeface="Arial" panose="020B0604020202020204" pitchFamily="34" charset="0"/>
              </a:endParaRPr>
            </a:p>
          </p:txBody>
        </p:sp>
        <p:sp>
          <p:nvSpPr>
            <p:cNvPr id="18" name="Rectangle 61">
              <a:extLst>
                <a:ext uri="{FF2B5EF4-FFF2-40B4-BE49-F238E27FC236}">
                  <a16:creationId xmlns:a16="http://schemas.microsoft.com/office/drawing/2014/main" id="{CA0CCDD3-9254-40EE-F5B5-5D0DB265C01A}"/>
                </a:ext>
              </a:extLst>
            </p:cNvPr>
            <p:cNvSpPr>
              <a:spLocks noChangeArrowheads="1"/>
            </p:cNvSpPr>
            <p:nvPr/>
          </p:nvSpPr>
          <p:spPr bwMode="auto">
            <a:xfrm>
              <a:off x="1461074" y="5944912"/>
              <a:ext cx="10105304" cy="738664"/>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endParaRPr kumimoji="0" lang="en-US" sz="4800" i="0" u="none" strike="noStrike" cap="none" normalizeH="0" baseline="0">
                <a:ln>
                  <a:noFill/>
                </a:ln>
                <a:solidFill>
                  <a:schemeClr val="bg1"/>
                </a:solidFill>
                <a:effectLst/>
                <a:latin typeface="+mj-lt"/>
                <a:cs typeface="Arial" pitchFamily="34" charset="0"/>
              </a:endParaRPr>
            </a:p>
          </p:txBody>
        </p:sp>
      </p:grpSp>
    </p:spTree>
    <p:extLst>
      <p:ext uri="{BB962C8B-B14F-4D97-AF65-F5344CB8AC3E}">
        <p14:creationId xmlns:p14="http://schemas.microsoft.com/office/powerpoint/2010/main" val="1720027297"/>
      </p:ext>
    </p:extLst>
  </p:cSld>
  <p:clrMapOvr>
    <a:masterClrMapping/>
  </p:clrMapOvr>
  <p:transition spd="slow">
    <p:push/>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QuadreDeText 1">
            <a:extLst>
              <a:ext uri="{FF2B5EF4-FFF2-40B4-BE49-F238E27FC236}">
                <a16:creationId xmlns:a16="http://schemas.microsoft.com/office/drawing/2014/main" id="{E081CABB-8C3F-AC0F-4C1D-07E6ACB45A33}"/>
              </a:ext>
            </a:extLst>
          </p:cNvPr>
          <p:cNvSpPr txBox="1"/>
          <p:nvPr/>
        </p:nvSpPr>
        <p:spPr>
          <a:xfrm>
            <a:off x="1724891" y="1137789"/>
            <a:ext cx="20324618" cy="3416320"/>
          </a:xfrm>
          <a:prstGeom prst="rect">
            <a:avLst/>
          </a:prstGeom>
          <a:noFill/>
        </p:spPr>
        <p:txBody>
          <a:bodyPr wrap="square" rtlCol="0">
            <a:spAutoFit/>
          </a:bodyPr>
          <a:lstStyle>
            <a:defPPr>
              <a:defRPr lang="en-US"/>
            </a:defPPr>
            <a:lvl1pPr>
              <a:defRPr sz="7200" b="1">
                <a:solidFill>
                  <a:schemeClr val="tx2"/>
                </a:solidFill>
                <a:latin typeface="Arial" panose="020B0604020202020204" pitchFamily="34" charset="0"/>
                <a:cs typeface="Arial" panose="020B0604020202020204" pitchFamily="34" charset="0"/>
              </a:defRPr>
            </a:lvl1pPr>
          </a:lstStyle>
          <a:p>
            <a:r>
              <a:rPr lang="en-US" dirty="0"/>
              <a:t>Moving into action: connecting MED projects, S3 and the MED Innovative Sustainable Economy Mission (MISE)</a:t>
            </a:r>
          </a:p>
        </p:txBody>
      </p:sp>
      <p:sp>
        <p:nvSpPr>
          <p:cNvPr id="3" name="QuadreDeText 2">
            <a:extLst>
              <a:ext uri="{FF2B5EF4-FFF2-40B4-BE49-F238E27FC236}">
                <a16:creationId xmlns:a16="http://schemas.microsoft.com/office/drawing/2014/main" id="{51F0F4A9-9A55-B276-AD4B-C4CA4B186ADE}"/>
              </a:ext>
            </a:extLst>
          </p:cNvPr>
          <p:cNvSpPr txBox="1"/>
          <p:nvPr/>
        </p:nvSpPr>
        <p:spPr>
          <a:xfrm>
            <a:off x="1724891" y="11870325"/>
            <a:ext cx="10998332" cy="1415772"/>
          </a:xfrm>
          <a:prstGeom prst="rect">
            <a:avLst/>
          </a:prstGeom>
          <a:noFill/>
        </p:spPr>
        <p:txBody>
          <a:bodyPr wrap="square" rtlCol="0">
            <a:spAutoFit/>
          </a:bodyPr>
          <a:lstStyle/>
          <a:p>
            <a:r>
              <a:rPr lang="ca-ES" b="1" dirty="0" err="1">
                <a:solidFill>
                  <a:schemeClr val="tx2"/>
                </a:solidFill>
                <a:latin typeface="Arial" panose="020B0604020202020204" pitchFamily="34" charset="0"/>
                <a:cs typeface="Arial" panose="020B0604020202020204" pitchFamily="34" charset="0"/>
              </a:rPr>
              <a:t>Session</a:t>
            </a:r>
            <a:r>
              <a:rPr lang="ca-ES" b="1" dirty="0">
                <a:solidFill>
                  <a:schemeClr val="tx2"/>
                </a:solidFill>
                <a:latin typeface="Arial" panose="020B0604020202020204" pitchFamily="34" charset="0"/>
                <a:cs typeface="Arial" panose="020B0604020202020204" pitchFamily="34" charset="0"/>
              </a:rPr>
              <a:t> </a:t>
            </a:r>
            <a:r>
              <a:rPr lang="ca-ES" b="1" dirty="0" err="1">
                <a:solidFill>
                  <a:schemeClr val="tx2"/>
                </a:solidFill>
                <a:latin typeface="Arial" panose="020B0604020202020204" pitchFamily="34" charset="0"/>
                <a:cs typeface="Arial" panose="020B0604020202020204" pitchFamily="34" charset="0"/>
              </a:rPr>
              <a:t>moderated</a:t>
            </a:r>
            <a:r>
              <a:rPr lang="ca-ES" b="1" dirty="0">
                <a:solidFill>
                  <a:schemeClr val="tx2"/>
                </a:solidFill>
                <a:latin typeface="Arial" panose="020B0604020202020204" pitchFamily="34" charset="0"/>
                <a:cs typeface="Arial" panose="020B0604020202020204" pitchFamily="34" charset="0"/>
              </a:rPr>
              <a:t> </a:t>
            </a:r>
            <a:r>
              <a:rPr lang="ca-ES" b="1" dirty="0" err="1">
                <a:solidFill>
                  <a:schemeClr val="tx2"/>
                </a:solidFill>
                <a:latin typeface="Arial" panose="020B0604020202020204" pitchFamily="34" charset="0"/>
                <a:cs typeface="Arial" panose="020B0604020202020204" pitchFamily="34" charset="0"/>
              </a:rPr>
              <a:t>by</a:t>
            </a:r>
            <a:r>
              <a:rPr lang="ca-ES" b="1" dirty="0">
                <a:solidFill>
                  <a:schemeClr val="tx2"/>
                </a:solidFill>
                <a:latin typeface="Arial" panose="020B0604020202020204" pitchFamily="34" charset="0"/>
                <a:cs typeface="Arial" panose="020B0604020202020204" pitchFamily="34" charset="0"/>
              </a:rPr>
              <a:t> Cynthia Echave</a:t>
            </a:r>
          </a:p>
          <a:p>
            <a:endParaRPr lang="ca-ES" dirty="0"/>
          </a:p>
        </p:txBody>
      </p:sp>
      <p:sp>
        <p:nvSpPr>
          <p:cNvPr id="4" name="QuadreDeText 3">
            <a:extLst>
              <a:ext uri="{FF2B5EF4-FFF2-40B4-BE49-F238E27FC236}">
                <a16:creationId xmlns:a16="http://schemas.microsoft.com/office/drawing/2014/main" id="{B55D51A7-78E5-078D-C146-AC029236A467}"/>
              </a:ext>
            </a:extLst>
          </p:cNvPr>
          <p:cNvSpPr txBox="1"/>
          <p:nvPr/>
        </p:nvSpPr>
        <p:spPr>
          <a:xfrm>
            <a:off x="3449783" y="8688949"/>
            <a:ext cx="12656127" cy="1415772"/>
          </a:xfrm>
          <a:prstGeom prst="rect">
            <a:avLst/>
          </a:prstGeom>
          <a:noFill/>
        </p:spPr>
        <p:txBody>
          <a:bodyPr wrap="square" rtlCol="0">
            <a:spAutoFit/>
          </a:bodyPr>
          <a:lstStyle/>
          <a:p>
            <a:r>
              <a:rPr lang="ca-ES" b="1" dirty="0">
                <a:solidFill>
                  <a:schemeClr val="tx2"/>
                </a:solidFill>
                <a:latin typeface="Arial" panose="020B0604020202020204" pitchFamily="34" charset="0"/>
                <a:cs typeface="Arial" panose="020B0604020202020204" pitchFamily="34" charset="0"/>
              </a:rPr>
              <a:t>Fernando Mérida,</a:t>
            </a:r>
          </a:p>
          <a:p>
            <a:r>
              <a:rPr lang="ca-ES" b="1" dirty="0" err="1">
                <a:solidFill>
                  <a:schemeClr val="tx2"/>
                </a:solidFill>
                <a:latin typeface="Arial" panose="020B0604020202020204" pitchFamily="34" charset="0"/>
                <a:cs typeface="Arial" panose="020B0604020202020204" pitchFamily="34" charset="0"/>
              </a:rPr>
              <a:t>Spanish</a:t>
            </a:r>
            <a:r>
              <a:rPr lang="ca-ES" b="1" dirty="0">
                <a:solidFill>
                  <a:schemeClr val="tx2"/>
                </a:solidFill>
                <a:latin typeface="Arial" panose="020B0604020202020204" pitchFamily="34" charset="0"/>
                <a:cs typeface="Arial" panose="020B0604020202020204" pitchFamily="34" charset="0"/>
              </a:rPr>
              <a:t> </a:t>
            </a:r>
            <a:r>
              <a:rPr lang="ca-ES" b="1" dirty="0" err="1">
                <a:solidFill>
                  <a:schemeClr val="tx2"/>
                </a:solidFill>
                <a:latin typeface="Arial" panose="020B0604020202020204" pitchFamily="34" charset="0"/>
                <a:cs typeface="Arial" panose="020B0604020202020204" pitchFamily="34" charset="0"/>
              </a:rPr>
              <a:t>Government</a:t>
            </a:r>
            <a:r>
              <a:rPr lang="ca-ES" b="1" dirty="0">
                <a:solidFill>
                  <a:schemeClr val="tx2"/>
                </a:solidFill>
                <a:latin typeface="Arial" panose="020B0604020202020204" pitchFamily="34" charset="0"/>
                <a:cs typeface="Arial" panose="020B0604020202020204" pitchFamily="34" charset="0"/>
              </a:rPr>
              <a:t> </a:t>
            </a:r>
            <a:endParaRPr lang="ca-ES" dirty="0"/>
          </a:p>
        </p:txBody>
      </p:sp>
      <p:sp>
        <p:nvSpPr>
          <p:cNvPr id="5" name="QuadreDeText 4">
            <a:extLst>
              <a:ext uri="{FF2B5EF4-FFF2-40B4-BE49-F238E27FC236}">
                <a16:creationId xmlns:a16="http://schemas.microsoft.com/office/drawing/2014/main" id="{337B9B1E-E450-74F8-BCD0-E21DB284C8B1}"/>
              </a:ext>
            </a:extLst>
          </p:cNvPr>
          <p:cNvSpPr txBox="1"/>
          <p:nvPr/>
        </p:nvSpPr>
        <p:spPr>
          <a:xfrm>
            <a:off x="15510165" y="5138005"/>
            <a:ext cx="12656127" cy="1415772"/>
          </a:xfrm>
          <a:prstGeom prst="rect">
            <a:avLst/>
          </a:prstGeom>
          <a:noFill/>
        </p:spPr>
        <p:txBody>
          <a:bodyPr wrap="square" rtlCol="0">
            <a:spAutoFit/>
          </a:bodyPr>
          <a:lstStyle/>
          <a:p>
            <a:r>
              <a:rPr lang="ca-ES" b="1" dirty="0" err="1">
                <a:solidFill>
                  <a:schemeClr val="tx2"/>
                </a:solidFill>
                <a:latin typeface="Arial" panose="020B0604020202020204" pitchFamily="34" charset="0"/>
                <a:cs typeface="Arial" panose="020B0604020202020204" pitchFamily="34" charset="0"/>
              </a:rPr>
              <a:t>Alasdair</a:t>
            </a:r>
            <a:r>
              <a:rPr lang="ca-ES" b="1" dirty="0">
                <a:solidFill>
                  <a:schemeClr val="tx2"/>
                </a:solidFill>
                <a:latin typeface="Arial" panose="020B0604020202020204" pitchFamily="34" charset="0"/>
                <a:cs typeface="Arial" panose="020B0604020202020204" pitchFamily="34" charset="0"/>
              </a:rPr>
              <a:t> Reid, </a:t>
            </a:r>
          </a:p>
          <a:p>
            <a:r>
              <a:rPr lang="ca-ES" b="1" dirty="0">
                <a:solidFill>
                  <a:schemeClr val="tx2"/>
                </a:solidFill>
                <a:latin typeface="Arial" panose="020B0604020202020204" pitchFamily="34" charset="0"/>
                <a:cs typeface="Arial" panose="020B0604020202020204" pitchFamily="34" charset="0"/>
              </a:rPr>
              <a:t>EFIS Centre</a:t>
            </a:r>
          </a:p>
        </p:txBody>
      </p:sp>
      <p:sp>
        <p:nvSpPr>
          <p:cNvPr id="6" name="QuadreDeText 5">
            <a:extLst>
              <a:ext uri="{FF2B5EF4-FFF2-40B4-BE49-F238E27FC236}">
                <a16:creationId xmlns:a16="http://schemas.microsoft.com/office/drawing/2014/main" id="{E88000A6-D47D-44A6-1DE0-DBBC5EADC1FB}"/>
              </a:ext>
            </a:extLst>
          </p:cNvPr>
          <p:cNvSpPr txBox="1"/>
          <p:nvPr/>
        </p:nvSpPr>
        <p:spPr>
          <a:xfrm>
            <a:off x="13362707" y="7981063"/>
            <a:ext cx="6546275" cy="2077492"/>
          </a:xfrm>
          <a:prstGeom prst="rect">
            <a:avLst/>
          </a:prstGeom>
          <a:noFill/>
        </p:spPr>
        <p:txBody>
          <a:bodyPr wrap="square" rtlCol="0">
            <a:spAutoFit/>
          </a:bodyPr>
          <a:lstStyle/>
          <a:p>
            <a:r>
              <a:rPr lang="ca-ES" b="1" dirty="0">
                <a:solidFill>
                  <a:schemeClr val="tx2"/>
                </a:solidFill>
                <a:latin typeface="Arial" panose="020B0604020202020204" pitchFamily="34" charset="0"/>
                <a:cs typeface="Arial" panose="020B0604020202020204" pitchFamily="34" charset="0"/>
              </a:rPr>
              <a:t>Alessandro </a:t>
            </a:r>
            <a:r>
              <a:rPr lang="ca-ES" b="1" dirty="0" err="1">
                <a:solidFill>
                  <a:schemeClr val="tx2"/>
                </a:solidFill>
                <a:latin typeface="Arial" panose="020B0604020202020204" pitchFamily="34" charset="0"/>
                <a:cs typeface="Arial" panose="020B0604020202020204" pitchFamily="34" charset="0"/>
              </a:rPr>
              <a:t>Daraio</a:t>
            </a:r>
            <a:r>
              <a:rPr lang="ca-ES" b="1" dirty="0">
                <a:solidFill>
                  <a:schemeClr val="tx2"/>
                </a:solidFill>
                <a:latin typeface="Arial" panose="020B0604020202020204" pitchFamily="34" charset="0"/>
                <a:cs typeface="Arial" panose="020B0604020202020204" pitchFamily="34" charset="0"/>
              </a:rPr>
              <a:t>,</a:t>
            </a:r>
          </a:p>
          <a:p>
            <a:r>
              <a:rPr lang="ca-ES" b="1" dirty="0">
                <a:solidFill>
                  <a:schemeClr val="tx2"/>
                </a:solidFill>
                <a:latin typeface="Arial" panose="020B0604020202020204" pitchFamily="34" charset="0"/>
                <a:cs typeface="Arial" panose="020B0604020202020204" pitchFamily="34" charset="0"/>
              </a:rPr>
              <a:t>Dialogue4Innovation</a:t>
            </a:r>
          </a:p>
          <a:p>
            <a:endParaRPr lang="ca-ES" dirty="0"/>
          </a:p>
        </p:txBody>
      </p:sp>
      <p:sp>
        <p:nvSpPr>
          <p:cNvPr id="7" name="QuadreDeText 6">
            <a:extLst>
              <a:ext uri="{FF2B5EF4-FFF2-40B4-BE49-F238E27FC236}">
                <a16:creationId xmlns:a16="http://schemas.microsoft.com/office/drawing/2014/main" id="{7102C31E-A109-F524-1542-06AAB9800793}"/>
              </a:ext>
            </a:extLst>
          </p:cNvPr>
          <p:cNvSpPr txBox="1"/>
          <p:nvPr/>
        </p:nvSpPr>
        <p:spPr>
          <a:xfrm>
            <a:off x="1974273" y="5845891"/>
            <a:ext cx="12656127" cy="1415772"/>
          </a:xfrm>
          <a:prstGeom prst="rect">
            <a:avLst/>
          </a:prstGeom>
          <a:noFill/>
        </p:spPr>
        <p:txBody>
          <a:bodyPr wrap="square" rtlCol="0">
            <a:spAutoFit/>
          </a:bodyPr>
          <a:lstStyle/>
          <a:p>
            <a:r>
              <a:rPr lang="ca-ES" b="1" dirty="0" err="1">
                <a:solidFill>
                  <a:schemeClr val="tx2"/>
                </a:solidFill>
                <a:latin typeface="Arial" panose="020B0604020202020204" pitchFamily="34" charset="0"/>
                <a:cs typeface="Arial" panose="020B0604020202020204" pitchFamily="34" charset="0"/>
              </a:rPr>
              <a:t>Elisabetta</a:t>
            </a:r>
            <a:r>
              <a:rPr lang="ca-ES" b="1" dirty="0">
                <a:solidFill>
                  <a:schemeClr val="tx2"/>
                </a:solidFill>
                <a:latin typeface="Arial" panose="020B0604020202020204" pitchFamily="34" charset="0"/>
                <a:cs typeface="Arial" panose="020B0604020202020204" pitchFamily="34" charset="0"/>
              </a:rPr>
              <a:t> </a:t>
            </a:r>
            <a:r>
              <a:rPr lang="ca-ES" b="1" dirty="0" err="1">
                <a:solidFill>
                  <a:schemeClr val="tx2"/>
                </a:solidFill>
                <a:latin typeface="Arial" panose="020B0604020202020204" pitchFamily="34" charset="0"/>
                <a:cs typeface="Arial" panose="020B0604020202020204" pitchFamily="34" charset="0"/>
              </a:rPr>
              <a:t>Marinelli</a:t>
            </a:r>
            <a:r>
              <a:rPr lang="ca-ES" b="1" dirty="0">
                <a:solidFill>
                  <a:schemeClr val="tx2"/>
                </a:solidFill>
                <a:latin typeface="Arial" panose="020B0604020202020204" pitchFamily="34" charset="0"/>
                <a:cs typeface="Arial" panose="020B0604020202020204" pitchFamily="34" charset="0"/>
              </a:rPr>
              <a:t>, </a:t>
            </a:r>
            <a:endParaRPr lang="ca-ES" dirty="0"/>
          </a:p>
          <a:p>
            <a:r>
              <a:rPr lang="ca-ES" b="1" dirty="0">
                <a:solidFill>
                  <a:schemeClr val="tx2"/>
                </a:solidFill>
                <a:latin typeface="Arial" panose="020B0604020202020204" pitchFamily="34" charset="0"/>
                <a:cs typeface="Arial" panose="020B0604020202020204" pitchFamily="34" charset="0"/>
              </a:rPr>
              <a:t>S3 </a:t>
            </a:r>
            <a:r>
              <a:rPr lang="ca-ES" b="1" dirty="0" err="1">
                <a:solidFill>
                  <a:schemeClr val="tx2"/>
                </a:solidFill>
                <a:latin typeface="Arial" panose="020B0604020202020204" pitchFamily="34" charset="0"/>
                <a:cs typeface="Arial" panose="020B0604020202020204" pitchFamily="34" charset="0"/>
              </a:rPr>
              <a:t>CoP</a:t>
            </a:r>
            <a:r>
              <a:rPr lang="ca-ES" b="1" dirty="0">
                <a:solidFill>
                  <a:schemeClr val="tx2"/>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216877398"/>
      </p:ext>
    </p:extLst>
  </p:cSld>
  <p:clrMapOvr>
    <a:masterClrMapping/>
  </p:clrMapOvr>
  <p:transition>
    <p:random/>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 name="ZoneTexte 179">
            <a:extLst>
              <a:ext uri="{FF2B5EF4-FFF2-40B4-BE49-F238E27FC236}">
                <a16:creationId xmlns:a16="http://schemas.microsoft.com/office/drawing/2014/main" id="{D960FC16-A943-4585-AAA4-0E0BC464D8B8}"/>
              </a:ext>
            </a:extLst>
          </p:cNvPr>
          <p:cNvSpPr txBox="1"/>
          <p:nvPr/>
        </p:nvSpPr>
        <p:spPr>
          <a:xfrm>
            <a:off x="1587" y="-79699"/>
            <a:ext cx="21115260" cy="1077218"/>
          </a:xfrm>
          <a:prstGeom prst="rect">
            <a:avLst/>
          </a:prstGeom>
          <a:noFill/>
        </p:spPr>
        <p:txBody>
          <a:bodyPr wrap="square">
            <a:spAutoFit/>
          </a:bodyPr>
          <a:lstStyle/>
          <a:p>
            <a:pPr defTabSz="1828800">
              <a:defRPr/>
            </a:pPr>
            <a:r>
              <a:rPr lang="fr-FR" sz="6400" dirty="0">
                <a:solidFill>
                  <a:prstClr val="white"/>
                </a:solidFill>
                <a:latin typeface="Montserrat SemiBold" pitchFamily="2" charset="0"/>
              </a:rPr>
              <a:t>56 </a:t>
            </a:r>
            <a:r>
              <a:rPr lang="fr-FR" sz="6400" dirty="0" err="1">
                <a:solidFill>
                  <a:prstClr val="white"/>
                </a:solidFill>
                <a:latin typeface="Montserrat SemiBold" pitchFamily="2" charset="0"/>
              </a:rPr>
              <a:t>Thematic</a:t>
            </a:r>
            <a:r>
              <a:rPr lang="fr-FR" sz="6400" dirty="0">
                <a:solidFill>
                  <a:prstClr val="white"/>
                </a:solidFill>
                <a:latin typeface="Montserrat SemiBold" pitchFamily="2" charset="0"/>
              </a:rPr>
              <a:t> </a:t>
            </a:r>
            <a:r>
              <a:rPr lang="fr-FR" sz="6400" dirty="0" err="1">
                <a:solidFill>
                  <a:prstClr val="white"/>
                </a:solidFill>
                <a:latin typeface="Montserrat SemiBold" pitchFamily="2" charset="0"/>
              </a:rPr>
              <a:t>projects</a:t>
            </a:r>
            <a:r>
              <a:rPr lang="fr-FR" sz="6400" dirty="0">
                <a:solidFill>
                  <a:prstClr val="white"/>
                </a:solidFill>
                <a:latin typeface="Montserrat SemiBold" pitchFamily="2" charset="0"/>
              </a:rPr>
              <a:t> </a:t>
            </a:r>
            <a:r>
              <a:rPr lang="fr-FR" sz="6400" dirty="0" err="1">
                <a:solidFill>
                  <a:prstClr val="white"/>
                </a:solidFill>
                <a:latin typeface="Montserrat SemiBold" pitchFamily="2" charset="0"/>
              </a:rPr>
              <a:t>started</a:t>
            </a:r>
            <a:r>
              <a:rPr lang="fr-FR" sz="6400" dirty="0">
                <a:solidFill>
                  <a:prstClr val="white"/>
                </a:solidFill>
                <a:latin typeface="Montserrat SemiBold" pitchFamily="2" charset="0"/>
              </a:rPr>
              <a:t> on 01/01/2024 </a:t>
            </a:r>
          </a:p>
        </p:txBody>
      </p:sp>
      <p:pic>
        <p:nvPicPr>
          <p:cNvPr id="85" name="Image 84">
            <a:extLst>
              <a:ext uri="{FF2B5EF4-FFF2-40B4-BE49-F238E27FC236}">
                <a16:creationId xmlns:a16="http://schemas.microsoft.com/office/drawing/2014/main" id="{3901F17F-E234-4665-B2B7-EEF4CD4642A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0234" b="9845"/>
          <a:stretch/>
        </p:blipFill>
        <p:spPr>
          <a:xfrm>
            <a:off x="2291817" y="2291021"/>
            <a:ext cx="3356224" cy="3154554"/>
          </a:xfrm>
          <a:prstGeom prst="rect">
            <a:avLst/>
          </a:prstGeom>
        </p:spPr>
      </p:pic>
      <p:pic>
        <p:nvPicPr>
          <p:cNvPr id="90" name="Image 89" descr="Une image contenant texte&#10;&#10;Description générée automatiquement">
            <a:extLst>
              <a:ext uri="{FF2B5EF4-FFF2-40B4-BE49-F238E27FC236}">
                <a16:creationId xmlns:a16="http://schemas.microsoft.com/office/drawing/2014/main" id="{626BCEE9-7C48-4081-B4B3-B5BF8F783D1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9807"/>
          <a:stretch/>
        </p:blipFill>
        <p:spPr>
          <a:xfrm>
            <a:off x="8437155" y="2316244"/>
            <a:ext cx="3447528" cy="3154552"/>
          </a:xfrm>
          <a:prstGeom prst="rect">
            <a:avLst/>
          </a:prstGeom>
        </p:spPr>
      </p:pic>
      <p:pic>
        <p:nvPicPr>
          <p:cNvPr id="93" name="Image 92">
            <a:extLst>
              <a:ext uri="{FF2B5EF4-FFF2-40B4-BE49-F238E27FC236}">
                <a16:creationId xmlns:a16="http://schemas.microsoft.com/office/drawing/2014/main" id="{D25973BB-D629-4EBD-8A3A-03C9F5A7F00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0710"/>
          <a:stretch/>
        </p:blipFill>
        <p:spPr>
          <a:xfrm>
            <a:off x="18993431" y="2131467"/>
            <a:ext cx="3332868" cy="3144654"/>
          </a:xfrm>
          <a:prstGeom prst="rect">
            <a:avLst/>
          </a:prstGeom>
        </p:spPr>
      </p:pic>
      <p:pic>
        <p:nvPicPr>
          <p:cNvPr id="73" name="Image 72">
            <a:extLst>
              <a:ext uri="{FF2B5EF4-FFF2-40B4-BE49-F238E27FC236}">
                <a16:creationId xmlns:a16="http://schemas.microsoft.com/office/drawing/2014/main" id="{6A65DEE6-131F-4E4F-9C79-D70CD762CEF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2332"/>
          <a:stretch/>
        </p:blipFill>
        <p:spPr>
          <a:xfrm>
            <a:off x="14218062" y="2131467"/>
            <a:ext cx="3229438" cy="3265430"/>
          </a:xfrm>
          <a:prstGeom prst="rect">
            <a:avLst/>
          </a:prstGeom>
        </p:spPr>
      </p:pic>
      <p:graphicFrame>
        <p:nvGraphicFramePr>
          <p:cNvPr id="2" name="Tableau 1">
            <a:extLst>
              <a:ext uri="{FF2B5EF4-FFF2-40B4-BE49-F238E27FC236}">
                <a16:creationId xmlns:a16="http://schemas.microsoft.com/office/drawing/2014/main" id="{AC967AA1-D625-ADB6-F1F2-2B3BD7CC822F}"/>
              </a:ext>
            </a:extLst>
          </p:cNvPr>
          <p:cNvGraphicFramePr>
            <a:graphicFrameLocks noGrp="1"/>
          </p:cNvGraphicFramePr>
          <p:nvPr/>
        </p:nvGraphicFramePr>
        <p:xfrm>
          <a:off x="19577807" y="5640628"/>
          <a:ext cx="3332868" cy="4419600"/>
        </p:xfrm>
        <a:graphic>
          <a:graphicData uri="http://schemas.openxmlformats.org/drawingml/2006/table">
            <a:tbl>
              <a:tblPr>
                <a:tableStyleId>{5C22544A-7EE6-4342-B048-85BDC9FD1C3A}</a:tableStyleId>
              </a:tblPr>
              <a:tblGrid>
                <a:gridCol w="3332868">
                  <a:extLst>
                    <a:ext uri="{9D8B030D-6E8A-4147-A177-3AD203B41FA5}">
                      <a16:colId xmlns:a16="http://schemas.microsoft.com/office/drawing/2014/main" val="2780458597"/>
                    </a:ext>
                  </a:extLst>
                </a:gridCol>
              </a:tblGrid>
              <a:tr h="441960">
                <a:tc>
                  <a:txBody>
                    <a:bodyPr/>
                    <a:lstStyle/>
                    <a:p>
                      <a:pPr algn="l" fontAlgn="b"/>
                      <a:r>
                        <a:rPr lang="fr-FR" sz="2800" b="1" u="none" strike="noStrike">
                          <a:solidFill>
                            <a:srgbClr val="CC94AF"/>
                          </a:solidFill>
                          <a:effectLst/>
                          <a:latin typeface="Montserrat" panose="00000500000000000000" pitchFamily="2" charset="0"/>
                        </a:rPr>
                        <a:t>COOL NOONS</a:t>
                      </a:r>
                      <a:endParaRPr lang="fr-FR" sz="2800" b="1" i="0" u="none" strike="noStrike">
                        <a:solidFill>
                          <a:srgbClr val="CC94AF"/>
                        </a:solidFill>
                        <a:effectLst/>
                        <a:latin typeface="Montserrat" panose="00000500000000000000" pitchFamily="2" charset="0"/>
                      </a:endParaRPr>
                    </a:p>
                  </a:txBody>
                  <a:tcPr marL="15240" marR="15240" marT="15240" marB="0" anchor="b">
                    <a:noFill/>
                  </a:tcPr>
                </a:tc>
                <a:extLst>
                  <a:ext uri="{0D108BD9-81ED-4DB2-BD59-A6C34878D82A}">
                    <a16:rowId xmlns:a16="http://schemas.microsoft.com/office/drawing/2014/main" val="3473222523"/>
                  </a:ext>
                </a:extLst>
              </a:tr>
              <a:tr h="441960">
                <a:tc>
                  <a:txBody>
                    <a:bodyPr/>
                    <a:lstStyle/>
                    <a:p>
                      <a:pPr algn="l" fontAlgn="b"/>
                      <a:r>
                        <a:rPr lang="fr-FR" sz="2800" b="1" u="none" strike="noStrike">
                          <a:solidFill>
                            <a:srgbClr val="CC94AF"/>
                          </a:solidFill>
                          <a:effectLst/>
                          <a:latin typeface="Montserrat" panose="00000500000000000000" pitchFamily="2" charset="0"/>
                        </a:rPr>
                        <a:t>HERIT ADAPT</a:t>
                      </a:r>
                      <a:endParaRPr lang="fr-FR" sz="2800" b="1" i="0" u="none" strike="noStrike">
                        <a:solidFill>
                          <a:srgbClr val="CC94AF"/>
                        </a:solidFill>
                        <a:effectLst/>
                        <a:latin typeface="Montserrat" panose="00000500000000000000" pitchFamily="2" charset="0"/>
                      </a:endParaRPr>
                    </a:p>
                  </a:txBody>
                  <a:tcPr marL="15240" marR="15240" marT="15240" marB="0" anchor="b">
                    <a:noFill/>
                  </a:tcPr>
                </a:tc>
                <a:extLst>
                  <a:ext uri="{0D108BD9-81ED-4DB2-BD59-A6C34878D82A}">
                    <a16:rowId xmlns:a16="http://schemas.microsoft.com/office/drawing/2014/main" val="2417542879"/>
                  </a:ext>
                </a:extLst>
              </a:tr>
              <a:tr h="441960">
                <a:tc>
                  <a:txBody>
                    <a:bodyPr/>
                    <a:lstStyle/>
                    <a:p>
                      <a:pPr algn="l" fontAlgn="b"/>
                      <a:r>
                        <a:rPr lang="fr-FR" sz="2800" b="1" u="none" strike="noStrike">
                          <a:solidFill>
                            <a:srgbClr val="CC94AF"/>
                          </a:solidFill>
                          <a:effectLst/>
                          <a:latin typeface="Montserrat" panose="00000500000000000000" pitchFamily="2" charset="0"/>
                        </a:rPr>
                        <a:t>LIBECCIO</a:t>
                      </a:r>
                      <a:endParaRPr lang="fr-FR" sz="2800" b="1" i="0" u="none" strike="noStrike">
                        <a:solidFill>
                          <a:srgbClr val="CC94AF"/>
                        </a:solidFill>
                        <a:effectLst/>
                        <a:latin typeface="Montserrat" panose="00000500000000000000" pitchFamily="2" charset="0"/>
                      </a:endParaRPr>
                    </a:p>
                  </a:txBody>
                  <a:tcPr marL="15240" marR="15240" marT="15240" marB="0" anchor="b">
                    <a:noFill/>
                  </a:tcPr>
                </a:tc>
                <a:extLst>
                  <a:ext uri="{0D108BD9-81ED-4DB2-BD59-A6C34878D82A}">
                    <a16:rowId xmlns:a16="http://schemas.microsoft.com/office/drawing/2014/main" val="3580606479"/>
                  </a:ext>
                </a:extLst>
              </a:tr>
              <a:tr h="441960">
                <a:tc>
                  <a:txBody>
                    <a:bodyPr/>
                    <a:lstStyle/>
                    <a:p>
                      <a:pPr algn="l" fontAlgn="b"/>
                      <a:r>
                        <a:rPr lang="fr-FR" sz="2800" b="1" u="none" strike="noStrike">
                          <a:solidFill>
                            <a:srgbClr val="CC94AF"/>
                          </a:solidFill>
                          <a:effectLst/>
                          <a:latin typeface="Montserrat" panose="00000500000000000000" pitchFamily="2" charset="0"/>
                        </a:rPr>
                        <a:t>MAST</a:t>
                      </a:r>
                      <a:endParaRPr lang="fr-FR" sz="2800" b="1" i="0" u="none" strike="noStrike">
                        <a:solidFill>
                          <a:srgbClr val="CC94AF"/>
                        </a:solidFill>
                        <a:effectLst/>
                        <a:latin typeface="Montserrat" panose="00000500000000000000" pitchFamily="2" charset="0"/>
                      </a:endParaRPr>
                    </a:p>
                  </a:txBody>
                  <a:tcPr marL="15240" marR="15240" marT="15240" marB="0" anchor="b">
                    <a:noFill/>
                  </a:tcPr>
                </a:tc>
                <a:extLst>
                  <a:ext uri="{0D108BD9-81ED-4DB2-BD59-A6C34878D82A}">
                    <a16:rowId xmlns:a16="http://schemas.microsoft.com/office/drawing/2014/main" val="1420685558"/>
                  </a:ext>
                </a:extLst>
              </a:tr>
              <a:tr h="441960">
                <a:tc>
                  <a:txBody>
                    <a:bodyPr/>
                    <a:lstStyle/>
                    <a:p>
                      <a:pPr algn="l" fontAlgn="b"/>
                      <a:r>
                        <a:rPr lang="fr-FR" sz="2800" b="1" u="none" strike="noStrike" err="1">
                          <a:solidFill>
                            <a:srgbClr val="CC94AF"/>
                          </a:solidFill>
                          <a:effectLst/>
                          <a:latin typeface="Montserrat" panose="00000500000000000000" pitchFamily="2" charset="0"/>
                        </a:rPr>
                        <a:t>MedDiet</a:t>
                      </a:r>
                      <a:r>
                        <a:rPr lang="fr-FR" sz="2800" b="1" u="none" strike="noStrike">
                          <a:solidFill>
                            <a:srgbClr val="CC94AF"/>
                          </a:solidFill>
                          <a:effectLst/>
                          <a:latin typeface="Montserrat" panose="00000500000000000000" pitchFamily="2" charset="0"/>
                        </a:rPr>
                        <a:t> Go</a:t>
                      </a:r>
                      <a:endParaRPr lang="fr-FR" sz="2800" b="1" i="0" u="none" strike="noStrike">
                        <a:solidFill>
                          <a:srgbClr val="CC94AF"/>
                        </a:solidFill>
                        <a:effectLst/>
                        <a:latin typeface="Montserrat" panose="00000500000000000000" pitchFamily="2" charset="0"/>
                      </a:endParaRPr>
                    </a:p>
                  </a:txBody>
                  <a:tcPr marL="15240" marR="15240" marT="15240" marB="0" anchor="b">
                    <a:noFill/>
                  </a:tcPr>
                </a:tc>
                <a:extLst>
                  <a:ext uri="{0D108BD9-81ED-4DB2-BD59-A6C34878D82A}">
                    <a16:rowId xmlns:a16="http://schemas.microsoft.com/office/drawing/2014/main" val="1173306460"/>
                  </a:ext>
                </a:extLst>
              </a:tr>
              <a:tr h="441960">
                <a:tc>
                  <a:txBody>
                    <a:bodyPr/>
                    <a:lstStyle/>
                    <a:p>
                      <a:pPr algn="l" fontAlgn="b"/>
                      <a:r>
                        <a:rPr lang="fr-FR" sz="2800" b="1" u="none" strike="noStrike">
                          <a:solidFill>
                            <a:srgbClr val="CC94AF"/>
                          </a:solidFill>
                          <a:effectLst/>
                          <a:latin typeface="Montserrat" panose="00000500000000000000" pitchFamily="2" charset="0"/>
                        </a:rPr>
                        <a:t>MED-GIAHS</a:t>
                      </a:r>
                      <a:endParaRPr lang="fr-FR" sz="2800" b="1" i="0" u="none" strike="noStrike">
                        <a:solidFill>
                          <a:srgbClr val="CC94AF"/>
                        </a:solidFill>
                        <a:effectLst/>
                        <a:latin typeface="Montserrat" panose="00000500000000000000" pitchFamily="2" charset="0"/>
                      </a:endParaRPr>
                    </a:p>
                  </a:txBody>
                  <a:tcPr marL="15240" marR="15240" marT="15240" marB="0" anchor="b">
                    <a:noFill/>
                  </a:tcPr>
                </a:tc>
                <a:extLst>
                  <a:ext uri="{0D108BD9-81ED-4DB2-BD59-A6C34878D82A}">
                    <a16:rowId xmlns:a16="http://schemas.microsoft.com/office/drawing/2014/main" val="4104663349"/>
                  </a:ext>
                </a:extLst>
              </a:tr>
              <a:tr h="441960">
                <a:tc>
                  <a:txBody>
                    <a:bodyPr/>
                    <a:lstStyle/>
                    <a:p>
                      <a:pPr algn="l" fontAlgn="b"/>
                      <a:r>
                        <a:rPr lang="fr-FR" sz="2800" b="1" u="none" strike="noStrike">
                          <a:solidFill>
                            <a:srgbClr val="CC94AF"/>
                          </a:solidFill>
                          <a:effectLst/>
                          <a:latin typeface="Montserrat" panose="00000500000000000000" pitchFamily="2" charset="0"/>
                        </a:rPr>
                        <a:t>MED-Routes</a:t>
                      </a:r>
                      <a:endParaRPr lang="fr-FR" sz="2800" b="1" i="0" u="none" strike="noStrike">
                        <a:solidFill>
                          <a:srgbClr val="CC94AF"/>
                        </a:solidFill>
                        <a:effectLst/>
                        <a:latin typeface="Montserrat" panose="00000500000000000000" pitchFamily="2" charset="0"/>
                      </a:endParaRPr>
                    </a:p>
                  </a:txBody>
                  <a:tcPr marL="15240" marR="15240" marT="15240" marB="0" anchor="b">
                    <a:noFill/>
                  </a:tcPr>
                </a:tc>
                <a:extLst>
                  <a:ext uri="{0D108BD9-81ED-4DB2-BD59-A6C34878D82A}">
                    <a16:rowId xmlns:a16="http://schemas.microsoft.com/office/drawing/2014/main" val="2658111389"/>
                  </a:ext>
                </a:extLst>
              </a:tr>
              <a:tr h="441960">
                <a:tc>
                  <a:txBody>
                    <a:bodyPr/>
                    <a:lstStyle/>
                    <a:p>
                      <a:pPr algn="l" fontAlgn="b"/>
                      <a:r>
                        <a:rPr lang="fr-FR" sz="2800" b="1" u="none" strike="noStrike">
                          <a:solidFill>
                            <a:srgbClr val="CC94AF"/>
                          </a:solidFill>
                          <a:effectLst/>
                          <a:latin typeface="Montserrat" panose="00000500000000000000" pitchFamily="2" charset="0"/>
                        </a:rPr>
                        <a:t>NaTour4CChange</a:t>
                      </a:r>
                      <a:endParaRPr lang="fr-FR" sz="2800" b="1" i="0" u="none" strike="noStrike">
                        <a:solidFill>
                          <a:srgbClr val="CC94AF"/>
                        </a:solidFill>
                        <a:effectLst/>
                        <a:latin typeface="Montserrat" panose="00000500000000000000" pitchFamily="2" charset="0"/>
                      </a:endParaRPr>
                    </a:p>
                  </a:txBody>
                  <a:tcPr marL="15240" marR="15240" marT="15240" marB="0" anchor="b">
                    <a:noFill/>
                  </a:tcPr>
                </a:tc>
                <a:extLst>
                  <a:ext uri="{0D108BD9-81ED-4DB2-BD59-A6C34878D82A}">
                    <a16:rowId xmlns:a16="http://schemas.microsoft.com/office/drawing/2014/main" val="3832857781"/>
                  </a:ext>
                </a:extLst>
              </a:tr>
              <a:tr h="441960">
                <a:tc>
                  <a:txBody>
                    <a:bodyPr/>
                    <a:lstStyle/>
                    <a:p>
                      <a:pPr algn="l" fontAlgn="b"/>
                      <a:r>
                        <a:rPr lang="fr-FR" sz="2800" b="1" u="none" strike="noStrike">
                          <a:solidFill>
                            <a:srgbClr val="CC94AF"/>
                          </a:solidFill>
                          <a:effectLst/>
                          <a:latin typeface="Montserrat" panose="00000500000000000000" pitchFamily="2" charset="0"/>
                        </a:rPr>
                        <a:t>SMITour</a:t>
                      </a:r>
                      <a:endParaRPr lang="fr-FR" sz="2800" b="1" i="0" u="none" strike="noStrike">
                        <a:solidFill>
                          <a:srgbClr val="CC94AF"/>
                        </a:solidFill>
                        <a:effectLst/>
                        <a:latin typeface="Montserrat" panose="00000500000000000000" pitchFamily="2" charset="0"/>
                      </a:endParaRPr>
                    </a:p>
                  </a:txBody>
                  <a:tcPr marL="15240" marR="15240" marT="15240" marB="0" anchor="b">
                    <a:noFill/>
                  </a:tcPr>
                </a:tc>
                <a:extLst>
                  <a:ext uri="{0D108BD9-81ED-4DB2-BD59-A6C34878D82A}">
                    <a16:rowId xmlns:a16="http://schemas.microsoft.com/office/drawing/2014/main" val="854897501"/>
                  </a:ext>
                </a:extLst>
              </a:tr>
              <a:tr h="441960">
                <a:tc>
                  <a:txBody>
                    <a:bodyPr/>
                    <a:lstStyle/>
                    <a:p>
                      <a:pPr algn="l" fontAlgn="b"/>
                      <a:r>
                        <a:rPr lang="fr-FR" sz="2800" b="1" u="none" strike="noStrike" dirty="0">
                          <a:solidFill>
                            <a:srgbClr val="CC94AF"/>
                          </a:solidFill>
                          <a:effectLst/>
                          <a:latin typeface="Montserrat" panose="00000500000000000000" pitchFamily="2" charset="0"/>
                        </a:rPr>
                        <a:t>TOURISMO</a:t>
                      </a:r>
                      <a:endParaRPr lang="fr-FR" sz="2800" b="1" i="0" u="none" strike="noStrike" dirty="0">
                        <a:solidFill>
                          <a:srgbClr val="CC94AF"/>
                        </a:solidFill>
                        <a:effectLst/>
                        <a:latin typeface="Montserrat" panose="00000500000000000000" pitchFamily="2" charset="0"/>
                      </a:endParaRPr>
                    </a:p>
                  </a:txBody>
                  <a:tcPr marL="15240" marR="15240" marT="15240" marB="0" anchor="b">
                    <a:noFill/>
                  </a:tcPr>
                </a:tc>
                <a:extLst>
                  <a:ext uri="{0D108BD9-81ED-4DB2-BD59-A6C34878D82A}">
                    <a16:rowId xmlns:a16="http://schemas.microsoft.com/office/drawing/2014/main" val="2343104506"/>
                  </a:ext>
                </a:extLst>
              </a:tr>
            </a:tbl>
          </a:graphicData>
        </a:graphic>
      </p:graphicFrame>
      <p:graphicFrame>
        <p:nvGraphicFramePr>
          <p:cNvPr id="4" name="Tableau 3">
            <a:extLst>
              <a:ext uri="{FF2B5EF4-FFF2-40B4-BE49-F238E27FC236}">
                <a16:creationId xmlns:a16="http://schemas.microsoft.com/office/drawing/2014/main" id="{4051B6A1-916D-68A6-7332-1EF8C5FA4D6C}"/>
              </a:ext>
            </a:extLst>
          </p:cNvPr>
          <p:cNvGraphicFramePr>
            <a:graphicFrameLocks noGrp="1"/>
          </p:cNvGraphicFramePr>
          <p:nvPr/>
        </p:nvGraphicFramePr>
        <p:xfrm>
          <a:off x="2462981" y="5632304"/>
          <a:ext cx="5032868" cy="5745480"/>
        </p:xfrm>
        <a:graphic>
          <a:graphicData uri="http://schemas.openxmlformats.org/drawingml/2006/table">
            <a:tbl>
              <a:tblPr>
                <a:tableStyleId>{5C22544A-7EE6-4342-B048-85BDC9FD1C3A}</a:tableStyleId>
              </a:tblPr>
              <a:tblGrid>
                <a:gridCol w="5032868">
                  <a:extLst>
                    <a:ext uri="{9D8B030D-6E8A-4147-A177-3AD203B41FA5}">
                      <a16:colId xmlns:a16="http://schemas.microsoft.com/office/drawing/2014/main" val="2931785621"/>
                    </a:ext>
                  </a:extLst>
                </a:gridCol>
              </a:tblGrid>
              <a:tr h="441960">
                <a:tc>
                  <a:txBody>
                    <a:bodyPr/>
                    <a:lstStyle/>
                    <a:p>
                      <a:pPr algn="l" fontAlgn="b"/>
                      <a:r>
                        <a:rPr lang="fr-FR" sz="2800" b="1" u="none" strike="noStrike">
                          <a:solidFill>
                            <a:srgbClr val="4DA1DE"/>
                          </a:solidFill>
                          <a:effectLst/>
                          <a:latin typeface="Montserrat" panose="00000500000000000000" pitchFamily="2" charset="0"/>
                        </a:rPr>
                        <a:t>AZA4ICE</a:t>
                      </a:r>
                      <a:endParaRPr lang="fr-FR" sz="2800" b="1" i="0" u="none" strike="noStrike">
                        <a:solidFill>
                          <a:srgbClr val="4DA1DE"/>
                        </a:solidFill>
                        <a:effectLst/>
                        <a:latin typeface="Montserrat" panose="00000500000000000000" pitchFamily="2" charset="0"/>
                      </a:endParaRPr>
                    </a:p>
                  </a:txBody>
                  <a:tcPr marL="15240" marR="15240" marT="1524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29298168"/>
                  </a:ext>
                </a:extLst>
              </a:tr>
              <a:tr h="441960">
                <a:tc>
                  <a:txBody>
                    <a:bodyPr/>
                    <a:lstStyle/>
                    <a:p>
                      <a:pPr algn="l" fontAlgn="b"/>
                      <a:r>
                        <a:rPr lang="fr-FR" sz="2800" b="1" u="none" strike="noStrike">
                          <a:solidFill>
                            <a:srgbClr val="4DA1DE"/>
                          </a:solidFill>
                          <a:effectLst/>
                          <a:latin typeface="Montserrat" panose="00000500000000000000" pitchFamily="2" charset="0"/>
                        </a:rPr>
                        <a:t>BLUE ECOSYSTEM</a:t>
                      </a:r>
                      <a:endParaRPr lang="fr-FR" sz="2800" b="1" i="0" u="none" strike="noStrike">
                        <a:solidFill>
                          <a:srgbClr val="4DA1DE"/>
                        </a:solidFill>
                        <a:effectLst/>
                        <a:latin typeface="Montserrat" panose="00000500000000000000" pitchFamily="2" charset="0"/>
                      </a:endParaRPr>
                    </a:p>
                  </a:txBody>
                  <a:tcPr marL="15240" marR="15240" marT="1524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570244945"/>
                  </a:ext>
                </a:extLst>
              </a:tr>
              <a:tr h="441960">
                <a:tc>
                  <a:txBody>
                    <a:bodyPr/>
                    <a:lstStyle/>
                    <a:p>
                      <a:pPr algn="l" fontAlgn="b"/>
                      <a:r>
                        <a:rPr lang="fr-FR" sz="2800" b="1" u="none" strike="noStrike">
                          <a:solidFill>
                            <a:srgbClr val="4DA1DE"/>
                          </a:solidFill>
                          <a:effectLst/>
                          <a:latin typeface="Montserrat" panose="00000500000000000000" pitchFamily="2" charset="0"/>
                        </a:rPr>
                        <a:t>CARBON FARMING MED</a:t>
                      </a:r>
                      <a:endParaRPr lang="fr-FR" sz="2800" b="1" i="0" u="none" strike="noStrike">
                        <a:solidFill>
                          <a:srgbClr val="4DA1DE"/>
                        </a:solidFill>
                        <a:effectLst/>
                        <a:latin typeface="Montserrat" panose="00000500000000000000" pitchFamily="2" charset="0"/>
                      </a:endParaRPr>
                    </a:p>
                  </a:txBody>
                  <a:tcPr marL="15240" marR="15240" marT="1524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927832597"/>
                  </a:ext>
                </a:extLst>
              </a:tr>
              <a:tr h="441960">
                <a:tc>
                  <a:txBody>
                    <a:bodyPr/>
                    <a:lstStyle/>
                    <a:p>
                      <a:pPr algn="l" fontAlgn="b"/>
                      <a:r>
                        <a:rPr lang="fr-FR" sz="2800" b="1" u="none" strike="noStrike" err="1">
                          <a:solidFill>
                            <a:srgbClr val="4DA1DE"/>
                          </a:solidFill>
                          <a:effectLst/>
                          <a:latin typeface="Montserrat" panose="00000500000000000000" pitchFamily="2" charset="0"/>
                        </a:rPr>
                        <a:t>CircleMED</a:t>
                      </a:r>
                      <a:endParaRPr lang="fr-FR" sz="2800" b="1" i="0" u="none" strike="noStrike">
                        <a:solidFill>
                          <a:srgbClr val="4DA1DE"/>
                        </a:solidFill>
                        <a:effectLst/>
                        <a:latin typeface="Montserrat" panose="00000500000000000000" pitchFamily="2" charset="0"/>
                      </a:endParaRPr>
                    </a:p>
                  </a:txBody>
                  <a:tcPr marL="15240" marR="15240" marT="1524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84470445"/>
                  </a:ext>
                </a:extLst>
              </a:tr>
              <a:tr h="441960">
                <a:tc>
                  <a:txBody>
                    <a:bodyPr/>
                    <a:lstStyle/>
                    <a:p>
                      <a:pPr algn="l" fontAlgn="b"/>
                      <a:r>
                        <a:rPr lang="fr-FR" sz="2800" b="1" u="none" strike="noStrike">
                          <a:solidFill>
                            <a:srgbClr val="4DA1DE"/>
                          </a:solidFill>
                          <a:effectLst/>
                          <a:latin typeface="Montserrat" panose="00000500000000000000" pitchFamily="2" charset="0"/>
                        </a:rPr>
                        <a:t>Clepsydra</a:t>
                      </a:r>
                      <a:endParaRPr lang="fr-FR" sz="2800" b="1" i="0" u="none" strike="noStrike">
                        <a:solidFill>
                          <a:srgbClr val="4DA1DE"/>
                        </a:solidFill>
                        <a:effectLst/>
                        <a:latin typeface="Montserrat" panose="00000500000000000000" pitchFamily="2" charset="0"/>
                      </a:endParaRPr>
                    </a:p>
                  </a:txBody>
                  <a:tcPr marL="15240" marR="15240" marT="1524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512889497"/>
                  </a:ext>
                </a:extLst>
              </a:tr>
              <a:tr h="441960">
                <a:tc>
                  <a:txBody>
                    <a:bodyPr/>
                    <a:lstStyle/>
                    <a:p>
                      <a:pPr algn="l" fontAlgn="b"/>
                      <a:r>
                        <a:rPr lang="fr-FR" sz="2800" b="1" u="none" strike="noStrike" err="1">
                          <a:solidFill>
                            <a:srgbClr val="4DA1DE"/>
                          </a:solidFill>
                          <a:effectLst/>
                          <a:latin typeface="Montserrat" panose="00000500000000000000" pitchFamily="2" charset="0"/>
                        </a:rPr>
                        <a:t>eWAsTER</a:t>
                      </a:r>
                      <a:endParaRPr lang="fr-FR" sz="2800" b="1" i="0" u="none" strike="noStrike">
                        <a:solidFill>
                          <a:srgbClr val="4DA1DE"/>
                        </a:solidFill>
                        <a:effectLst/>
                        <a:latin typeface="Montserrat" panose="00000500000000000000" pitchFamily="2" charset="0"/>
                      </a:endParaRPr>
                    </a:p>
                  </a:txBody>
                  <a:tcPr marL="15240" marR="15240" marT="1524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208724922"/>
                  </a:ext>
                </a:extLst>
              </a:tr>
              <a:tr h="441960">
                <a:tc>
                  <a:txBody>
                    <a:bodyPr/>
                    <a:lstStyle/>
                    <a:p>
                      <a:pPr algn="l" fontAlgn="b"/>
                      <a:r>
                        <a:rPr lang="fr-FR" sz="2800" b="1" u="none" strike="noStrike">
                          <a:solidFill>
                            <a:srgbClr val="4DA1DE"/>
                          </a:solidFill>
                          <a:effectLst/>
                          <a:latin typeface="Montserrat" panose="00000500000000000000" pitchFamily="2" charset="0"/>
                        </a:rPr>
                        <a:t>GREENSMARTMED</a:t>
                      </a:r>
                      <a:endParaRPr lang="fr-FR" sz="2800" b="1" i="0" u="none" strike="noStrike">
                        <a:solidFill>
                          <a:srgbClr val="4DA1DE"/>
                        </a:solidFill>
                        <a:effectLst/>
                        <a:latin typeface="Montserrat" panose="00000500000000000000" pitchFamily="2" charset="0"/>
                      </a:endParaRPr>
                    </a:p>
                  </a:txBody>
                  <a:tcPr marL="15240" marR="15240" marT="1524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44322730"/>
                  </a:ext>
                </a:extLst>
              </a:tr>
              <a:tr h="441960">
                <a:tc>
                  <a:txBody>
                    <a:bodyPr/>
                    <a:lstStyle/>
                    <a:p>
                      <a:pPr algn="l" fontAlgn="b"/>
                      <a:r>
                        <a:rPr lang="fr-FR" sz="2800" b="1" u="none" strike="noStrike">
                          <a:solidFill>
                            <a:srgbClr val="4DA1DE"/>
                          </a:solidFill>
                          <a:effectLst/>
                          <a:latin typeface="Montserrat" panose="00000500000000000000" pitchFamily="2" charset="0"/>
                        </a:rPr>
                        <a:t>OliveOilMedNet</a:t>
                      </a:r>
                      <a:endParaRPr lang="fr-FR" sz="2800" b="1" i="0" u="none" strike="noStrike">
                        <a:solidFill>
                          <a:srgbClr val="4DA1DE"/>
                        </a:solidFill>
                        <a:effectLst/>
                        <a:latin typeface="Montserrat" panose="00000500000000000000" pitchFamily="2" charset="0"/>
                      </a:endParaRPr>
                    </a:p>
                  </a:txBody>
                  <a:tcPr marL="15240" marR="15240" marT="1524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49527475"/>
                  </a:ext>
                </a:extLst>
              </a:tr>
              <a:tr h="441960">
                <a:tc>
                  <a:txBody>
                    <a:bodyPr/>
                    <a:lstStyle/>
                    <a:p>
                      <a:pPr algn="l" fontAlgn="b"/>
                      <a:r>
                        <a:rPr lang="fr-FR" sz="2800" b="1" u="none" strike="noStrike">
                          <a:solidFill>
                            <a:srgbClr val="4DA1DE"/>
                          </a:solidFill>
                          <a:effectLst/>
                          <a:latin typeface="Montserrat" panose="00000500000000000000" pitchFamily="2" charset="0"/>
                        </a:rPr>
                        <a:t>ProcuraMED</a:t>
                      </a:r>
                      <a:endParaRPr lang="fr-FR" sz="2800" b="1" i="0" u="none" strike="noStrike">
                        <a:solidFill>
                          <a:srgbClr val="4DA1DE"/>
                        </a:solidFill>
                        <a:effectLst/>
                        <a:latin typeface="Montserrat" panose="00000500000000000000" pitchFamily="2" charset="0"/>
                      </a:endParaRPr>
                    </a:p>
                  </a:txBody>
                  <a:tcPr marL="15240" marR="15240" marT="1524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40279908"/>
                  </a:ext>
                </a:extLst>
              </a:tr>
              <a:tr h="441960">
                <a:tc>
                  <a:txBody>
                    <a:bodyPr/>
                    <a:lstStyle/>
                    <a:p>
                      <a:pPr algn="l" fontAlgn="b"/>
                      <a:r>
                        <a:rPr lang="fr-FR" sz="2800" b="1" u="none" strike="noStrike">
                          <a:solidFill>
                            <a:srgbClr val="4DA1DE"/>
                          </a:solidFill>
                          <a:effectLst/>
                          <a:latin typeface="Montserrat" panose="00000500000000000000" pitchFamily="2" charset="0"/>
                        </a:rPr>
                        <a:t>REPper</a:t>
                      </a:r>
                      <a:endParaRPr lang="fr-FR" sz="2800" b="1" i="0" u="none" strike="noStrike">
                        <a:solidFill>
                          <a:srgbClr val="4DA1DE"/>
                        </a:solidFill>
                        <a:effectLst/>
                        <a:latin typeface="Montserrat" panose="00000500000000000000" pitchFamily="2" charset="0"/>
                      </a:endParaRPr>
                    </a:p>
                  </a:txBody>
                  <a:tcPr marL="15240" marR="15240" marT="1524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857200387"/>
                  </a:ext>
                </a:extLst>
              </a:tr>
              <a:tr h="441960">
                <a:tc>
                  <a:txBody>
                    <a:bodyPr/>
                    <a:lstStyle/>
                    <a:p>
                      <a:pPr algn="l" fontAlgn="b"/>
                      <a:r>
                        <a:rPr lang="fr-FR" sz="2800" b="1" u="none" strike="noStrike">
                          <a:solidFill>
                            <a:srgbClr val="4DA1DE"/>
                          </a:solidFill>
                          <a:effectLst/>
                          <a:latin typeface="Montserrat" panose="00000500000000000000" pitchFamily="2" charset="0"/>
                        </a:rPr>
                        <a:t>REVIVE</a:t>
                      </a:r>
                      <a:endParaRPr lang="fr-FR" sz="2800" b="1" i="0" u="none" strike="noStrike">
                        <a:solidFill>
                          <a:srgbClr val="4DA1DE"/>
                        </a:solidFill>
                        <a:effectLst/>
                        <a:latin typeface="Montserrat" panose="00000500000000000000" pitchFamily="2" charset="0"/>
                      </a:endParaRPr>
                    </a:p>
                  </a:txBody>
                  <a:tcPr marL="15240" marR="15240" marT="1524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20001322"/>
                  </a:ext>
                </a:extLst>
              </a:tr>
              <a:tr h="441960">
                <a:tc>
                  <a:txBody>
                    <a:bodyPr/>
                    <a:lstStyle/>
                    <a:p>
                      <a:pPr algn="l" fontAlgn="b"/>
                      <a:r>
                        <a:rPr lang="fr-FR" sz="2800" b="1" u="none" strike="noStrike">
                          <a:solidFill>
                            <a:srgbClr val="4DA1DE"/>
                          </a:solidFill>
                          <a:effectLst/>
                          <a:latin typeface="Montserrat" panose="00000500000000000000" pitchFamily="2" charset="0"/>
                        </a:rPr>
                        <a:t>SPOWIND</a:t>
                      </a:r>
                      <a:endParaRPr lang="fr-FR" sz="2800" b="1" i="0" u="none" strike="noStrike">
                        <a:solidFill>
                          <a:srgbClr val="4DA1DE"/>
                        </a:solidFill>
                        <a:effectLst/>
                        <a:latin typeface="Montserrat" panose="00000500000000000000" pitchFamily="2" charset="0"/>
                      </a:endParaRPr>
                    </a:p>
                  </a:txBody>
                  <a:tcPr marL="15240" marR="15240" marT="1524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62620984"/>
                  </a:ext>
                </a:extLst>
              </a:tr>
              <a:tr h="441960">
                <a:tc>
                  <a:txBody>
                    <a:bodyPr/>
                    <a:lstStyle/>
                    <a:p>
                      <a:pPr algn="l" fontAlgn="b"/>
                      <a:r>
                        <a:rPr lang="fr-FR" sz="2800" b="1" u="none" strike="noStrike" err="1">
                          <a:solidFill>
                            <a:srgbClr val="4DA1DE"/>
                          </a:solidFill>
                          <a:effectLst/>
                          <a:latin typeface="Montserrat" panose="00000500000000000000" pitchFamily="2" charset="0"/>
                        </a:rPr>
                        <a:t>VERDEinMED</a:t>
                      </a:r>
                      <a:endParaRPr lang="fr-FR" sz="2800" b="1" i="0" u="none" strike="noStrike">
                        <a:solidFill>
                          <a:srgbClr val="4DA1DE"/>
                        </a:solidFill>
                        <a:effectLst/>
                        <a:latin typeface="Montserrat" panose="00000500000000000000" pitchFamily="2" charset="0"/>
                      </a:endParaRPr>
                    </a:p>
                  </a:txBody>
                  <a:tcPr marL="15240" marR="15240" marT="1524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042928864"/>
                  </a:ext>
                </a:extLst>
              </a:tr>
            </a:tbl>
          </a:graphicData>
        </a:graphic>
      </p:graphicFrame>
      <p:graphicFrame>
        <p:nvGraphicFramePr>
          <p:cNvPr id="5" name="Tableau 4">
            <a:extLst>
              <a:ext uri="{FF2B5EF4-FFF2-40B4-BE49-F238E27FC236}">
                <a16:creationId xmlns:a16="http://schemas.microsoft.com/office/drawing/2014/main" id="{1E7AA496-B96A-1C48-71FB-B100173B7096}"/>
              </a:ext>
            </a:extLst>
          </p:cNvPr>
          <p:cNvGraphicFramePr>
            <a:graphicFrameLocks noGrp="1"/>
          </p:cNvGraphicFramePr>
          <p:nvPr/>
        </p:nvGraphicFramePr>
        <p:xfrm>
          <a:off x="8039493" y="5614646"/>
          <a:ext cx="5318848" cy="5745480"/>
        </p:xfrm>
        <a:graphic>
          <a:graphicData uri="http://schemas.openxmlformats.org/drawingml/2006/table">
            <a:tbl>
              <a:tblPr>
                <a:tableStyleId>{5C22544A-7EE6-4342-B048-85BDC9FD1C3A}</a:tableStyleId>
              </a:tblPr>
              <a:tblGrid>
                <a:gridCol w="5318848">
                  <a:extLst>
                    <a:ext uri="{9D8B030D-6E8A-4147-A177-3AD203B41FA5}">
                      <a16:colId xmlns:a16="http://schemas.microsoft.com/office/drawing/2014/main" val="450854518"/>
                    </a:ext>
                  </a:extLst>
                </a:gridCol>
              </a:tblGrid>
              <a:tr h="441960">
                <a:tc>
                  <a:txBody>
                    <a:bodyPr/>
                    <a:lstStyle/>
                    <a:p>
                      <a:pPr algn="l" fontAlgn="b"/>
                      <a:r>
                        <a:rPr lang="fr-FR" sz="2800" b="1" u="none" strike="noStrike">
                          <a:solidFill>
                            <a:srgbClr val="EDBA42"/>
                          </a:solidFill>
                          <a:effectLst/>
                          <a:latin typeface="Montserrat" panose="00000500000000000000" pitchFamily="2" charset="0"/>
                        </a:rPr>
                        <a:t>ARTEMIS</a:t>
                      </a:r>
                      <a:endParaRPr lang="fr-FR" sz="2800" b="1" i="0" u="none" strike="noStrike">
                        <a:solidFill>
                          <a:srgbClr val="EDBA42"/>
                        </a:solidFill>
                        <a:effectLst/>
                        <a:latin typeface="Montserrat" panose="00000500000000000000" pitchFamily="2" charset="0"/>
                      </a:endParaRPr>
                    </a:p>
                  </a:txBody>
                  <a:tcPr marL="15240" marR="15240" marT="1524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05562494"/>
                  </a:ext>
                </a:extLst>
              </a:tr>
              <a:tr h="441960">
                <a:tc>
                  <a:txBody>
                    <a:bodyPr/>
                    <a:lstStyle/>
                    <a:p>
                      <a:pPr algn="l" fontAlgn="b"/>
                      <a:r>
                        <a:rPr lang="fr-FR" sz="2800" b="1" u="none" strike="noStrike">
                          <a:solidFill>
                            <a:srgbClr val="EDBA42"/>
                          </a:solidFill>
                          <a:effectLst/>
                          <a:latin typeface="Montserrat" panose="00000500000000000000" pitchFamily="2" charset="0"/>
                        </a:rPr>
                        <a:t>CARBON 4 SOIL QUALITY</a:t>
                      </a:r>
                      <a:endParaRPr lang="fr-FR" sz="2800" b="1" i="0" u="none" strike="noStrike">
                        <a:solidFill>
                          <a:srgbClr val="EDBA42"/>
                        </a:solidFill>
                        <a:effectLst/>
                        <a:latin typeface="Montserrat" panose="00000500000000000000" pitchFamily="2" charset="0"/>
                      </a:endParaRPr>
                    </a:p>
                  </a:txBody>
                  <a:tcPr marL="15240" marR="15240" marT="1524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66888556"/>
                  </a:ext>
                </a:extLst>
              </a:tr>
              <a:tr h="441960">
                <a:tc>
                  <a:txBody>
                    <a:bodyPr/>
                    <a:lstStyle/>
                    <a:p>
                      <a:pPr algn="l" fontAlgn="b"/>
                      <a:r>
                        <a:rPr lang="fr-FR" sz="2800" b="1" u="none" strike="noStrike">
                          <a:solidFill>
                            <a:srgbClr val="EDBA42"/>
                          </a:solidFill>
                          <a:effectLst/>
                          <a:latin typeface="Montserrat" panose="00000500000000000000" pitchFamily="2" charset="0"/>
                        </a:rPr>
                        <a:t>COASTRUST</a:t>
                      </a:r>
                      <a:endParaRPr lang="fr-FR" sz="2800" b="1" i="0" u="none" strike="noStrike">
                        <a:solidFill>
                          <a:srgbClr val="EDBA42"/>
                        </a:solidFill>
                        <a:effectLst/>
                        <a:latin typeface="Montserrat" panose="00000500000000000000" pitchFamily="2" charset="0"/>
                      </a:endParaRPr>
                    </a:p>
                  </a:txBody>
                  <a:tcPr marL="15240" marR="15240" marT="1524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69252338"/>
                  </a:ext>
                </a:extLst>
              </a:tr>
              <a:tr h="441960">
                <a:tc>
                  <a:txBody>
                    <a:bodyPr/>
                    <a:lstStyle/>
                    <a:p>
                      <a:pPr algn="l" fontAlgn="b"/>
                      <a:r>
                        <a:rPr lang="fr-FR" sz="2800" b="1" u="none" strike="noStrike">
                          <a:solidFill>
                            <a:srgbClr val="EDBA42"/>
                          </a:solidFill>
                          <a:effectLst/>
                          <a:latin typeface="Montserrat" panose="00000500000000000000" pitchFamily="2" charset="0"/>
                        </a:rPr>
                        <a:t>FRED</a:t>
                      </a:r>
                      <a:endParaRPr lang="fr-FR" sz="2800" b="1" i="0" u="none" strike="noStrike">
                        <a:solidFill>
                          <a:srgbClr val="EDBA42"/>
                        </a:solidFill>
                        <a:effectLst/>
                        <a:latin typeface="Montserrat" panose="00000500000000000000" pitchFamily="2" charset="0"/>
                      </a:endParaRPr>
                    </a:p>
                  </a:txBody>
                  <a:tcPr marL="15240" marR="15240" marT="1524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03560301"/>
                  </a:ext>
                </a:extLst>
              </a:tr>
              <a:tr h="441960">
                <a:tc>
                  <a:txBody>
                    <a:bodyPr/>
                    <a:lstStyle/>
                    <a:p>
                      <a:pPr algn="l" fontAlgn="b"/>
                      <a:r>
                        <a:rPr lang="fr-FR" sz="2800" b="1" u="none" strike="noStrike">
                          <a:solidFill>
                            <a:srgbClr val="EDBA42"/>
                          </a:solidFill>
                          <a:effectLst/>
                          <a:latin typeface="Montserrat" panose="00000500000000000000" pitchFamily="2" charset="0"/>
                        </a:rPr>
                        <a:t>Germ of Life</a:t>
                      </a:r>
                      <a:endParaRPr lang="fr-FR" sz="2800" b="1" i="0" u="none" strike="noStrike">
                        <a:solidFill>
                          <a:srgbClr val="EDBA42"/>
                        </a:solidFill>
                        <a:effectLst/>
                        <a:latin typeface="Montserrat" panose="00000500000000000000" pitchFamily="2" charset="0"/>
                      </a:endParaRPr>
                    </a:p>
                  </a:txBody>
                  <a:tcPr marL="15240" marR="15240" marT="1524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07880424"/>
                  </a:ext>
                </a:extLst>
              </a:tr>
              <a:tr h="441960">
                <a:tc>
                  <a:txBody>
                    <a:bodyPr/>
                    <a:lstStyle/>
                    <a:p>
                      <a:pPr algn="l" fontAlgn="b"/>
                      <a:r>
                        <a:rPr lang="fr-FR" sz="2800" b="1" u="none" strike="noStrike">
                          <a:solidFill>
                            <a:srgbClr val="EDBA42"/>
                          </a:solidFill>
                          <a:effectLst/>
                          <a:latin typeface="Montserrat" panose="00000500000000000000" pitchFamily="2" charset="0"/>
                        </a:rPr>
                        <a:t>GreenList4MMPAs</a:t>
                      </a:r>
                      <a:endParaRPr lang="fr-FR" sz="2800" b="1" i="0" u="none" strike="noStrike">
                        <a:solidFill>
                          <a:srgbClr val="EDBA42"/>
                        </a:solidFill>
                        <a:effectLst/>
                        <a:latin typeface="Montserrat" panose="00000500000000000000" pitchFamily="2" charset="0"/>
                      </a:endParaRPr>
                    </a:p>
                  </a:txBody>
                  <a:tcPr marL="15240" marR="15240" marT="1524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93714464"/>
                  </a:ext>
                </a:extLst>
              </a:tr>
              <a:tr h="441960">
                <a:tc>
                  <a:txBody>
                    <a:bodyPr/>
                    <a:lstStyle/>
                    <a:p>
                      <a:pPr algn="l" fontAlgn="b"/>
                      <a:r>
                        <a:rPr lang="fr-FR" sz="2800" b="1" u="none" strike="noStrike">
                          <a:solidFill>
                            <a:srgbClr val="EDBA42"/>
                          </a:solidFill>
                          <a:effectLst/>
                          <a:latin typeface="Montserrat" panose="00000500000000000000" pitchFamily="2" charset="0"/>
                        </a:rPr>
                        <a:t>LocAll4Flood</a:t>
                      </a:r>
                      <a:endParaRPr lang="fr-FR" sz="2800" b="1" i="0" u="none" strike="noStrike">
                        <a:solidFill>
                          <a:srgbClr val="EDBA42"/>
                        </a:solidFill>
                        <a:effectLst/>
                        <a:latin typeface="Montserrat" panose="00000500000000000000" pitchFamily="2" charset="0"/>
                      </a:endParaRPr>
                    </a:p>
                  </a:txBody>
                  <a:tcPr marL="15240" marR="15240" marT="1524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95954043"/>
                  </a:ext>
                </a:extLst>
              </a:tr>
              <a:tr h="441960">
                <a:tc>
                  <a:txBody>
                    <a:bodyPr/>
                    <a:lstStyle/>
                    <a:p>
                      <a:pPr algn="l" fontAlgn="b"/>
                      <a:r>
                        <a:rPr lang="fr-FR" sz="2800" b="1" u="none" strike="noStrike">
                          <a:solidFill>
                            <a:srgbClr val="EDBA42"/>
                          </a:solidFill>
                          <a:effectLst/>
                          <a:latin typeface="Montserrat" panose="00000500000000000000" pitchFamily="2" charset="0"/>
                        </a:rPr>
                        <a:t>MedSeaRise</a:t>
                      </a:r>
                      <a:endParaRPr lang="fr-FR" sz="2800" b="1" i="0" u="none" strike="noStrike">
                        <a:solidFill>
                          <a:srgbClr val="EDBA42"/>
                        </a:solidFill>
                        <a:effectLst/>
                        <a:latin typeface="Montserrat" panose="00000500000000000000" pitchFamily="2" charset="0"/>
                      </a:endParaRPr>
                    </a:p>
                  </a:txBody>
                  <a:tcPr marL="15240" marR="15240" marT="1524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8542233"/>
                  </a:ext>
                </a:extLst>
              </a:tr>
              <a:tr h="441960">
                <a:tc>
                  <a:txBody>
                    <a:bodyPr/>
                    <a:lstStyle/>
                    <a:p>
                      <a:pPr algn="l" fontAlgn="b"/>
                      <a:r>
                        <a:rPr lang="fr-FR" sz="2800" b="1" u="none" strike="noStrike">
                          <a:solidFill>
                            <a:srgbClr val="EDBA42"/>
                          </a:solidFill>
                          <a:effectLst/>
                          <a:latin typeface="Montserrat" panose="00000500000000000000" pitchFamily="2" charset="0"/>
                        </a:rPr>
                        <a:t>MPA4Change</a:t>
                      </a:r>
                      <a:endParaRPr lang="fr-FR" sz="2800" b="1" i="0" u="none" strike="noStrike">
                        <a:solidFill>
                          <a:srgbClr val="EDBA42"/>
                        </a:solidFill>
                        <a:effectLst/>
                        <a:latin typeface="Montserrat" panose="00000500000000000000" pitchFamily="2" charset="0"/>
                      </a:endParaRPr>
                    </a:p>
                  </a:txBody>
                  <a:tcPr marL="15240" marR="15240" marT="1524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19817902"/>
                  </a:ext>
                </a:extLst>
              </a:tr>
              <a:tr h="441960">
                <a:tc>
                  <a:txBody>
                    <a:bodyPr/>
                    <a:lstStyle/>
                    <a:p>
                      <a:pPr algn="l" fontAlgn="b"/>
                      <a:r>
                        <a:rPr lang="fr-FR" sz="2800" b="1" u="none" strike="noStrike" err="1">
                          <a:solidFill>
                            <a:srgbClr val="EDBA42"/>
                          </a:solidFill>
                          <a:effectLst/>
                          <a:latin typeface="Montserrat" panose="00000500000000000000" pitchFamily="2" charset="0"/>
                        </a:rPr>
                        <a:t>StrategyMedFor</a:t>
                      </a:r>
                      <a:endParaRPr lang="fr-FR" sz="2800" b="1" i="0" u="none" strike="noStrike">
                        <a:solidFill>
                          <a:srgbClr val="EDBA42"/>
                        </a:solidFill>
                        <a:effectLst/>
                        <a:latin typeface="Montserrat" panose="00000500000000000000" pitchFamily="2" charset="0"/>
                      </a:endParaRPr>
                    </a:p>
                  </a:txBody>
                  <a:tcPr marL="15240" marR="15240" marT="1524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47239716"/>
                  </a:ext>
                </a:extLst>
              </a:tr>
              <a:tr h="441960">
                <a:tc>
                  <a:txBody>
                    <a:bodyPr/>
                    <a:lstStyle/>
                    <a:p>
                      <a:pPr algn="l" fontAlgn="b"/>
                      <a:r>
                        <a:rPr lang="fr-FR" sz="2800" b="1" u="none" strike="noStrike">
                          <a:solidFill>
                            <a:srgbClr val="EDBA42"/>
                          </a:solidFill>
                          <a:effectLst/>
                          <a:latin typeface="Montserrat" panose="00000500000000000000" pitchFamily="2" charset="0"/>
                        </a:rPr>
                        <a:t>TREASURE</a:t>
                      </a:r>
                      <a:endParaRPr lang="fr-FR" sz="2800" b="1" i="0" u="none" strike="noStrike">
                        <a:solidFill>
                          <a:srgbClr val="EDBA42"/>
                        </a:solidFill>
                        <a:effectLst/>
                        <a:latin typeface="Montserrat" panose="00000500000000000000" pitchFamily="2" charset="0"/>
                      </a:endParaRPr>
                    </a:p>
                  </a:txBody>
                  <a:tcPr marL="15240" marR="15240" marT="1524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32431718"/>
                  </a:ext>
                </a:extLst>
              </a:tr>
              <a:tr h="441960">
                <a:tc>
                  <a:txBody>
                    <a:bodyPr/>
                    <a:lstStyle/>
                    <a:p>
                      <a:pPr algn="l" fontAlgn="b"/>
                      <a:r>
                        <a:rPr lang="fr-FR" sz="2800" b="1" u="none" strike="noStrike">
                          <a:solidFill>
                            <a:srgbClr val="EDBA42"/>
                          </a:solidFill>
                          <a:effectLst/>
                          <a:latin typeface="Montserrat" panose="00000500000000000000" pitchFamily="2" charset="0"/>
                        </a:rPr>
                        <a:t>WE GO COOP</a:t>
                      </a:r>
                      <a:endParaRPr lang="fr-FR" sz="2800" b="1" i="0" u="none" strike="noStrike">
                        <a:solidFill>
                          <a:srgbClr val="EDBA42"/>
                        </a:solidFill>
                        <a:effectLst/>
                        <a:latin typeface="Montserrat" panose="00000500000000000000" pitchFamily="2" charset="0"/>
                      </a:endParaRPr>
                    </a:p>
                  </a:txBody>
                  <a:tcPr marL="15240" marR="15240" marT="1524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73805530"/>
                  </a:ext>
                </a:extLst>
              </a:tr>
              <a:tr h="441960">
                <a:tc>
                  <a:txBody>
                    <a:bodyPr/>
                    <a:lstStyle/>
                    <a:p>
                      <a:pPr algn="l" fontAlgn="b"/>
                      <a:r>
                        <a:rPr lang="fr-FR" sz="2800" b="1" u="none" strike="noStrike">
                          <a:solidFill>
                            <a:srgbClr val="EDBA42"/>
                          </a:solidFill>
                          <a:effectLst/>
                          <a:latin typeface="Montserrat" panose="00000500000000000000" pitchFamily="2" charset="0"/>
                        </a:rPr>
                        <a:t>Wetland4Change</a:t>
                      </a:r>
                      <a:endParaRPr lang="fr-FR" sz="2800" b="1" i="0" u="none" strike="noStrike">
                        <a:solidFill>
                          <a:srgbClr val="EDBA42"/>
                        </a:solidFill>
                        <a:effectLst/>
                        <a:latin typeface="Montserrat" panose="00000500000000000000" pitchFamily="2" charset="0"/>
                      </a:endParaRPr>
                    </a:p>
                  </a:txBody>
                  <a:tcPr marL="15240" marR="15240" marT="1524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19285787"/>
                  </a:ext>
                </a:extLst>
              </a:tr>
            </a:tbl>
          </a:graphicData>
        </a:graphic>
      </p:graphicFrame>
      <p:graphicFrame>
        <p:nvGraphicFramePr>
          <p:cNvPr id="6" name="Tableau 5">
            <a:extLst>
              <a:ext uri="{FF2B5EF4-FFF2-40B4-BE49-F238E27FC236}">
                <a16:creationId xmlns:a16="http://schemas.microsoft.com/office/drawing/2014/main" id="{4C1D4276-3EFF-B52A-A882-729ACA00569D}"/>
              </a:ext>
            </a:extLst>
          </p:cNvPr>
          <p:cNvGraphicFramePr>
            <a:graphicFrameLocks noGrp="1"/>
          </p:cNvGraphicFramePr>
          <p:nvPr/>
        </p:nvGraphicFramePr>
        <p:xfrm>
          <a:off x="14292751" y="5470796"/>
          <a:ext cx="4156208" cy="7818120"/>
        </p:xfrm>
        <a:graphic>
          <a:graphicData uri="http://schemas.openxmlformats.org/drawingml/2006/table">
            <a:tbl>
              <a:tblPr>
                <a:tableStyleId>{5C22544A-7EE6-4342-B048-85BDC9FD1C3A}</a:tableStyleId>
              </a:tblPr>
              <a:tblGrid>
                <a:gridCol w="4156208">
                  <a:extLst>
                    <a:ext uri="{9D8B030D-6E8A-4147-A177-3AD203B41FA5}">
                      <a16:colId xmlns:a16="http://schemas.microsoft.com/office/drawing/2014/main" val="2018519006"/>
                    </a:ext>
                  </a:extLst>
                </a:gridCol>
              </a:tblGrid>
              <a:tr h="411480">
                <a:tc>
                  <a:txBody>
                    <a:bodyPr/>
                    <a:lstStyle/>
                    <a:p>
                      <a:pPr algn="l" fontAlgn="b"/>
                      <a:r>
                        <a:rPr lang="fr-FR" sz="2600" b="1" u="none" strike="noStrike">
                          <a:solidFill>
                            <a:srgbClr val="66B598"/>
                          </a:solidFill>
                          <a:effectLst/>
                          <a:latin typeface="Montserrat" panose="00000500000000000000" pitchFamily="2" charset="0"/>
                        </a:rPr>
                        <a:t>Streets for Citizens</a:t>
                      </a:r>
                      <a:endParaRPr lang="fr-FR" sz="2600" b="1" i="0" u="none" strike="noStrike">
                        <a:solidFill>
                          <a:srgbClr val="66B598"/>
                        </a:solidFill>
                        <a:effectLst/>
                        <a:latin typeface="Montserrat" panose="00000500000000000000" pitchFamily="2" charset="0"/>
                      </a:endParaRPr>
                    </a:p>
                  </a:txBody>
                  <a:tcPr marL="15240" marR="15240" marT="1524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79636638"/>
                  </a:ext>
                </a:extLst>
              </a:tr>
              <a:tr h="411480">
                <a:tc>
                  <a:txBody>
                    <a:bodyPr/>
                    <a:lstStyle/>
                    <a:p>
                      <a:pPr algn="l" fontAlgn="b"/>
                      <a:r>
                        <a:rPr lang="fr-FR" sz="2600" b="1" u="none" strike="noStrike" err="1">
                          <a:solidFill>
                            <a:srgbClr val="66B598"/>
                          </a:solidFill>
                          <a:effectLst/>
                          <a:latin typeface="Montserrat" panose="00000500000000000000" pitchFamily="2" charset="0"/>
                        </a:rPr>
                        <a:t>ArtMED</a:t>
                      </a:r>
                      <a:endParaRPr lang="fr-FR" sz="2600" b="1" i="0" u="none" strike="noStrike">
                        <a:solidFill>
                          <a:srgbClr val="66B598"/>
                        </a:solidFill>
                        <a:effectLst/>
                        <a:latin typeface="Montserrat" panose="00000500000000000000" pitchFamily="2" charset="0"/>
                      </a:endParaRPr>
                    </a:p>
                  </a:txBody>
                  <a:tcPr marL="15240" marR="15240" marT="1524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83105510"/>
                  </a:ext>
                </a:extLst>
              </a:tr>
              <a:tr h="411480">
                <a:tc>
                  <a:txBody>
                    <a:bodyPr/>
                    <a:lstStyle/>
                    <a:p>
                      <a:pPr algn="l" fontAlgn="b"/>
                      <a:r>
                        <a:rPr lang="fr-FR" sz="2600" b="1" u="none" strike="noStrike" dirty="0" err="1">
                          <a:solidFill>
                            <a:srgbClr val="66B598"/>
                          </a:solidFill>
                          <a:effectLst/>
                          <a:latin typeface="Montserrat" panose="00000500000000000000" pitchFamily="2" charset="0"/>
                        </a:rPr>
                        <a:t>BauNOW</a:t>
                      </a:r>
                      <a:endParaRPr lang="fr-FR" sz="2600" b="1" i="0" u="none" strike="noStrike" dirty="0">
                        <a:solidFill>
                          <a:srgbClr val="66B598"/>
                        </a:solidFill>
                        <a:effectLst/>
                        <a:latin typeface="Montserrat" panose="00000500000000000000" pitchFamily="2" charset="0"/>
                      </a:endParaRPr>
                    </a:p>
                  </a:txBody>
                  <a:tcPr marL="15240" marR="15240" marT="1524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84853998"/>
                  </a:ext>
                </a:extLst>
              </a:tr>
              <a:tr h="411480">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fr-FR" sz="2600" b="1" u="none" strike="noStrike">
                          <a:solidFill>
                            <a:srgbClr val="66B598"/>
                          </a:solidFill>
                          <a:effectLst/>
                          <a:latin typeface="Montserrat" panose="00000500000000000000" pitchFamily="2" charset="0"/>
                        </a:rPr>
                        <a:t>BAUHAUS4MED</a:t>
                      </a:r>
                      <a:endParaRPr lang="fr-FR" sz="2600" b="1" i="0" u="none" strike="noStrike">
                        <a:solidFill>
                          <a:srgbClr val="66B598"/>
                        </a:solidFill>
                        <a:effectLst/>
                        <a:latin typeface="Montserrat" panose="00000500000000000000" pitchFamily="2" charset="0"/>
                      </a:endParaRPr>
                    </a:p>
                  </a:txBody>
                  <a:tcPr marL="15240" marR="15240" marT="1524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627658561"/>
                  </a:ext>
                </a:extLst>
              </a:tr>
              <a:tr h="411480">
                <a:tc>
                  <a:txBody>
                    <a:bodyPr/>
                    <a:lstStyle/>
                    <a:p>
                      <a:pPr algn="l" fontAlgn="b"/>
                      <a:r>
                        <a:rPr lang="fr-FR" sz="2600" b="1" u="none" strike="noStrike">
                          <a:solidFill>
                            <a:srgbClr val="66B598"/>
                          </a:solidFill>
                          <a:effectLst/>
                          <a:latin typeface="Montserrat" panose="00000500000000000000" pitchFamily="2" charset="0"/>
                        </a:rPr>
                        <a:t>CO2 PACMAN</a:t>
                      </a:r>
                      <a:endParaRPr lang="fr-FR" sz="2600" b="1" i="0" u="none" strike="noStrike">
                        <a:solidFill>
                          <a:srgbClr val="66B598"/>
                        </a:solidFill>
                        <a:effectLst/>
                        <a:latin typeface="Montserrat" panose="00000500000000000000" pitchFamily="2" charset="0"/>
                      </a:endParaRPr>
                    </a:p>
                  </a:txBody>
                  <a:tcPr marL="15240" marR="15240" marT="1524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16139613"/>
                  </a:ext>
                </a:extLst>
              </a:tr>
              <a:tr h="411480">
                <a:tc>
                  <a:txBody>
                    <a:bodyPr/>
                    <a:lstStyle/>
                    <a:p>
                      <a:pPr algn="l" fontAlgn="b"/>
                      <a:r>
                        <a:rPr lang="fr-FR" sz="2600" b="1" u="none" strike="noStrike">
                          <a:solidFill>
                            <a:srgbClr val="66B598"/>
                          </a:solidFill>
                          <a:effectLst/>
                          <a:latin typeface="Montserrat" panose="00000500000000000000" pitchFamily="2" charset="0"/>
                        </a:rPr>
                        <a:t>E-MED </a:t>
                      </a:r>
                      <a:endParaRPr lang="fr-FR" sz="2600" b="1" i="0" u="none" strike="noStrike">
                        <a:solidFill>
                          <a:srgbClr val="66B598"/>
                        </a:solidFill>
                        <a:effectLst/>
                        <a:latin typeface="Montserrat" panose="00000500000000000000" pitchFamily="2" charset="0"/>
                      </a:endParaRPr>
                    </a:p>
                  </a:txBody>
                  <a:tcPr marL="15240" marR="15240" marT="1524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82983194"/>
                  </a:ext>
                </a:extLst>
              </a:tr>
              <a:tr h="411480">
                <a:tc>
                  <a:txBody>
                    <a:bodyPr/>
                    <a:lstStyle/>
                    <a:p>
                      <a:pPr algn="l" fontAlgn="b"/>
                      <a:r>
                        <a:rPr lang="fr-FR" sz="2600" b="1" u="none" strike="noStrike" err="1">
                          <a:solidFill>
                            <a:srgbClr val="66B598"/>
                          </a:solidFill>
                          <a:effectLst/>
                          <a:latin typeface="Montserrat" panose="00000500000000000000" pitchFamily="2" charset="0"/>
                        </a:rPr>
                        <a:t>EnerCmed</a:t>
                      </a:r>
                      <a:endParaRPr lang="fr-FR" sz="2600" b="1" i="0" u="none" strike="noStrike">
                        <a:solidFill>
                          <a:srgbClr val="66B598"/>
                        </a:solidFill>
                        <a:effectLst/>
                        <a:latin typeface="Montserrat" panose="00000500000000000000" pitchFamily="2" charset="0"/>
                      </a:endParaRPr>
                    </a:p>
                  </a:txBody>
                  <a:tcPr marL="15240" marR="15240" marT="1524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75226015"/>
                  </a:ext>
                </a:extLst>
              </a:tr>
              <a:tr h="411480">
                <a:tc>
                  <a:txBody>
                    <a:bodyPr/>
                    <a:lstStyle/>
                    <a:p>
                      <a:pPr algn="l" fontAlgn="b"/>
                      <a:r>
                        <a:rPr lang="fr-FR" sz="2600" b="1" u="none" strike="noStrike">
                          <a:solidFill>
                            <a:srgbClr val="66B598"/>
                          </a:solidFill>
                          <a:effectLst/>
                          <a:latin typeface="Montserrat" panose="00000500000000000000" pitchFamily="2" charset="0"/>
                        </a:rPr>
                        <a:t>GARDEN</a:t>
                      </a:r>
                      <a:endParaRPr lang="fr-FR" sz="2600" b="1" i="0" u="none" strike="noStrike">
                        <a:solidFill>
                          <a:srgbClr val="66B598"/>
                        </a:solidFill>
                        <a:effectLst/>
                        <a:latin typeface="Montserrat" panose="00000500000000000000" pitchFamily="2" charset="0"/>
                      </a:endParaRPr>
                    </a:p>
                  </a:txBody>
                  <a:tcPr marL="15240" marR="15240" marT="1524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66418873"/>
                  </a:ext>
                </a:extLst>
              </a:tr>
              <a:tr h="411480">
                <a:tc>
                  <a:txBody>
                    <a:bodyPr/>
                    <a:lstStyle/>
                    <a:p>
                      <a:pPr algn="l" fontAlgn="b"/>
                      <a:r>
                        <a:rPr lang="fr-FR" sz="2600" b="1" u="none" strike="noStrike">
                          <a:solidFill>
                            <a:srgbClr val="66B598"/>
                          </a:solidFill>
                          <a:effectLst/>
                          <a:latin typeface="Montserrat" panose="00000500000000000000" pitchFamily="2" charset="0"/>
                        </a:rPr>
                        <a:t>GREENMO</a:t>
                      </a:r>
                      <a:endParaRPr lang="fr-FR" sz="2600" b="1" i="0" u="none" strike="noStrike">
                        <a:solidFill>
                          <a:srgbClr val="66B598"/>
                        </a:solidFill>
                        <a:effectLst/>
                        <a:latin typeface="Montserrat" panose="00000500000000000000" pitchFamily="2" charset="0"/>
                      </a:endParaRPr>
                    </a:p>
                  </a:txBody>
                  <a:tcPr marL="15240" marR="15240" marT="1524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575040244"/>
                  </a:ext>
                </a:extLst>
              </a:tr>
              <a:tr h="411480">
                <a:tc>
                  <a:txBody>
                    <a:bodyPr/>
                    <a:lstStyle/>
                    <a:p>
                      <a:pPr algn="l" fontAlgn="b"/>
                      <a:r>
                        <a:rPr lang="fr-FR" sz="2600" b="1" u="none" strike="noStrike">
                          <a:solidFill>
                            <a:srgbClr val="66B598"/>
                          </a:solidFill>
                          <a:effectLst/>
                          <a:latin typeface="Montserrat" panose="00000500000000000000" pitchFamily="2" charset="0"/>
                        </a:rPr>
                        <a:t>INFIRE</a:t>
                      </a:r>
                      <a:endParaRPr lang="fr-FR" sz="2600" b="1" i="0" u="none" strike="noStrike">
                        <a:solidFill>
                          <a:srgbClr val="66B598"/>
                        </a:solidFill>
                        <a:effectLst/>
                        <a:latin typeface="Montserrat" panose="00000500000000000000" pitchFamily="2" charset="0"/>
                      </a:endParaRPr>
                    </a:p>
                  </a:txBody>
                  <a:tcPr marL="15240" marR="15240" marT="1524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93354458"/>
                  </a:ext>
                </a:extLst>
              </a:tr>
              <a:tr h="411480">
                <a:tc>
                  <a:txBody>
                    <a:bodyPr/>
                    <a:lstStyle/>
                    <a:p>
                      <a:pPr algn="l" fontAlgn="b"/>
                      <a:r>
                        <a:rPr lang="fr-FR" sz="2600" b="1" u="none" strike="noStrike">
                          <a:solidFill>
                            <a:srgbClr val="66B598"/>
                          </a:solidFill>
                          <a:effectLst/>
                          <a:latin typeface="Montserrat" panose="00000500000000000000" pitchFamily="2" charset="0"/>
                        </a:rPr>
                        <a:t>LOGREENER</a:t>
                      </a:r>
                      <a:endParaRPr lang="fr-FR" sz="2600" b="1" i="0" u="none" strike="noStrike">
                        <a:solidFill>
                          <a:srgbClr val="66B598"/>
                        </a:solidFill>
                        <a:effectLst/>
                        <a:latin typeface="Montserrat" panose="00000500000000000000" pitchFamily="2" charset="0"/>
                      </a:endParaRPr>
                    </a:p>
                  </a:txBody>
                  <a:tcPr marL="15240" marR="15240" marT="1524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7991755"/>
                  </a:ext>
                </a:extLst>
              </a:tr>
              <a:tr h="411480">
                <a:tc>
                  <a:txBody>
                    <a:bodyPr/>
                    <a:lstStyle/>
                    <a:p>
                      <a:pPr algn="l" fontAlgn="b"/>
                      <a:r>
                        <a:rPr lang="fr-FR" sz="2600" b="1" u="none" strike="noStrike">
                          <a:solidFill>
                            <a:srgbClr val="66B598"/>
                          </a:solidFill>
                          <a:effectLst/>
                          <a:latin typeface="Montserrat" panose="00000500000000000000" pitchFamily="2" charset="0"/>
                        </a:rPr>
                        <a:t>MED COLOURS</a:t>
                      </a:r>
                      <a:endParaRPr lang="fr-FR" sz="2600" b="1" i="0" u="none" strike="noStrike">
                        <a:solidFill>
                          <a:srgbClr val="66B598"/>
                        </a:solidFill>
                        <a:effectLst/>
                        <a:latin typeface="Montserrat" panose="00000500000000000000" pitchFamily="2" charset="0"/>
                      </a:endParaRPr>
                    </a:p>
                  </a:txBody>
                  <a:tcPr marL="15240" marR="15240" marT="1524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61799949"/>
                  </a:ext>
                </a:extLst>
              </a:tr>
              <a:tr h="411480">
                <a:tc>
                  <a:txBody>
                    <a:bodyPr/>
                    <a:lstStyle/>
                    <a:p>
                      <a:pPr algn="l" fontAlgn="b"/>
                      <a:r>
                        <a:rPr lang="fr-FR" sz="2600" b="1" u="none" strike="noStrike">
                          <a:solidFill>
                            <a:srgbClr val="66B598"/>
                          </a:solidFill>
                          <a:effectLst/>
                          <a:latin typeface="Montserrat" panose="00000500000000000000" pitchFamily="2" charset="0"/>
                        </a:rPr>
                        <a:t>NUDGES</a:t>
                      </a:r>
                      <a:endParaRPr lang="fr-FR" sz="2600" b="1" i="0" u="none" strike="noStrike">
                        <a:solidFill>
                          <a:srgbClr val="66B598"/>
                        </a:solidFill>
                        <a:effectLst/>
                        <a:latin typeface="Montserrat" panose="00000500000000000000" pitchFamily="2" charset="0"/>
                      </a:endParaRPr>
                    </a:p>
                  </a:txBody>
                  <a:tcPr marL="15240" marR="15240" marT="1524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38554403"/>
                  </a:ext>
                </a:extLst>
              </a:tr>
              <a:tr h="411480">
                <a:tc>
                  <a:txBody>
                    <a:bodyPr/>
                    <a:lstStyle/>
                    <a:p>
                      <a:pPr algn="l" fontAlgn="b"/>
                      <a:r>
                        <a:rPr lang="fr-FR" sz="2600" b="1" u="none" strike="noStrike">
                          <a:solidFill>
                            <a:srgbClr val="66B598"/>
                          </a:solidFill>
                          <a:effectLst/>
                          <a:latin typeface="Montserrat" panose="00000500000000000000" pitchFamily="2" charset="0"/>
                        </a:rPr>
                        <a:t>ProLIGHTmed</a:t>
                      </a:r>
                      <a:endParaRPr lang="fr-FR" sz="2600" b="1" i="0" u="none" strike="noStrike">
                        <a:solidFill>
                          <a:srgbClr val="66B598"/>
                        </a:solidFill>
                        <a:effectLst/>
                        <a:latin typeface="Montserrat" panose="00000500000000000000" pitchFamily="2" charset="0"/>
                      </a:endParaRPr>
                    </a:p>
                  </a:txBody>
                  <a:tcPr marL="15240" marR="15240" marT="1524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640650037"/>
                  </a:ext>
                </a:extLst>
              </a:tr>
              <a:tr h="411480">
                <a:tc>
                  <a:txBody>
                    <a:bodyPr/>
                    <a:lstStyle/>
                    <a:p>
                      <a:pPr algn="l" fontAlgn="b"/>
                      <a:r>
                        <a:rPr lang="fr-FR" sz="2600" b="1" u="none" strike="noStrike">
                          <a:solidFill>
                            <a:srgbClr val="66B598"/>
                          </a:solidFill>
                          <a:effectLst/>
                          <a:latin typeface="Montserrat" panose="00000500000000000000" pitchFamily="2" charset="0"/>
                        </a:rPr>
                        <a:t>RECinMED</a:t>
                      </a:r>
                      <a:endParaRPr lang="fr-FR" sz="2600" b="1" i="0" u="none" strike="noStrike">
                        <a:solidFill>
                          <a:srgbClr val="66B598"/>
                        </a:solidFill>
                        <a:effectLst/>
                        <a:latin typeface="Montserrat" panose="00000500000000000000" pitchFamily="2" charset="0"/>
                      </a:endParaRPr>
                    </a:p>
                  </a:txBody>
                  <a:tcPr marL="15240" marR="15240" marT="1524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049138543"/>
                  </a:ext>
                </a:extLst>
              </a:tr>
              <a:tr h="411480">
                <a:tc>
                  <a:txBody>
                    <a:bodyPr/>
                    <a:lstStyle/>
                    <a:p>
                      <a:pPr algn="l" fontAlgn="b"/>
                      <a:r>
                        <a:rPr lang="fr-FR" sz="2600" b="1" u="none" strike="noStrike">
                          <a:solidFill>
                            <a:srgbClr val="66B598"/>
                          </a:solidFill>
                          <a:effectLst/>
                          <a:latin typeface="Montserrat" panose="00000500000000000000" pitchFamily="2" charset="0"/>
                        </a:rPr>
                        <a:t>ReMED</a:t>
                      </a:r>
                      <a:endParaRPr lang="fr-FR" sz="2600" b="1" i="0" u="none" strike="noStrike">
                        <a:solidFill>
                          <a:srgbClr val="66B598"/>
                        </a:solidFill>
                        <a:effectLst/>
                        <a:latin typeface="Montserrat" panose="00000500000000000000" pitchFamily="2" charset="0"/>
                      </a:endParaRPr>
                    </a:p>
                  </a:txBody>
                  <a:tcPr marL="15240" marR="15240" marT="1524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83628637"/>
                  </a:ext>
                </a:extLst>
              </a:tr>
              <a:tr h="411480">
                <a:tc>
                  <a:txBody>
                    <a:bodyPr/>
                    <a:lstStyle/>
                    <a:p>
                      <a:pPr algn="l" fontAlgn="b"/>
                      <a:r>
                        <a:rPr lang="fr-FR" sz="2600" b="1" u="none" strike="noStrike">
                          <a:solidFill>
                            <a:srgbClr val="66B598"/>
                          </a:solidFill>
                          <a:effectLst/>
                          <a:latin typeface="Montserrat" panose="00000500000000000000" pitchFamily="2" charset="0"/>
                        </a:rPr>
                        <a:t>RENEWPORT</a:t>
                      </a:r>
                      <a:endParaRPr lang="fr-FR" sz="2600" b="1" i="0" u="none" strike="noStrike">
                        <a:solidFill>
                          <a:srgbClr val="66B598"/>
                        </a:solidFill>
                        <a:effectLst/>
                        <a:latin typeface="Montserrat" panose="00000500000000000000" pitchFamily="2" charset="0"/>
                      </a:endParaRPr>
                    </a:p>
                  </a:txBody>
                  <a:tcPr marL="15240" marR="15240" marT="1524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26309227"/>
                  </a:ext>
                </a:extLst>
              </a:tr>
              <a:tr h="411480">
                <a:tc>
                  <a:txBody>
                    <a:bodyPr/>
                    <a:lstStyle/>
                    <a:p>
                      <a:pPr algn="l" fontAlgn="b"/>
                      <a:r>
                        <a:rPr lang="fr-FR" sz="2600" b="1" u="none" strike="noStrike">
                          <a:solidFill>
                            <a:srgbClr val="66B598"/>
                          </a:solidFill>
                          <a:effectLst/>
                          <a:latin typeface="Montserrat" panose="00000500000000000000" pitchFamily="2" charset="0"/>
                        </a:rPr>
                        <a:t>RuralMED Mobility</a:t>
                      </a:r>
                      <a:endParaRPr lang="fr-FR" sz="2600" b="1" i="0" u="none" strike="noStrike">
                        <a:solidFill>
                          <a:srgbClr val="66B598"/>
                        </a:solidFill>
                        <a:effectLst/>
                        <a:latin typeface="Montserrat" panose="00000500000000000000" pitchFamily="2" charset="0"/>
                      </a:endParaRPr>
                    </a:p>
                  </a:txBody>
                  <a:tcPr marL="15240" marR="15240" marT="1524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92160227"/>
                  </a:ext>
                </a:extLst>
              </a:tr>
              <a:tr h="411480">
                <a:tc>
                  <a:txBody>
                    <a:bodyPr/>
                    <a:lstStyle/>
                    <a:p>
                      <a:pPr algn="l" fontAlgn="b"/>
                      <a:r>
                        <a:rPr lang="fr-FR" sz="2600" b="1" u="none" strike="noStrike" dirty="0">
                          <a:solidFill>
                            <a:srgbClr val="66B598"/>
                          </a:solidFill>
                          <a:effectLst/>
                          <a:latin typeface="Montserrat" panose="00000500000000000000" pitchFamily="2" charset="0"/>
                        </a:rPr>
                        <a:t>URWAN</a:t>
                      </a:r>
                      <a:endParaRPr lang="fr-FR" sz="2600" b="1" i="0" u="none" strike="noStrike" dirty="0">
                        <a:solidFill>
                          <a:srgbClr val="66B598"/>
                        </a:solidFill>
                        <a:effectLst/>
                        <a:latin typeface="Montserrat" panose="00000500000000000000" pitchFamily="2" charset="0"/>
                      </a:endParaRPr>
                    </a:p>
                  </a:txBody>
                  <a:tcPr marL="15240" marR="15240" marT="1524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627073208"/>
                  </a:ext>
                </a:extLst>
              </a:tr>
            </a:tbl>
          </a:graphicData>
        </a:graphic>
      </p:graphicFrame>
      <p:sp>
        <p:nvSpPr>
          <p:cNvPr id="9" name="ZoneTexte 8">
            <a:extLst>
              <a:ext uri="{FF2B5EF4-FFF2-40B4-BE49-F238E27FC236}">
                <a16:creationId xmlns:a16="http://schemas.microsoft.com/office/drawing/2014/main" id="{E58DD2F8-6331-8C02-0219-253625E09A08}"/>
              </a:ext>
            </a:extLst>
          </p:cNvPr>
          <p:cNvSpPr txBox="1"/>
          <p:nvPr/>
        </p:nvSpPr>
        <p:spPr>
          <a:xfrm>
            <a:off x="656144" y="1454358"/>
            <a:ext cx="7383350" cy="584775"/>
          </a:xfrm>
          <a:prstGeom prst="rect">
            <a:avLst/>
          </a:prstGeom>
          <a:noFill/>
          <a:ln>
            <a:solidFill>
              <a:srgbClr val="4DA1DE"/>
            </a:solidFill>
          </a:ln>
        </p:spPr>
        <p:txBody>
          <a:bodyPr wrap="square">
            <a:spAutoFit/>
          </a:bodyPr>
          <a:lstStyle/>
          <a:p>
            <a:pPr defTabSz="1828800"/>
            <a:r>
              <a:rPr lang="fr-FR" sz="3200">
                <a:solidFill>
                  <a:srgbClr val="4DA1DE"/>
                </a:solidFill>
                <a:latin typeface="Montserrat SemiBold" panose="00000700000000000000" pitchFamily="2" charset="0"/>
                <a:cs typeface="Poppins SemiBold" panose="00000700000000000000" pitchFamily="2" charset="0"/>
              </a:rPr>
              <a:t>Innovative </a:t>
            </a:r>
            <a:r>
              <a:rPr lang="fr-FR" sz="3200" err="1">
                <a:solidFill>
                  <a:srgbClr val="4DA1DE"/>
                </a:solidFill>
                <a:latin typeface="Montserrat SemiBold" panose="00000700000000000000" pitchFamily="2" charset="0"/>
                <a:cs typeface="Poppins SemiBold" panose="00000700000000000000" pitchFamily="2" charset="0"/>
              </a:rPr>
              <a:t>Sustainable</a:t>
            </a:r>
            <a:r>
              <a:rPr lang="fr-FR" sz="3200">
                <a:solidFill>
                  <a:srgbClr val="4DA1DE"/>
                </a:solidFill>
                <a:latin typeface="Montserrat SemiBold" panose="00000700000000000000" pitchFamily="2" charset="0"/>
                <a:cs typeface="Poppins SemiBold" panose="00000700000000000000" pitchFamily="2" charset="0"/>
              </a:rPr>
              <a:t> </a:t>
            </a:r>
            <a:r>
              <a:rPr lang="fr-FR" sz="3200" err="1">
                <a:solidFill>
                  <a:srgbClr val="4DA1DE"/>
                </a:solidFill>
                <a:latin typeface="Montserrat SemiBold" panose="00000700000000000000" pitchFamily="2" charset="0"/>
                <a:cs typeface="Poppins SemiBold" panose="00000700000000000000" pitchFamily="2" charset="0"/>
              </a:rPr>
              <a:t>economy</a:t>
            </a:r>
            <a:endParaRPr lang="fr-FR" sz="3200">
              <a:solidFill>
                <a:srgbClr val="4DA1DE"/>
              </a:solidFill>
              <a:latin typeface="Calibri" panose="020F0502020204030204"/>
            </a:endParaRPr>
          </a:p>
        </p:txBody>
      </p:sp>
      <p:sp>
        <p:nvSpPr>
          <p:cNvPr id="15" name="ZoneTexte 14">
            <a:extLst>
              <a:ext uri="{FF2B5EF4-FFF2-40B4-BE49-F238E27FC236}">
                <a16:creationId xmlns:a16="http://schemas.microsoft.com/office/drawing/2014/main" id="{0B257550-7803-8886-A476-A69678B15025}"/>
              </a:ext>
            </a:extLst>
          </p:cNvPr>
          <p:cNvSpPr txBox="1"/>
          <p:nvPr/>
        </p:nvSpPr>
        <p:spPr>
          <a:xfrm>
            <a:off x="8415251" y="1462950"/>
            <a:ext cx="4399612" cy="584775"/>
          </a:xfrm>
          <a:prstGeom prst="rect">
            <a:avLst/>
          </a:prstGeom>
          <a:noFill/>
          <a:ln>
            <a:solidFill>
              <a:srgbClr val="EDBA42"/>
            </a:solidFill>
          </a:ln>
        </p:spPr>
        <p:txBody>
          <a:bodyPr wrap="square">
            <a:spAutoFit/>
          </a:bodyPr>
          <a:lstStyle/>
          <a:p>
            <a:pPr defTabSz="1828800"/>
            <a:r>
              <a:rPr lang="fr-FR" sz="3200">
                <a:solidFill>
                  <a:srgbClr val="EDBA42"/>
                </a:solidFill>
                <a:latin typeface="Montserrat SemiBold" panose="00000700000000000000" pitchFamily="2" charset="0"/>
              </a:rPr>
              <a:t>Natural </a:t>
            </a:r>
            <a:r>
              <a:rPr lang="fr-FR" sz="3200" err="1">
                <a:solidFill>
                  <a:srgbClr val="EDBA42"/>
                </a:solidFill>
                <a:latin typeface="Montserrat SemiBold" panose="00000700000000000000" pitchFamily="2" charset="0"/>
              </a:rPr>
              <a:t>heritage</a:t>
            </a:r>
            <a:endParaRPr lang="fr-FR" sz="3200">
              <a:solidFill>
                <a:prstClr val="black"/>
              </a:solidFill>
              <a:latin typeface="Calibri" panose="020F0502020204030204"/>
            </a:endParaRPr>
          </a:p>
        </p:txBody>
      </p:sp>
      <p:sp>
        <p:nvSpPr>
          <p:cNvPr id="17" name="ZoneTexte 16">
            <a:extLst>
              <a:ext uri="{FF2B5EF4-FFF2-40B4-BE49-F238E27FC236}">
                <a16:creationId xmlns:a16="http://schemas.microsoft.com/office/drawing/2014/main" id="{73B3DF8C-2CF3-08B7-39D1-E8CCAAA48971}"/>
              </a:ext>
            </a:extLst>
          </p:cNvPr>
          <p:cNvSpPr txBox="1"/>
          <p:nvPr/>
        </p:nvSpPr>
        <p:spPr>
          <a:xfrm>
            <a:off x="13809447" y="1380458"/>
            <a:ext cx="4339652" cy="584775"/>
          </a:xfrm>
          <a:prstGeom prst="rect">
            <a:avLst/>
          </a:prstGeom>
          <a:noFill/>
          <a:ln>
            <a:solidFill>
              <a:srgbClr val="00B050"/>
            </a:solidFill>
          </a:ln>
        </p:spPr>
        <p:txBody>
          <a:bodyPr wrap="square">
            <a:spAutoFit/>
          </a:bodyPr>
          <a:lstStyle/>
          <a:p>
            <a:pPr defTabSz="1828800"/>
            <a:r>
              <a:rPr lang="fr-FR" sz="3200">
                <a:solidFill>
                  <a:srgbClr val="66B598"/>
                </a:solidFill>
                <a:latin typeface="Montserrat SemiBold" panose="00000700000000000000" pitchFamily="2" charset="0"/>
              </a:rPr>
              <a:t>Green Living Areas</a:t>
            </a:r>
            <a:endParaRPr lang="fr-FR" sz="3200">
              <a:solidFill>
                <a:prstClr val="black"/>
              </a:solidFill>
              <a:latin typeface="Calibri" panose="020F0502020204030204"/>
            </a:endParaRPr>
          </a:p>
        </p:txBody>
      </p:sp>
      <p:sp>
        <p:nvSpPr>
          <p:cNvPr id="20" name="ZoneTexte 19">
            <a:extLst>
              <a:ext uri="{FF2B5EF4-FFF2-40B4-BE49-F238E27FC236}">
                <a16:creationId xmlns:a16="http://schemas.microsoft.com/office/drawing/2014/main" id="{8CD030BD-E5A6-3F94-5ADE-D0BE17D3E098}"/>
              </a:ext>
            </a:extLst>
          </p:cNvPr>
          <p:cNvSpPr txBox="1"/>
          <p:nvPr/>
        </p:nvSpPr>
        <p:spPr>
          <a:xfrm>
            <a:off x="18584817" y="1357401"/>
            <a:ext cx="5318848" cy="646331"/>
          </a:xfrm>
          <a:prstGeom prst="rect">
            <a:avLst/>
          </a:prstGeom>
          <a:noFill/>
          <a:ln>
            <a:solidFill>
              <a:srgbClr val="CC94AF"/>
            </a:solidFill>
          </a:ln>
        </p:spPr>
        <p:txBody>
          <a:bodyPr wrap="square">
            <a:spAutoFit/>
          </a:bodyPr>
          <a:lstStyle/>
          <a:p>
            <a:pPr defTabSz="1828800"/>
            <a:r>
              <a:rPr lang="fr-FR" sz="3600" err="1">
                <a:solidFill>
                  <a:srgbClr val="CC94AF"/>
                </a:solidFill>
                <a:latin typeface="Montserrat SemiBold" panose="00000700000000000000" pitchFamily="2" charset="0"/>
              </a:rPr>
              <a:t>Sustainable</a:t>
            </a:r>
            <a:r>
              <a:rPr lang="fr-FR" sz="3600">
                <a:solidFill>
                  <a:srgbClr val="CC94AF"/>
                </a:solidFill>
                <a:latin typeface="Montserrat SemiBold" panose="00000700000000000000" pitchFamily="2" charset="0"/>
              </a:rPr>
              <a:t> </a:t>
            </a:r>
            <a:r>
              <a:rPr lang="fr-FR" sz="3600" err="1">
                <a:solidFill>
                  <a:srgbClr val="CC94AF"/>
                </a:solidFill>
                <a:latin typeface="Montserrat SemiBold" panose="00000700000000000000" pitchFamily="2" charset="0"/>
              </a:rPr>
              <a:t>Tourism</a:t>
            </a:r>
            <a:endParaRPr lang="fr-FR" sz="3600">
              <a:solidFill>
                <a:prstClr val="black"/>
              </a:solidFill>
              <a:latin typeface="Calibri" panose="020F0502020204030204"/>
            </a:endParaRPr>
          </a:p>
        </p:txBody>
      </p:sp>
    </p:spTree>
    <p:extLst>
      <p:ext uri="{BB962C8B-B14F-4D97-AF65-F5344CB8AC3E}">
        <p14:creationId xmlns:p14="http://schemas.microsoft.com/office/powerpoint/2010/main" val="353243933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QuadreDeText 7">
            <a:extLst>
              <a:ext uri="{FF2B5EF4-FFF2-40B4-BE49-F238E27FC236}">
                <a16:creationId xmlns:a16="http://schemas.microsoft.com/office/drawing/2014/main" id="{956F2523-EC10-FF14-31A0-961F8ADCCE96}"/>
              </a:ext>
            </a:extLst>
          </p:cNvPr>
          <p:cNvSpPr txBox="1"/>
          <p:nvPr/>
        </p:nvSpPr>
        <p:spPr>
          <a:xfrm>
            <a:off x="2306782" y="5334506"/>
            <a:ext cx="20324618" cy="3046988"/>
          </a:xfrm>
          <a:prstGeom prst="rect">
            <a:avLst/>
          </a:prstGeom>
          <a:noFill/>
        </p:spPr>
        <p:txBody>
          <a:bodyPr wrap="square" rtlCol="0">
            <a:spAutoFit/>
          </a:bodyPr>
          <a:lstStyle>
            <a:defPPr>
              <a:defRPr lang="en-US"/>
            </a:defPPr>
            <a:lvl1pPr>
              <a:defRPr sz="7200" b="1">
                <a:solidFill>
                  <a:schemeClr val="tx2"/>
                </a:solidFill>
                <a:latin typeface="Arial" panose="020B0604020202020204" pitchFamily="34" charset="0"/>
                <a:cs typeface="Arial" panose="020B0604020202020204" pitchFamily="34" charset="0"/>
              </a:defRPr>
            </a:lvl1pPr>
          </a:lstStyle>
          <a:p>
            <a:r>
              <a:rPr lang="en-US" sz="9600" dirty="0"/>
              <a:t>WORKING SESSION 2 </a:t>
            </a:r>
          </a:p>
          <a:p>
            <a:r>
              <a:rPr lang="en-US" sz="9600" dirty="0"/>
              <a:t>First part </a:t>
            </a:r>
            <a:endParaRPr lang="en-US" dirty="0"/>
          </a:p>
        </p:txBody>
      </p:sp>
    </p:spTree>
    <p:extLst>
      <p:ext uri="{BB962C8B-B14F-4D97-AF65-F5344CB8AC3E}">
        <p14:creationId xmlns:p14="http://schemas.microsoft.com/office/powerpoint/2010/main" val="79861795"/>
      </p:ext>
    </p:extLst>
  </p:cSld>
  <p:clrMapOvr>
    <a:masterClrMapping/>
  </p:clrMapOvr>
  <p:transition>
    <p:random/>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ítol 1">
            <a:extLst>
              <a:ext uri="{FF2B5EF4-FFF2-40B4-BE49-F238E27FC236}">
                <a16:creationId xmlns:a16="http://schemas.microsoft.com/office/drawing/2014/main" id="{1B8C5D86-855F-8275-1DE3-DC66B4B187BE}"/>
              </a:ext>
            </a:extLst>
          </p:cNvPr>
          <p:cNvSpPr>
            <a:spLocks noGrp="1"/>
          </p:cNvSpPr>
          <p:nvPr>
            <p:ph type="ctrTitle"/>
          </p:nvPr>
        </p:nvSpPr>
        <p:spPr>
          <a:xfrm>
            <a:off x="1287735" y="653143"/>
            <a:ext cx="22251534" cy="2534194"/>
          </a:xfrm>
        </p:spPr>
        <p:txBody>
          <a:bodyPr>
            <a:noAutofit/>
          </a:bodyPr>
          <a:lstStyle/>
          <a:p>
            <a:pPr algn="l"/>
            <a:r>
              <a:rPr lang="en-GB" altLang="ca-ES" sz="4400" dirty="0"/>
              <a:t>Transformative innovation for a more sustainable economy in the MED: conceptual framework, capacity building and tools proposed by the Dialogue4Innovation Project</a:t>
            </a:r>
          </a:p>
        </p:txBody>
      </p:sp>
      <p:pic>
        <p:nvPicPr>
          <p:cNvPr id="2" name="Imatge 1">
            <a:extLst>
              <a:ext uri="{FF2B5EF4-FFF2-40B4-BE49-F238E27FC236}">
                <a16:creationId xmlns:a16="http://schemas.microsoft.com/office/drawing/2014/main" id="{7640FB89-3866-01A2-0E5A-BFBB4CC51DF7}"/>
              </a:ext>
            </a:extLst>
          </p:cNvPr>
          <p:cNvPicPr>
            <a:picLocks noChangeAspect="1"/>
          </p:cNvPicPr>
          <p:nvPr/>
        </p:nvPicPr>
        <p:blipFill>
          <a:blip r:embed="rId2"/>
          <a:stretch>
            <a:fillRect/>
          </a:stretch>
        </p:blipFill>
        <p:spPr>
          <a:xfrm>
            <a:off x="2818751" y="3187337"/>
            <a:ext cx="17115169" cy="10247017"/>
          </a:xfrm>
          <a:prstGeom prst="rect">
            <a:avLst/>
          </a:prstGeom>
        </p:spPr>
      </p:pic>
      <p:pic>
        <p:nvPicPr>
          <p:cNvPr id="5" name="Imatge 4" descr="Imatge que conté logotip, Gràfics, símbol, cercle&#10;&#10;Descripció generada automàticament">
            <a:extLst>
              <a:ext uri="{FF2B5EF4-FFF2-40B4-BE49-F238E27FC236}">
                <a16:creationId xmlns:a16="http://schemas.microsoft.com/office/drawing/2014/main" id="{FF67FC28-38B3-A1BF-B7D6-DF9AEBF5A9A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36559" y="3798542"/>
            <a:ext cx="1714265" cy="1818487"/>
          </a:xfrm>
          <a:prstGeom prst="rect">
            <a:avLst/>
          </a:prstGeom>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tge 4">
            <a:extLst>
              <a:ext uri="{FF2B5EF4-FFF2-40B4-BE49-F238E27FC236}">
                <a16:creationId xmlns:a16="http://schemas.microsoft.com/office/drawing/2014/main" id="{9A2D332F-582F-A908-EE24-7E0DDDD32274}"/>
              </a:ext>
            </a:extLst>
          </p:cNvPr>
          <p:cNvPicPr>
            <a:picLocks noChangeAspect="1"/>
          </p:cNvPicPr>
          <p:nvPr/>
        </p:nvPicPr>
        <p:blipFill rotWithShape="1">
          <a:blip r:embed="rId2"/>
          <a:srcRect l="6140" t="12523" r="10099" b="53382"/>
          <a:stretch/>
        </p:blipFill>
        <p:spPr>
          <a:xfrm>
            <a:off x="1846727" y="4028488"/>
            <a:ext cx="19876670" cy="4914865"/>
          </a:xfrm>
          <a:prstGeom prst="rect">
            <a:avLst/>
          </a:prstGeom>
          <a:ln>
            <a:noFill/>
          </a:ln>
        </p:spPr>
      </p:pic>
      <p:pic>
        <p:nvPicPr>
          <p:cNvPr id="12" name="Imatge 11">
            <a:extLst>
              <a:ext uri="{FF2B5EF4-FFF2-40B4-BE49-F238E27FC236}">
                <a16:creationId xmlns:a16="http://schemas.microsoft.com/office/drawing/2014/main" id="{1E9731A0-E484-521D-F80E-DE770599D021}"/>
              </a:ext>
            </a:extLst>
          </p:cNvPr>
          <p:cNvPicPr>
            <a:picLocks noChangeAspect="1"/>
          </p:cNvPicPr>
          <p:nvPr/>
        </p:nvPicPr>
        <p:blipFill rotWithShape="1">
          <a:blip r:embed="rId3"/>
          <a:srcRect l="7227" t="8015" r="9808" b="5941"/>
          <a:stretch/>
        </p:blipFill>
        <p:spPr>
          <a:xfrm>
            <a:off x="1846727" y="2818566"/>
            <a:ext cx="6334313" cy="5929620"/>
          </a:xfrm>
          <a:prstGeom prst="rect">
            <a:avLst/>
          </a:prstGeom>
        </p:spPr>
      </p:pic>
      <p:pic>
        <p:nvPicPr>
          <p:cNvPr id="14" name="Imatge 13">
            <a:extLst>
              <a:ext uri="{FF2B5EF4-FFF2-40B4-BE49-F238E27FC236}">
                <a16:creationId xmlns:a16="http://schemas.microsoft.com/office/drawing/2014/main" id="{01652A34-6269-2979-FBCB-ADC63F0E5DD0}"/>
              </a:ext>
            </a:extLst>
          </p:cNvPr>
          <p:cNvPicPr>
            <a:picLocks noChangeAspect="1"/>
          </p:cNvPicPr>
          <p:nvPr/>
        </p:nvPicPr>
        <p:blipFill rotWithShape="1">
          <a:blip r:embed="rId4"/>
          <a:srcRect l="10385" t="10241" r="6387" b="4936"/>
          <a:stretch/>
        </p:blipFill>
        <p:spPr>
          <a:xfrm>
            <a:off x="16360914" y="2818566"/>
            <a:ext cx="6319790" cy="5772405"/>
          </a:xfrm>
          <a:prstGeom prst="rect">
            <a:avLst/>
          </a:prstGeom>
        </p:spPr>
      </p:pic>
      <p:sp>
        <p:nvSpPr>
          <p:cNvPr id="15" name="QuadreDeText 14">
            <a:extLst>
              <a:ext uri="{FF2B5EF4-FFF2-40B4-BE49-F238E27FC236}">
                <a16:creationId xmlns:a16="http://schemas.microsoft.com/office/drawing/2014/main" id="{3456A03D-C11E-EB09-AD26-A1B693275C67}"/>
              </a:ext>
            </a:extLst>
          </p:cNvPr>
          <p:cNvSpPr txBox="1"/>
          <p:nvPr/>
        </p:nvSpPr>
        <p:spPr>
          <a:xfrm>
            <a:off x="555811" y="415955"/>
            <a:ext cx="4661647" cy="754053"/>
          </a:xfrm>
          <a:prstGeom prst="rect">
            <a:avLst/>
          </a:prstGeom>
          <a:noFill/>
        </p:spPr>
        <p:txBody>
          <a:bodyPr wrap="square" rtlCol="0">
            <a:spAutoFit/>
          </a:bodyPr>
          <a:lstStyle/>
          <a:p>
            <a:r>
              <a:rPr lang="ca-ES" b="1" dirty="0"/>
              <a:t>TODAY</a:t>
            </a:r>
          </a:p>
        </p:txBody>
      </p:sp>
    </p:spTree>
    <p:extLst>
      <p:ext uri="{BB962C8B-B14F-4D97-AF65-F5344CB8AC3E}">
        <p14:creationId xmlns:p14="http://schemas.microsoft.com/office/powerpoint/2010/main" val="402084754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Títol 2">
            <a:extLst>
              <a:ext uri="{FF2B5EF4-FFF2-40B4-BE49-F238E27FC236}">
                <a16:creationId xmlns:a16="http://schemas.microsoft.com/office/drawing/2014/main" id="{78F4D3DD-7860-5CDE-F97B-1AEF015759D1}"/>
              </a:ext>
            </a:extLst>
          </p:cNvPr>
          <p:cNvSpPr>
            <a:spLocks noGrp="1"/>
          </p:cNvSpPr>
          <p:nvPr>
            <p:ph type="title"/>
          </p:nvPr>
        </p:nvSpPr>
        <p:spPr>
          <a:xfrm>
            <a:off x="1053104" y="295432"/>
            <a:ext cx="21948458" cy="2286000"/>
          </a:xfrm>
        </p:spPr>
        <p:txBody>
          <a:bodyPr>
            <a:normAutofit/>
          </a:bodyPr>
          <a:lstStyle/>
          <a:p>
            <a:r>
              <a:rPr lang="en-GB" altLang="ca-ES" dirty="0"/>
              <a:t>How can we create spaces for place-based and challenge-led action for an Innovative Sustainable Economy in the MED?</a:t>
            </a:r>
          </a:p>
        </p:txBody>
      </p:sp>
      <p:sp>
        <p:nvSpPr>
          <p:cNvPr id="19463" name="Contenidor de contingut 3">
            <a:extLst>
              <a:ext uri="{FF2B5EF4-FFF2-40B4-BE49-F238E27FC236}">
                <a16:creationId xmlns:a16="http://schemas.microsoft.com/office/drawing/2014/main" id="{7307EA48-4B17-C240-CFE1-374E208672F0}"/>
              </a:ext>
            </a:extLst>
          </p:cNvPr>
          <p:cNvSpPr txBox="1">
            <a:spLocks/>
          </p:cNvSpPr>
          <p:nvPr/>
        </p:nvSpPr>
        <p:spPr bwMode="auto">
          <a:xfrm>
            <a:off x="1219358" y="2450793"/>
            <a:ext cx="8818260" cy="10731906"/>
          </a:xfrm>
          <a:prstGeom prst="rect">
            <a:avLst/>
          </a:prstGeom>
          <a:solidFill>
            <a:schemeClr val="bg1">
              <a:lumMod val="95000"/>
            </a:schemeClr>
          </a:solidFill>
          <a:ln>
            <a:noFill/>
          </a:ln>
        </p:spPr>
        <p:txBody>
          <a:bodyPr/>
          <a:lstStyle>
            <a:lvl1pPr marL="266700" indent="-266700">
              <a:spcBef>
                <a:spcPct val="20000"/>
              </a:spcBef>
              <a:buClr>
                <a:srgbClr val="A21942"/>
              </a:buClr>
              <a:buFont typeface="Wingdings 2" panose="05020102010507070707" pitchFamily="18" charset="2"/>
              <a:buChar char=""/>
              <a:defRPr>
                <a:solidFill>
                  <a:schemeClr val="tx1"/>
                </a:solidFill>
                <a:latin typeface="Arial" panose="020B0604020202020204" pitchFamily="34" charset="0"/>
                <a:cs typeface="Arial" panose="020B0604020202020204" pitchFamily="34" charset="0"/>
              </a:defRPr>
            </a:lvl1pPr>
            <a:lvl2pPr marL="266700" indent="-266700">
              <a:spcBef>
                <a:spcPct val="20000"/>
              </a:spcBef>
              <a:buFont typeface="Wingdings" panose="05000000000000000000" pitchFamily="2" charset="2"/>
              <a:buChar char="§"/>
              <a:defRPr sz="1600">
                <a:solidFill>
                  <a:schemeClr val="tx1"/>
                </a:solidFill>
                <a:latin typeface="Arial" panose="020B0604020202020204" pitchFamily="34" charset="0"/>
                <a:cs typeface="Arial" panose="020B0604020202020204" pitchFamily="34" charset="0"/>
              </a:defRPr>
            </a:lvl2pPr>
            <a:lvl3pPr marL="808038" indent="-2667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3pPr>
            <a:lvl4pPr marL="982663" indent="-2667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4pPr>
            <a:lvl5pPr marL="1257300" indent="-274638">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5pPr>
            <a:lvl6pPr marL="1714500" indent="-274638"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6pPr>
            <a:lvl7pPr marL="2171700" indent="-274638"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7pPr>
            <a:lvl8pPr marL="2628900" indent="-274638"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8pPr>
            <a:lvl9pPr marL="3086100" indent="-274638"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9pPr>
          </a:lstStyle>
          <a:p>
            <a:pPr marL="0" lvl="1" indent="0">
              <a:spcBef>
                <a:spcPts val="2000"/>
              </a:spcBef>
              <a:spcAft>
                <a:spcPts val="600"/>
              </a:spcAft>
              <a:buClr>
                <a:schemeClr val="tx1"/>
              </a:buClr>
              <a:buNone/>
              <a:defRPr/>
            </a:pPr>
            <a:r>
              <a:rPr lang="en-US" altLang="ca-ES" sz="3600" b="1" dirty="0"/>
              <a:t>SPACES FOR: </a:t>
            </a:r>
          </a:p>
          <a:p>
            <a:pPr marL="685800" lvl="1" indent="-685800">
              <a:spcBef>
                <a:spcPts val="2000"/>
              </a:spcBef>
              <a:spcAft>
                <a:spcPts val="600"/>
              </a:spcAft>
              <a:buClr>
                <a:schemeClr val="tx1"/>
              </a:buClr>
              <a:buFont typeface="+mj-lt"/>
              <a:buAutoNum type="arabicPeriod"/>
              <a:defRPr/>
            </a:pPr>
            <a:r>
              <a:rPr lang="en-US" altLang="ca-ES" sz="2800" b="1" dirty="0"/>
              <a:t>UNDERSTANDING THE PLACE-BASED CHALLENGE </a:t>
            </a:r>
          </a:p>
          <a:p>
            <a:pPr lvl="2">
              <a:spcBef>
                <a:spcPts val="2000"/>
              </a:spcBef>
              <a:spcAft>
                <a:spcPts val="600"/>
              </a:spcAft>
              <a:buClr>
                <a:schemeClr val="tx1"/>
              </a:buClr>
              <a:buFont typeface="Wingdings" panose="05000000000000000000" pitchFamily="2" charset="2"/>
              <a:buChar char="§"/>
              <a:defRPr/>
            </a:pPr>
            <a:r>
              <a:rPr lang="en-US" altLang="ca-ES" sz="2800" dirty="0"/>
              <a:t>Stakeholders develop a shared systemic and MLP understanding of the problem they want to address</a:t>
            </a:r>
          </a:p>
          <a:p>
            <a:pPr lvl="2">
              <a:spcBef>
                <a:spcPts val="2000"/>
              </a:spcBef>
              <a:spcAft>
                <a:spcPts val="600"/>
              </a:spcAft>
              <a:buClr>
                <a:schemeClr val="tx1"/>
              </a:buClr>
              <a:buFont typeface="Wingdings" panose="05000000000000000000" pitchFamily="2" charset="2"/>
              <a:buChar char="§"/>
              <a:defRPr/>
            </a:pPr>
            <a:r>
              <a:rPr lang="en-US" altLang="ca-ES" sz="2800" dirty="0"/>
              <a:t>Stakeholders define a shared vision of the future they want to work for and explore possible pathways</a:t>
            </a:r>
          </a:p>
          <a:p>
            <a:pPr marL="685800" lvl="1" indent="-685800">
              <a:spcBef>
                <a:spcPts val="2000"/>
              </a:spcBef>
              <a:spcAft>
                <a:spcPts val="600"/>
              </a:spcAft>
              <a:buClr>
                <a:schemeClr val="tx1"/>
              </a:buClr>
              <a:buFont typeface="+mj-lt"/>
              <a:buAutoNum type="arabicPeriod"/>
              <a:defRPr/>
            </a:pPr>
            <a:r>
              <a:rPr lang="ca-ES" altLang="ca-ES" sz="2800" b="1" dirty="0"/>
              <a:t>ACTION: </a:t>
            </a:r>
            <a:r>
              <a:rPr lang="en-US" altLang="ca-ES" sz="2800" dirty="0"/>
              <a:t>Stakeholders collaborate in experimental spaces to explore, develop, test and demonstrate alternatives aligned with the shared vision of the future</a:t>
            </a:r>
          </a:p>
          <a:p>
            <a:pPr marL="685800" lvl="1" indent="-685800">
              <a:spcBef>
                <a:spcPts val="2000"/>
              </a:spcBef>
              <a:spcAft>
                <a:spcPts val="600"/>
              </a:spcAft>
              <a:buClr>
                <a:schemeClr val="tx1"/>
              </a:buClr>
              <a:buFont typeface="+mj-lt"/>
              <a:buAutoNum type="arabicPeriod"/>
              <a:defRPr/>
            </a:pPr>
            <a:r>
              <a:rPr lang="ca-ES" altLang="ca-ES" sz="2800" b="1" dirty="0"/>
              <a:t>LEARNING AND DIFFUSION OF ALTERNATIVES: </a:t>
            </a:r>
            <a:r>
              <a:rPr lang="en-US" altLang="ca-ES" sz="2800" dirty="0"/>
              <a:t>generation of new knowledge and evidences facilitating the adoption of alternatives aligned with shared  the vision of the future</a:t>
            </a:r>
          </a:p>
          <a:p>
            <a:pPr marL="685800" lvl="1" indent="-685800">
              <a:spcBef>
                <a:spcPts val="2000"/>
              </a:spcBef>
              <a:spcAft>
                <a:spcPts val="600"/>
              </a:spcAft>
              <a:buClr>
                <a:schemeClr val="tx1"/>
              </a:buClr>
              <a:buFont typeface="+mj-lt"/>
              <a:buAutoNum type="arabicPeriod"/>
              <a:defRPr/>
            </a:pPr>
            <a:r>
              <a:rPr lang="en-US" altLang="ca-ES" sz="2800" b="1" dirty="0"/>
              <a:t>ADOPTION OF ALTERNATIVES: A NEW BUSINESS AS USUAL</a:t>
            </a:r>
            <a:endParaRPr lang="ca-ES" altLang="ca-ES" sz="2800" b="1" dirty="0"/>
          </a:p>
        </p:txBody>
      </p:sp>
      <p:pic>
        <p:nvPicPr>
          <p:cNvPr id="3" name="Imatge 2">
            <a:extLst>
              <a:ext uri="{FF2B5EF4-FFF2-40B4-BE49-F238E27FC236}">
                <a16:creationId xmlns:a16="http://schemas.microsoft.com/office/drawing/2014/main" id="{2079661E-5A2F-CE5C-6FBE-00DDB91C803C}"/>
              </a:ext>
            </a:extLst>
          </p:cNvPr>
          <p:cNvPicPr>
            <a:picLocks noChangeAspect="1"/>
          </p:cNvPicPr>
          <p:nvPr/>
        </p:nvPicPr>
        <p:blipFill rotWithShape="1">
          <a:blip r:embed="rId3"/>
          <a:srcRect b="5949"/>
          <a:stretch/>
        </p:blipFill>
        <p:spPr>
          <a:xfrm>
            <a:off x="10457712" y="2151082"/>
            <a:ext cx="13746182" cy="7200737"/>
          </a:xfrm>
          <a:prstGeom prst="rect">
            <a:avLst/>
          </a:prstGeom>
        </p:spPr>
      </p:pic>
      <p:pic>
        <p:nvPicPr>
          <p:cNvPr id="5" name="Imatge 4">
            <a:extLst>
              <a:ext uri="{FF2B5EF4-FFF2-40B4-BE49-F238E27FC236}">
                <a16:creationId xmlns:a16="http://schemas.microsoft.com/office/drawing/2014/main" id="{A4A47FC2-48FF-6C63-0D98-6555E569D245}"/>
              </a:ext>
            </a:extLst>
          </p:cNvPr>
          <p:cNvPicPr>
            <a:picLocks noChangeAspect="1"/>
          </p:cNvPicPr>
          <p:nvPr/>
        </p:nvPicPr>
        <p:blipFill rotWithShape="1">
          <a:blip r:embed="rId4"/>
          <a:srcRect l="10281" t="11059" r="6928" b="9877"/>
          <a:stretch/>
        </p:blipFill>
        <p:spPr>
          <a:xfrm>
            <a:off x="10503911" y="10349420"/>
            <a:ext cx="3379351" cy="2257153"/>
          </a:xfrm>
          <a:prstGeom prst="rect">
            <a:avLst/>
          </a:prstGeom>
        </p:spPr>
      </p:pic>
      <p:pic>
        <p:nvPicPr>
          <p:cNvPr id="6" name="Imatge 5">
            <a:extLst>
              <a:ext uri="{FF2B5EF4-FFF2-40B4-BE49-F238E27FC236}">
                <a16:creationId xmlns:a16="http://schemas.microsoft.com/office/drawing/2014/main" id="{F38A5F87-50DE-0FCB-D143-A8AEE0447DA0}"/>
              </a:ext>
            </a:extLst>
          </p:cNvPr>
          <p:cNvPicPr>
            <a:picLocks noChangeAspect="1"/>
          </p:cNvPicPr>
          <p:nvPr/>
        </p:nvPicPr>
        <p:blipFill rotWithShape="1">
          <a:blip r:embed="rId5"/>
          <a:srcRect r="1094"/>
          <a:stretch/>
        </p:blipFill>
        <p:spPr>
          <a:xfrm>
            <a:off x="14662897" y="9769757"/>
            <a:ext cx="4753921" cy="2875423"/>
          </a:xfrm>
          <a:prstGeom prst="rect">
            <a:avLst/>
          </a:prstGeom>
        </p:spPr>
      </p:pic>
      <p:pic>
        <p:nvPicPr>
          <p:cNvPr id="7" name="Imatge 6">
            <a:extLst>
              <a:ext uri="{FF2B5EF4-FFF2-40B4-BE49-F238E27FC236}">
                <a16:creationId xmlns:a16="http://schemas.microsoft.com/office/drawing/2014/main" id="{46FB7295-9B7B-E2D5-465B-4C199C5266D8}"/>
              </a:ext>
            </a:extLst>
          </p:cNvPr>
          <p:cNvPicPr>
            <a:picLocks noChangeAspect="1"/>
          </p:cNvPicPr>
          <p:nvPr/>
        </p:nvPicPr>
        <p:blipFill>
          <a:blip r:embed="rId6"/>
          <a:stretch>
            <a:fillRect/>
          </a:stretch>
        </p:blipFill>
        <p:spPr>
          <a:xfrm>
            <a:off x="20196453" y="10196966"/>
            <a:ext cx="3674972" cy="2562059"/>
          </a:xfrm>
          <a:prstGeom prst="rect">
            <a:avLst/>
          </a:prstGeom>
        </p:spPr>
      </p:pic>
    </p:spTree>
    <p:extLst>
      <p:ext uri="{BB962C8B-B14F-4D97-AF65-F5344CB8AC3E}">
        <p14:creationId xmlns:p14="http://schemas.microsoft.com/office/powerpoint/2010/main" val="250148544"/>
      </p:ext>
    </p:extLst>
  </p:cSld>
  <p:clrMapOvr>
    <a:masterClrMapping/>
  </p:clrMapOvr>
  <p:transition>
    <p:random/>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ítol 4">
            <a:extLst>
              <a:ext uri="{FF2B5EF4-FFF2-40B4-BE49-F238E27FC236}">
                <a16:creationId xmlns:a16="http://schemas.microsoft.com/office/drawing/2014/main" id="{DE797883-92E7-D9DB-7429-FACFDEE3151A}"/>
              </a:ext>
            </a:extLst>
          </p:cNvPr>
          <p:cNvSpPr>
            <a:spLocks noGrp="1"/>
          </p:cNvSpPr>
          <p:nvPr>
            <p:ph type="title"/>
          </p:nvPr>
        </p:nvSpPr>
        <p:spPr>
          <a:xfrm>
            <a:off x="1755047" y="907911"/>
            <a:ext cx="21948458" cy="2286000"/>
          </a:xfrm>
        </p:spPr>
        <p:txBody>
          <a:bodyPr>
            <a:noAutofit/>
          </a:bodyPr>
          <a:lstStyle/>
          <a:p>
            <a:r>
              <a:rPr lang="en-US" altLang="ca-ES" dirty="0"/>
              <a:t>Dialogue4Innovation proposal</a:t>
            </a:r>
          </a:p>
        </p:txBody>
      </p:sp>
      <p:sp>
        <p:nvSpPr>
          <p:cNvPr id="15363" name="Contenidor de contingut 5">
            <a:extLst>
              <a:ext uri="{FF2B5EF4-FFF2-40B4-BE49-F238E27FC236}">
                <a16:creationId xmlns:a16="http://schemas.microsoft.com/office/drawing/2014/main" id="{FC907F88-7375-A888-F32C-4F1BBF2478E7}"/>
              </a:ext>
            </a:extLst>
          </p:cNvPr>
          <p:cNvSpPr>
            <a:spLocks noGrp="1"/>
          </p:cNvSpPr>
          <p:nvPr>
            <p:ph idx="1"/>
          </p:nvPr>
        </p:nvSpPr>
        <p:spPr>
          <a:xfrm>
            <a:off x="1755047" y="2910972"/>
            <a:ext cx="21104953" cy="5596799"/>
          </a:xfrm>
        </p:spPr>
        <p:txBody>
          <a:bodyPr>
            <a:noAutofit/>
          </a:bodyPr>
          <a:lstStyle/>
          <a:p>
            <a:pPr>
              <a:lnSpc>
                <a:spcPct val="120000"/>
              </a:lnSpc>
              <a:spcAft>
                <a:spcPts val="1200"/>
              </a:spcAft>
            </a:pPr>
            <a:r>
              <a:rPr lang="en-US" altLang="ca-ES" dirty="0"/>
              <a:t>Conceptual frameworks and guidelines to address MED sustainability challenges more effectively through Transformative Innovation Policy </a:t>
            </a:r>
          </a:p>
          <a:p>
            <a:pPr>
              <a:lnSpc>
                <a:spcPct val="120000"/>
              </a:lnSpc>
              <a:spcAft>
                <a:spcPts val="1200"/>
              </a:spcAft>
            </a:pPr>
            <a:r>
              <a:rPr lang="en-GB" altLang="ca-ES" dirty="0"/>
              <a:t>Capacity building and tools for S3 policy makers and Interreg Euro MED thematic projects (MOOCs, Innovation Camps)</a:t>
            </a:r>
          </a:p>
          <a:p>
            <a:pPr>
              <a:lnSpc>
                <a:spcPct val="120000"/>
              </a:lnSpc>
              <a:spcAft>
                <a:spcPts val="1200"/>
              </a:spcAft>
            </a:pPr>
            <a:r>
              <a:rPr lang="en-GB" altLang="ca-ES" dirty="0"/>
              <a:t>Co-design and deployment of  a MED network of Transformative Innovation Policy Labs (TIPL): meeting spaces to align local, regional, national and MED priorities and stakeholders’ efforts for a more Sustainable Innovative Economy within the MED </a:t>
            </a:r>
          </a:p>
          <a:p>
            <a:endParaRPr lang="en-GB" altLang="ca-ES" dirty="0"/>
          </a:p>
        </p:txBody>
      </p:sp>
      <p:sp>
        <p:nvSpPr>
          <p:cNvPr id="15364" name="Contenidor de número de diapositiva 3">
            <a:extLst>
              <a:ext uri="{FF2B5EF4-FFF2-40B4-BE49-F238E27FC236}">
                <a16:creationId xmlns:a16="http://schemas.microsoft.com/office/drawing/2014/main" id="{A4F3B8A2-4A75-F0C3-023B-BC248E6185FE}"/>
              </a:ext>
            </a:extLst>
          </p:cNvPr>
          <p:cNvSpPr>
            <a:spLocks noGrp="1"/>
          </p:cNvSpPr>
          <p:nvPr>
            <p:ph type="sldNum" sz="quarter" idx="4294967295"/>
          </p:nvPr>
        </p:nvSpPr>
        <p:spPr bwMode="auto">
          <a:xfrm>
            <a:off x="0" y="6519863"/>
            <a:ext cx="2844800" cy="3381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ca-ES"/>
            </a:defPPr>
            <a:lvl1pPr algn="r" rtl="0" eaLnBrk="1" fontAlgn="base" hangingPunct="1">
              <a:spcBef>
                <a:spcPct val="0"/>
              </a:spcBef>
              <a:spcAft>
                <a:spcPct val="0"/>
              </a:spcAft>
              <a:defRPr sz="1200" kern="1200" smtClean="0">
                <a:solidFill>
                  <a:srgbClr val="898989"/>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a:lstStyle>
          <a:p>
            <a:pPr>
              <a:defRPr/>
            </a:pPr>
            <a:fld id="{C396C136-4508-4B0B-93B5-C59C14677DA6}" type="slidenum">
              <a:rPr lang="ca-ES" altLang="en-US" smtClean="0"/>
              <a:pPr>
                <a:defRPr/>
              </a:pPr>
              <a:t>85</a:t>
            </a:fld>
            <a:endParaRPr lang="it-IT" altLang="ca-ES">
              <a:solidFill>
                <a:srgbClr val="898989"/>
              </a:solidFill>
              <a:latin typeface="Arial" panose="020B0604020202020204" pitchFamily="34" charset="0"/>
            </a:endParaRPr>
          </a:p>
        </p:txBody>
      </p:sp>
    </p:spTree>
  </p:cSld>
  <p:clrMapOvr>
    <a:masterClrMapping/>
  </p:clrMapOvr>
  <p:transition>
    <p:random/>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Títol 4">
            <a:extLst>
              <a:ext uri="{FF2B5EF4-FFF2-40B4-BE49-F238E27FC236}">
                <a16:creationId xmlns:a16="http://schemas.microsoft.com/office/drawing/2014/main" id="{115F0CF5-1D5C-C2D3-1FA2-D94E66273D43}"/>
              </a:ext>
            </a:extLst>
          </p:cNvPr>
          <p:cNvSpPr>
            <a:spLocks noGrp="1"/>
          </p:cNvSpPr>
          <p:nvPr>
            <p:ph type="title"/>
          </p:nvPr>
        </p:nvSpPr>
        <p:spPr>
          <a:xfrm>
            <a:off x="1219359" y="549276"/>
            <a:ext cx="21948458" cy="2286000"/>
          </a:xfrm>
        </p:spPr>
        <p:txBody>
          <a:bodyPr anchor="ctr">
            <a:normAutofit/>
          </a:bodyPr>
          <a:lstStyle/>
          <a:p>
            <a:r>
              <a:rPr lang="en-GB" altLang="ca-ES" dirty="0"/>
              <a:t>The roadmap to design and implement TIPL</a:t>
            </a:r>
          </a:p>
        </p:txBody>
      </p:sp>
      <p:sp>
        <p:nvSpPr>
          <p:cNvPr id="16386" name="Contenidor de contingut 5">
            <a:extLst>
              <a:ext uri="{FF2B5EF4-FFF2-40B4-BE49-F238E27FC236}">
                <a16:creationId xmlns:a16="http://schemas.microsoft.com/office/drawing/2014/main" id="{4F1BE709-50CE-F556-AB28-930AED96B52F}"/>
              </a:ext>
            </a:extLst>
          </p:cNvPr>
          <p:cNvSpPr>
            <a:spLocks noGrp="1"/>
          </p:cNvSpPr>
          <p:nvPr>
            <p:ph idx="1"/>
          </p:nvPr>
        </p:nvSpPr>
        <p:spPr>
          <a:xfrm>
            <a:off x="906688" y="2565111"/>
            <a:ext cx="22573797" cy="9529907"/>
          </a:xfrm>
        </p:spPr>
        <p:txBody>
          <a:bodyPr>
            <a:noAutofit/>
          </a:bodyPr>
          <a:lstStyle/>
          <a:p>
            <a:pPr>
              <a:lnSpc>
                <a:spcPct val="90000"/>
              </a:lnSpc>
              <a:spcAft>
                <a:spcPts val="1200"/>
              </a:spcAft>
            </a:pPr>
            <a:r>
              <a:rPr lang="en-US" altLang="ca-ES" b="1" dirty="0"/>
              <a:t>2024-2028: Innovation Camps, guides, methodological tools MOOCs</a:t>
            </a:r>
          </a:p>
          <a:p>
            <a:pPr>
              <a:lnSpc>
                <a:spcPct val="90000"/>
              </a:lnSpc>
              <a:spcAft>
                <a:spcPts val="1200"/>
              </a:spcAft>
            </a:pPr>
            <a:r>
              <a:rPr lang="en-US" altLang="ca-ES" b="1" dirty="0"/>
              <a:t>2025-2026: Design and deployment of the first generation of TIPL:</a:t>
            </a:r>
          </a:p>
          <a:p>
            <a:pPr lvl="1">
              <a:lnSpc>
                <a:spcPct val="90000"/>
              </a:lnSpc>
              <a:spcAft>
                <a:spcPts val="1200"/>
              </a:spcAft>
            </a:pPr>
            <a:r>
              <a:rPr lang="en-US" altLang="ca-ES" sz="3600" dirty="0"/>
              <a:t>Led by D4I Partners in their regions or directly or (in the case of CPMR, AIE, OSC, ARC-</a:t>
            </a:r>
            <a:r>
              <a:rPr lang="en-US" altLang="ca-ES" sz="3600" dirty="0" err="1"/>
              <a:t>Medwaves</a:t>
            </a:r>
            <a:r>
              <a:rPr lang="en-US" altLang="ca-ES" sz="3600" dirty="0"/>
              <a:t>) through public authorities or groups of stakeholders engaged with a policy action  falling under the Mission scope willing to implement the proposed approach. </a:t>
            </a:r>
          </a:p>
          <a:p>
            <a:pPr lvl="1">
              <a:lnSpc>
                <a:spcPct val="90000"/>
              </a:lnSpc>
              <a:spcAft>
                <a:spcPts val="1200"/>
              </a:spcAft>
            </a:pPr>
            <a:r>
              <a:rPr lang="en-US" altLang="ca-ES" sz="3600" dirty="0"/>
              <a:t>The first-generation TIPLs will foster a learning by doing process </a:t>
            </a:r>
          </a:p>
          <a:p>
            <a:pPr lvl="1">
              <a:lnSpc>
                <a:spcPct val="90000"/>
              </a:lnSpc>
              <a:spcAft>
                <a:spcPts val="1200"/>
              </a:spcAft>
            </a:pPr>
            <a:r>
              <a:rPr lang="en-US" altLang="ca-ES" sz="3600" dirty="0"/>
              <a:t>Development and implementation of a monitoring-evaluation-learning (MEL) framework for monitoring the results of the TIPL: experimenting, testing, learning and co-creating more effective approaches, guidelines and tools to increase the transformative impact of S3 and MED thematic projects</a:t>
            </a:r>
          </a:p>
          <a:p>
            <a:pPr marL="816479" lvl="1" indent="-816479">
              <a:lnSpc>
                <a:spcPct val="90000"/>
              </a:lnSpc>
              <a:spcAft>
                <a:spcPts val="1200"/>
              </a:spcAft>
              <a:buFont typeface="Arial" pitchFamily="34" charset="0"/>
              <a:buChar char="•"/>
            </a:pPr>
            <a:r>
              <a:rPr lang="en-US" altLang="ca-ES" sz="3600" b="1" dirty="0"/>
              <a:t>2027-2028: Deployment of the second generation of TIPL</a:t>
            </a:r>
          </a:p>
          <a:p>
            <a:pPr lvl="1">
              <a:lnSpc>
                <a:spcPct val="90000"/>
              </a:lnSpc>
              <a:spcAft>
                <a:spcPts val="1200"/>
              </a:spcAft>
            </a:pPr>
            <a:r>
              <a:rPr lang="en-US" altLang="ca-ES" sz="3600" dirty="0"/>
              <a:t>Training for  “MISE Ambassadors”, selected in a transparent and inclusive way across the Mediterranean to replicate TIPL in other MED territories</a:t>
            </a:r>
          </a:p>
          <a:p>
            <a:pPr lvl="1">
              <a:lnSpc>
                <a:spcPct val="90000"/>
              </a:lnSpc>
              <a:spcAft>
                <a:spcPts val="1200"/>
              </a:spcAft>
            </a:pPr>
            <a:r>
              <a:rPr lang="en-US" altLang="ca-ES" sz="3600" dirty="0"/>
              <a:t>The “hosting” institutions of TIPL will be selected through an open call from the MISE hub and will be supported by a dedicated technical assistance package.</a:t>
            </a:r>
          </a:p>
          <a:p>
            <a:pPr lvl="1">
              <a:lnSpc>
                <a:spcPct val="90000"/>
              </a:lnSpc>
              <a:spcAft>
                <a:spcPts val="1200"/>
              </a:spcAft>
            </a:pPr>
            <a:endParaRPr lang="en-US" altLang="ca-ES" sz="3600" dirty="0"/>
          </a:p>
          <a:p>
            <a:pPr>
              <a:lnSpc>
                <a:spcPct val="90000"/>
              </a:lnSpc>
              <a:spcAft>
                <a:spcPts val="1200"/>
              </a:spcAft>
            </a:pPr>
            <a:endParaRPr lang="en-US" altLang="ca-ES" dirty="0"/>
          </a:p>
        </p:txBody>
      </p:sp>
      <p:sp>
        <p:nvSpPr>
          <p:cNvPr id="16387" name="Contenidor de número de diapositiva 3" hidden="1">
            <a:extLst>
              <a:ext uri="{FF2B5EF4-FFF2-40B4-BE49-F238E27FC236}">
                <a16:creationId xmlns:a16="http://schemas.microsoft.com/office/drawing/2014/main" id="{EA94325D-24BA-05C2-1251-C0E608DE3894}"/>
              </a:ext>
            </a:extLst>
          </p:cNvPr>
          <p:cNvSpPr>
            <a:spLocks noGrp="1"/>
          </p:cNvSpPr>
          <p:nvPr>
            <p:ph type="sldNum" sz="quarter" idx="4294967295"/>
          </p:nvPr>
        </p:nvSpPr>
        <p:spPr bwMode="auto">
          <a:xfrm>
            <a:off x="8975725" y="6519863"/>
            <a:ext cx="2844800" cy="3381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ca-ES"/>
            </a:defPPr>
            <a:lvl1pPr algn="r" rtl="0" eaLnBrk="1" fontAlgn="base" hangingPunct="1">
              <a:spcBef>
                <a:spcPct val="0"/>
              </a:spcBef>
              <a:spcAft>
                <a:spcPct val="0"/>
              </a:spcAft>
              <a:defRPr sz="1200" kern="1200" smtClean="0">
                <a:solidFill>
                  <a:srgbClr val="898989"/>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a:lstStyle>
          <a:p>
            <a:pPr>
              <a:spcAft>
                <a:spcPts val="600"/>
              </a:spcAft>
              <a:defRPr/>
            </a:pPr>
            <a:fld id="{C396C136-4508-4B0B-93B5-C59C14677DA6}" type="slidenum">
              <a:rPr lang="ca-ES" altLang="en-US" smtClean="0"/>
              <a:pPr>
                <a:spcAft>
                  <a:spcPts val="600"/>
                </a:spcAft>
                <a:defRPr/>
              </a:pPr>
              <a:t>86</a:t>
            </a:fld>
            <a:endParaRPr lang="it-IT" altLang="ca-ES">
              <a:solidFill>
                <a:srgbClr val="898989"/>
              </a:solidFill>
              <a:latin typeface="Arial" panose="020B0604020202020204" pitchFamily="34" charset="0"/>
            </a:endParaRPr>
          </a:p>
        </p:txBody>
      </p:sp>
    </p:spTree>
  </p:cSld>
  <p:clrMapOvr>
    <a:masterClrMapping/>
  </p:clrMapOvr>
  <p:transition>
    <p:random/>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tge 2">
            <a:extLst>
              <a:ext uri="{FF2B5EF4-FFF2-40B4-BE49-F238E27FC236}">
                <a16:creationId xmlns:a16="http://schemas.microsoft.com/office/drawing/2014/main" id="{9E9343A2-9BE6-E15B-FF53-7D165987A2F0}"/>
              </a:ext>
            </a:extLst>
          </p:cNvPr>
          <p:cNvPicPr>
            <a:picLocks noChangeAspect="1"/>
          </p:cNvPicPr>
          <p:nvPr/>
        </p:nvPicPr>
        <p:blipFill rotWithShape="1">
          <a:blip r:embed="rId2"/>
          <a:srcRect b="5949"/>
          <a:stretch/>
        </p:blipFill>
        <p:spPr>
          <a:xfrm>
            <a:off x="3163295" y="2504373"/>
            <a:ext cx="17713422" cy="9278918"/>
          </a:xfrm>
          <a:prstGeom prst="rect">
            <a:avLst/>
          </a:prstGeom>
        </p:spPr>
      </p:pic>
      <p:sp>
        <p:nvSpPr>
          <p:cNvPr id="4" name="Títol 2">
            <a:extLst>
              <a:ext uri="{FF2B5EF4-FFF2-40B4-BE49-F238E27FC236}">
                <a16:creationId xmlns:a16="http://schemas.microsoft.com/office/drawing/2014/main" id="{3FF06EE4-4559-FF63-AFDE-C896D89EFD49}"/>
              </a:ext>
            </a:extLst>
          </p:cNvPr>
          <p:cNvSpPr txBox="1">
            <a:spLocks/>
          </p:cNvSpPr>
          <p:nvPr/>
        </p:nvSpPr>
        <p:spPr>
          <a:xfrm>
            <a:off x="1011540" y="727364"/>
            <a:ext cx="21948458" cy="2286000"/>
          </a:xfrm>
          <a:prstGeom prst="rect">
            <a:avLst/>
          </a:prstGeom>
        </p:spPr>
        <p:txBody>
          <a:bodyPr>
            <a:normAutofit/>
          </a:bodyPr>
          <a:lstStyle>
            <a:lvl1pPr algn="l" defTabSz="2177278" rtl="0" eaLnBrk="1" latinLnBrk="0" hangingPunct="1">
              <a:spcBef>
                <a:spcPct val="0"/>
              </a:spcBef>
              <a:buNone/>
              <a:defRPr sz="5000" b="1" kern="1200">
                <a:solidFill>
                  <a:schemeClr val="tx1"/>
                </a:solidFill>
                <a:latin typeface="Arial" panose="020B0604020202020204" pitchFamily="34" charset="0"/>
                <a:ea typeface="+mj-ea"/>
                <a:cs typeface="Arial" panose="020B0604020202020204" pitchFamily="34" charset="0"/>
              </a:defRPr>
            </a:lvl1pPr>
          </a:lstStyle>
          <a:p>
            <a:r>
              <a:rPr lang="en-GB" altLang="ca-ES" dirty="0"/>
              <a:t>How do we envision TIPLs?</a:t>
            </a:r>
          </a:p>
        </p:txBody>
      </p:sp>
    </p:spTree>
    <p:extLst>
      <p:ext uri="{BB962C8B-B14F-4D97-AF65-F5344CB8AC3E}">
        <p14:creationId xmlns:p14="http://schemas.microsoft.com/office/powerpoint/2010/main" val="3442521692"/>
      </p:ext>
    </p:extLst>
  </p:cSld>
  <p:clrMapOvr>
    <a:masterClrMapping/>
  </p:clrMapOvr>
  <p:transition>
    <p:random/>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idor de contingut 3">
            <a:extLst>
              <a:ext uri="{FF2B5EF4-FFF2-40B4-BE49-F238E27FC236}">
                <a16:creationId xmlns:a16="http://schemas.microsoft.com/office/drawing/2014/main" id="{33DD27D8-F9AB-0A85-137E-2CEA3D69135D}"/>
              </a:ext>
            </a:extLst>
          </p:cNvPr>
          <p:cNvSpPr txBox="1">
            <a:spLocks/>
          </p:cNvSpPr>
          <p:nvPr/>
        </p:nvSpPr>
        <p:spPr bwMode="auto">
          <a:xfrm>
            <a:off x="1283132" y="1437505"/>
            <a:ext cx="9072744" cy="8919689"/>
          </a:xfrm>
          <a:prstGeom prst="rect">
            <a:avLst/>
          </a:prstGeom>
          <a:solidFill>
            <a:schemeClr val="tx2"/>
          </a:solidFill>
          <a:ln w="28575">
            <a:solidFill>
              <a:schemeClr val="tx2"/>
            </a:solidFill>
            <a:miter lim="800000"/>
            <a:headEnd/>
            <a:tailEnd/>
          </a:ln>
        </p:spPr>
        <p:txBody>
          <a:bodyPr/>
          <a:lstStyle>
            <a:lvl1pPr marL="266700" indent="-266700">
              <a:spcBef>
                <a:spcPct val="20000"/>
              </a:spcBef>
              <a:buClr>
                <a:srgbClr val="A21942"/>
              </a:buClr>
              <a:buFont typeface="Wingdings 2" panose="05020102010507070707" pitchFamily="18" charset="2"/>
              <a:buChar char=""/>
              <a:defRPr>
                <a:solidFill>
                  <a:schemeClr val="tx1"/>
                </a:solidFill>
                <a:latin typeface="Arial" panose="020B0604020202020204" pitchFamily="34" charset="0"/>
                <a:cs typeface="Arial" panose="020B0604020202020204" pitchFamily="34" charset="0"/>
              </a:defRPr>
            </a:lvl1pPr>
            <a:lvl2pPr marL="266700" indent="-266700">
              <a:spcBef>
                <a:spcPct val="20000"/>
              </a:spcBef>
              <a:buFont typeface="Wingdings" panose="05000000000000000000" pitchFamily="2" charset="2"/>
              <a:buChar char="§"/>
              <a:defRPr sz="1600">
                <a:solidFill>
                  <a:schemeClr val="tx1"/>
                </a:solidFill>
                <a:latin typeface="Arial" panose="020B0604020202020204" pitchFamily="34" charset="0"/>
                <a:cs typeface="Arial" panose="020B0604020202020204" pitchFamily="34" charset="0"/>
              </a:defRPr>
            </a:lvl2pPr>
            <a:lvl3pPr marL="808038" indent="-2667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3pPr>
            <a:lvl4pPr marL="982663" indent="-2667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4pPr>
            <a:lvl5pPr marL="1257300" indent="-274638">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5pPr>
            <a:lvl6pPr marL="1714500" indent="-274638"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6pPr>
            <a:lvl7pPr marL="2171700" indent="-274638"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7pPr>
            <a:lvl8pPr marL="2628900" indent="-274638"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8pPr>
            <a:lvl9pPr marL="3086100" indent="-274638"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9pPr>
          </a:lstStyle>
          <a:p>
            <a:pPr marL="0" lvl="1" indent="0">
              <a:spcBef>
                <a:spcPts val="2000"/>
              </a:spcBef>
              <a:spcAft>
                <a:spcPts val="600"/>
              </a:spcAft>
              <a:buClr>
                <a:schemeClr val="accent4"/>
              </a:buClr>
              <a:buNone/>
            </a:pPr>
            <a:r>
              <a:rPr lang="en-US" altLang="ca-ES" sz="4400" b="1" dirty="0">
                <a:solidFill>
                  <a:schemeClr val="bg1"/>
                </a:solidFill>
              </a:rPr>
              <a:t>Today</a:t>
            </a:r>
          </a:p>
          <a:p>
            <a:pPr marL="893763" lvl="1" indent="-893763">
              <a:spcBef>
                <a:spcPts val="2000"/>
              </a:spcBef>
              <a:spcAft>
                <a:spcPts val="600"/>
              </a:spcAft>
              <a:buClr>
                <a:schemeClr val="accent4"/>
              </a:buClr>
              <a:buFont typeface="Wingdings 2" panose="05020102010507070707" pitchFamily="18" charset="2"/>
              <a:buChar char=""/>
            </a:pPr>
            <a:r>
              <a:rPr lang="en-US" altLang="ca-ES" sz="3600" dirty="0">
                <a:solidFill>
                  <a:schemeClr val="bg1"/>
                </a:solidFill>
              </a:rPr>
              <a:t>Exploring the opportunities to amplify the impact of Interreg Euro MED innovation projects and MED S3</a:t>
            </a:r>
          </a:p>
          <a:p>
            <a:pPr marL="893763" lvl="1" indent="-893763">
              <a:spcBef>
                <a:spcPts val="2000"/>
              </a:spcBef>
              <a:spcAft>
                <a:spcPts val="600"/>
              </a:spcAft>
              <a:buClr>
                <a:schemeClr val="accent4"/>
              </a:buClr>
              <a:buFont typeface="Wingdings 2" panose="05020102010507070707" pitchFamily="18" charset="2"/>
              <a:buChar char=""/>
            </a:pPr>
            <a:r>
              <a:rPr lang="en-US" altLang="ca-ES" sz="3600" dirty="0">
                <a:solidFill>
                  <a:schemeClr val="bg1"/>
                </a:solidFill>
              </a:rPr>
              <a:t>How can the Dialogue4Innovation Project support this process?</a:t>
            </a:r>
          </a:p>
          <a:p>
            <a:pPr marL="893763" lvl="1" indent="-893763">
              <a:spcBef>
                <a:spcPts val="2000"/>
              </a:spcBef>
              <a:spcAft>
                <a:spcPts val="600"/>
              </a:spcAft>
              <a:buClr>
                <a:schemeClr val="accent4"/>
              </a:buClr>
              <a:buFont typeface="Wingdings 2" panose="05020102010507070707" pitchFamily="18" charset="2"/>
              <a:buChar char=""/>
            </a:pPr>
            <a:r>
              <a:rPr lang="en-US" altLang="ca-ES" sz="3600" dirty="0">
                <a:solidFill>
                  <a:schemeClr val="bg1"/>
                </a:solidFill>
              </a:rPr>
              <a:t>Co-designing the Transformative Innovation Policy Labs</a:t>
            </a:r>
          </a:p>
          <a:p>
            <a:pPr marL="893763" lvl="1" indent="-893763">
              <a:spcBef>
                <a:spcPts val="2000"/>
              </a:spcBef>
              <a:buClr>
                <a:schemeClr val="accent4"/>
              </a:buClr>
              <a:buFont typeface="Wingdings 2" panose="05020102010507070707" pitchFamily="18" charset="2"/>
              <a:buChar char=""/>
            </a:pPr>
            <a:endParaRPr lang="ca-ES" altLang="ca-ES" sz="3000" dirty="0">
              <a:solidFill>
                <a:schemeClr val="bg1"/>
              </a:solidFill>
            </a:endParaRPr>
          </a:p>
        </p:txBody>
      </p:sp>
      <p:pic>
        <p:nvPicPr>
          <p:cNvPr id="3" name="Imatge 2">
            <a:extLst>
              <a:ext uri="{FF2B5EF4-FFF2-40B4-BE49-F238E27FC236}">
                <a16:creationId xmlns:a16="http://schemas.microsoft.com/office/drawing/2014/main" id="{6B9279FA-9C43-0F89-5344-2FF7E43C92FE}"/>
              </a:ext>
            </a:extLst>
          </p:cNvPr>
          <p:cNvPicPr>
            <a:picLocks noChangeAspect="1"/>
          </p:cNvPicPr>
          <p:nvPr/>
        </p:nvPicPr>
        <p:blipFill rotWithShape="1">
          <a:blip r:embed="rId2"/>
          <a:srcRect r="2991"/>
          <a:stretch/>
        </p:blipFill>
        <p:spPr>
          <a:xfrm>
            <a:off x="11088932" y="2663728"/>
            <a:ext cx="11134165" cy="7693466"/>
          </a:xfrm>
          <a:prstGeom prst="rect">
            <a:avLst/>
          </a:prstGeom>
          <a:ln w="38100">
            <a:solidFill>
              <a:schemeClr val="tx2"/>
            </a:solidFill>
          </a:ln>
        </p:spPr>
      </p:pic>
      <p:sp>
        <p:nvSpPr>
          <p:cNvPr id="4" name="Contenidor de text 3">
            <a:extLst>
              <a:ext uri="{FF2B5EF4-FFF2-40B4-BE49-F238E27FC236}">
                <a16:creationId xmlns:a16="http://schemas.microsoft.com/office/drawing/2014/main" id="{9F0C8B20-0DDF-1425-8EEB-CD4F970B395C}"/>
              </a:ext>
            </a:extLst>
          </p:cNvPr>
          <p:cNvSpPr txBox="1">
            <a:spLocks/>
          </p:cNvSpPr>
          <p:nvPr/>
        </p:nvSpPr>
        <p:spPr>
          <a:xfrm>
            <a:off x="11088932" y="1437505"/>
            <a:ext cx="6399994" cy="727639"/>
          </a:xfrm>
          <a:prstGeom prst="rect">
            <a:avLst/>
          </a:prstGeom>
        </p:spPr>
        <p:txBody>
          <a:bodyPr>
            <a:normAutofit fontScale="62500" lnSpcReduction="20000"/>
          </a:bodyPr>
          <a:lstStyle>
            <a:lvl1pPr marL="816479" indent="-816479" algn="l" defTabSz="2177278" rtl="0" eaLnBrk="1" latinLnBrk="0" hangingPunct="1">
              <a:spcBef>
                <a:spcPct val="20000"/>
              </a:spcBef>
              <a:buFont typeface="Arial" pitchFamily="34" charset="0"/>
              <a:buChar char="•"/>
              <a:defRPr sz="7600" kern="1200">
                <a:solidFill>
                  <a:schemeClr val="tx1"/>
                </a:solidFill>
                <a:latin typeface="Arial" panose="020B0604020202020204" pitchFamily="34" charset="0"/>
                <a:ea typeface="+mn-ea"/>
                <a:cs typeface="Arial" panose="020B0604020202020204" pitchFamily="34" charset="0"/>
              </a:defRPr>
            </a:lvl1pPr>
            <a:lvl2pPr marL="1769038" indent="-680399" algn="l" defTabSz="2177278" rtl="0" eaLnBrk="1" latinLnBrk="0" hangingPunct="1">
              <a:spcBef>
                <a:spcPct val="20000"/>
              </a:spcBef>
              <a:buFont typeface="Arial" pitchFamily="34" charset="0"/>
              <a:buChar char="–"/>
              <a:defRPr sz="6700" kern="1200">
                <a:solidFill>
                  <a:schemeClr val="tx1"/>
                </a:solidFill>
                <a:latin typeface="Arial" panose="020B0604020202020204" pitchFamily="34" charset="0"/>
                <a:ea typeface="+mn-ea"/>
                <a:cs typeface="Arial" panose="020B0604020202020204" pitchFamily="34" charset="0"/>
              </a:defRPr>
            </a:lvl2pPr>
            <a:lvl3pPr marL="2721597" indent="-544319" algn="l" defTabSz="2177278" rtl="0" eaLnBrk="1" latinLnBrk="0" hangingPunct="1">
              <a:spcBef>
                <a:spcPct val="20000"/>
              </a:spcBef>
              <a:buFont typeface="Arial" pitchFamily="34" charset="0"/>
              <a:buChar char="•"/>
              <a:defRPr sz="5700" kern="1200">
                <a:solidFill>
                  <a:schemeClr val="tx1"/>
                </a:solidFill>
                <a:latin typeface="Arial" panose="020B0604020202020204" pitchFamily="34" charset="0"/>
                <a:ea typeface="+mn-ea"/>
                <a:cs typeface="Arial" panose="020B0604020202020204" pitchFamily="34" charset="0"/>
              </a:defRPr>
            </a:lvl3pPr>
            <a:lvl4pPr marL="3810236" indent="-544319" algn="l" defTabSz="2177278" rtl="0" eaLnBrk="1" latinLnBrk="0" hangingPunct="1">
              <a:spcBef>
                <a:spcPct val="20000"/>
              </a:spcBef>
              <a:buFont typeface="Arial" pitchFamily="34" charset="0"/>
              <a:buChar char="–"/>
              <a:defRPr sz="4800" kern="1200">
                <a:solidFill>
                  <a:schemeClr val="tx1"/>
                </a:solidFill>
                <a:latin typeface="Arial" panose="020B0604020202020204" pitchFamily="34" charset="0"/>
                <a:ea typeface="+mn-ea"/>
                <a:cs typeface="Arial" panose="020B0604020202020204" pitchFamily="34" charset="0"/>
              </a:defRPr>
            </a:lvl4pPr>
            <a:lvl5pPr marL="4898875" indent="-544319" algn="l" defTabSz="2177278" rtl="0" eaLnBrk="1" latinLnBrk="0" hangingPunct="1">
              <a:spcBef>
                <a:spcPct val="20000"/>
              </a:spcBef>
              <a:buFont typeface="Arial" pitchFamily="34" charset="0"/>
              <a:buChar char="»"/>
              <a:defRPr sz="4800" kern="1200">
                <a:solidFill>
                  <a:schemeClr val="tx1"/>
                </a:solidFill>
                <a:latin typeface="Arial" panose="020B0604020202020204" pitchFamily="34" charset="0"/>
                <a:ea typeface="+mn-ea"/>
                <a:cs typeface="Arial" panose="020B0604020202020204" pitchFamily="34" charset="0"/>
              </a:defRPr>
            </a:lvl5pPr>
            <a:lvl6pPr marL="5987514" indent="-544319" algn="l" defTabSz="2177278" rtl="0" eaLnBrk="1" latinLnBrk="0" hangingPunct="1">
              <a:spcBef>
                <a:spcPct val="20000"/>
              </a:spcBef>
              <a:buFont typeface="Arial" pitchFamily="34" charset="0"/>
              <a:buChar char="•"/>
              <a:defRPr sz="4800" kern="1200">
                <a:solidFill>
                  <a:schemeClr val="tx1"/>
                </a:solidFill>
                <a:latin typeface="+mn-lt"/>
                <a:ea typeface="+mn-ea"/>
                <a:cs typeface="+mn-cs"/>
              </a:defRPr>
            </a:lvl6pPr>
            <a:lvl7pPr marL="7076153" indent="-544319" algn="l" defTabSz="2177278" rtl="0" eaLnBrk="1" latinLnBrk="0" hangingPunct="1">
              <a:spcBef>
                <a:spcPct val="20000"/>
              </a:spcBef>
              <a:buFont typeface="Arial" pitchFamily="34" charset="0"/>
              <a:buChar char="•"/>
              <a:defRPr sz="4800" kern="1200">
                <a:solidFill>
                  <a:schemeClr val="tx1"/>
                </a:solidFill>
                <a:latin typeface="+mn-lt"/>
                <a:ea typeface="+mn-ea"/>
                <a:cs typeface="+mn-cs"/>
              </a:defRPr>
            </a:lvl7pPr>
            <a:lvl8pPr marL="8164792" indent="-544319" algn="l" defTabSz="2177278" rtl="0" eaLnBrk="1" latinLnBrk="0" hangingPunct="1">
              <a:spcBef>
                <a:spcPct val="20000"/>
              </a:spcBef>
              <a:buFont typeface="Arial" pitchFamily="34" charset="0"/>
              <a:buChar char="•"/>
              <a:defRPr sz="4800" kern="1200">
                <a:solidFill>
                  <a:schemeClr val="tx1"/>
                </a:solidFill>
                <a:latin typeface="+mn-lt"/>
                <a:ea typeface="+mn-ea"/>
                <a:cs typeface="+mn-cs"/>
              </a:defRPr>
            </a:lvl8pPr>
            <a:lvl9pPr marL="9253431" indent="-544319" algn="l" defTabSz="2177278" rtl="0" eaLnBrk="1" latinLnBrk="0" hangingPunct="1">
              <a:spcBef>
                <a:spcPct val="20000"/>
              </a:spcBef>
              <a:buFont typeface="Arial" pitchFamily="34" charset="0"/>
              <a:buChar char="•"/>
              <a:defRPr sz="4800" kern="1200">
                <a:solidFill>
                  <a:schemeClr val="tx1"/>
                </a:solidFill>
                <a:latin typeface="+mn-lt"/>
                <a:ea typeface="+mn-ea"/>
                <a:cs typeface="+mn-cs"/>
              </a:defRPr>
            </a:lvl9pPr>
          </a:lstStyle>
          <a:p>
            <a:pPr marL="0" indent="0">
              <a:buNone/>
            </a:pPr>
            <a:r>
              <a:rPr lang="ca-ES" b="1" dirty="0"/>
              <a:t>Today’s agenda</a:t>
            </a:r>
          </a:p>
        </p:txBody>
      </p:sp>
    </p:spTree>
    <p:extLst>
      <p:ext uri="{BB962C8B-B14F-4D97-AF65-F5344CB8AC3E}">
        <p14:creationId xmlns:p14="http://schemas.microsoft.com/office/powerpoint/2010/main" val="270073802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QuadreDeText 7">
            <a:extLst>
              <a:ext uri="{FF2B5EF4-FFF2-40B4-BE49-F238E27FC236}">
                <a16:creationId xmlns:a16="http://schemas.microsoft.com/office/drawing/2014/main" id="{956F2523-EC10-FF14-31A0-961F8ADCCE96}"/>
              </a:ext>
            </a:extLst>
          </p:cNvPr>
          <p:cNvSpPr txBox="1"/>
          <p:nvPr/>
        </p:nvSpPr>
        <p:spPr>
          <a:xfrm>
            <a:off x="2306782" y="5334506"/>
            <a:ext cx="20324618" cy="1569660"/>
          </a:xfrm>
          <a:prstGeom prst="rect">
            <a:avLst/>
          </a:prstGeom>
          <a:noFill/>
        </p:spPr>
        <p:txBody>
          <a:bodyPr wrap="square" rtlCol="0">
            <a:spAutoFit/>
          </a:bodyPr>
          <a:lstStyle>
            <a:defPPr>
              <a:defRPr lang="en-US"/>
            </a:defPPr>
            <a:lvl1pPr>
              <a:defRPr sz="7200" b="1">
                <a:solidFill>
                  <a:schemeClr val="tx2"/>
                </a:solidFill>
                <a:latin typeface="Arial" panose="020B0604020202020204" pitchFamily="34" charset="0"/>
                <a:cs typeface="Arial" panose="020B0604020202020204" pitchFamily="34" charset="0"/>
              </a:defRPr>
            </a:lvl1pPr>
          </a:lstStyle>
          <a:p>
            <a:r>
              <a:rPr lang="en-US" sz="9600" dirty="0"/>
              <a:t>BREAK</a:t>
            </a:r>
            <a:endParaRPr lang="en-US" dirty="0"/>
          </a:p>
        </p:txBody>
      </p:sp>
    </p:spTree>
    <p:extLst>
      <p:ext uri="{BB962C8B-B14F-4D97-AF65-F5344CB8AC3E}">
        <p14:creationId xmlns:p14="http://schemas.microsoft.com/office/powerpoint/2010/main" val="1232620720"/>
      </p:ext>
    </p:extLst>
  </p:cSld>
  <p:clrMapOvr>
    <a:masterClrMapping/>
  </p:clrMapOvr>
  <p:transition>
    <p:random/>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QuadreDeText 7">
            <a:extLst>
              <a:ext uri="{FF2B5EF4-FFF2-40B4-BE49-F238E27FC236}">
                <a16:creationId xmlns:a16="http://schemas.microsoft.com/office/drawing/2014/main" id="{956F2523-EC10-FF14-31A0-961F8ADCCE96}"/>
              </a:ext>
            </a:extLst>
          </p:cNvPr>
          <p:cNvSpPr txBox="1"/>
          <p:nvPr/>
        </p:nvSpPr>
        <p:spPr>
          <a:xfrm>
            <a:off x="2306782" y="5334506"/>
            <a:ext cx="20324618" cy="3046988"/>
          </a:xfrm>
          <a:prstGeom prst="rect">
            <a:avLst/>
          </a:prstGeom>
          <a:noFill/>
        </p:spPr>
        <p:txBody>
          <a:bodyPr wrap="square" rtlCol="0">
            <a:spAutoFit/>
          </a:bodyPr>
          <a:lstStyle>
            <a:defPPr>
              <a:defRPr lang="en-US"/>
            </a:defPPr>
            <a:lvl1pPr>
              <a:defRPr sz="7200" b="1">
                <a:solidFill>
                  <a:schemeClr val="tx2"/>
                </a:solidFill>
                <a:latin typeface="Arial" panose="020B0604020202020204" pitchFamily="34" charset="0"/>
                <a:cs typeface="Arial" panose="020B0604020202020204" pitchFamily="34" charset="0"/>
              </a:defRPr>
            </a:lvl1pPr>
          </a:lstStyle>
          <a:p>
            <a:r>
              <a:rPr lang="en-US" sz="9600" dirty="0"/>
              <a:t>WORKING SESSION 2 </a:t>
            </a:r>
          </a:p>
          <a:p>
            <a:r>
              <a:rPr lang="en-US" sz="9600" dirty="0"/>
              <a:t>Second part </a:t>
            </a:r>
            <a:endParaRPr lang="en-US" sz="6000" dirty="0"/>
          </a:p>
        </p:txBody>
      </p:sp>
    </p:spTree>
    <p:extLst>
      <p:ext uri="{BB962C8B-B14F-4D97-AF65-F5344CB8AC3E}">
        <p14:creationId xmlns:p14="http://schemas.microsoft.com/office/powerpoint/2010/main" val="733277605"/>
      </p:ext>
    </p:extLst>
  </p:cSld>
  <p:clrMapOvr>
    <a:masterClrMapping/>
  </p:clrMapOvr>
  <p:transition>
    <p:random/>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QuadreDeText 1">
            <a:extLst>
              <a:ext uri="{FF2B5EF4-FFF2-40B4-BE49-F238E27FC236}">
                <a16:creationId xmlns:a16="http://schemas.microsoft.com/office/drawing/2014/main" id="{E081CABB-8C3F-AC0F-4C1D-07E6ACB45A33}"/>
              </a:ext>
            </a:extLst>
          </p:cNvPr>
          <p:cNvSpPr txBox="1"/>
          <p:nvPr/>
        </p:nvSpPr>
        <p:spPr>
          <a:xfrm>
            <a:off x="2987384" y="1989615"/>
            <a:ext cx="14571519" cy="2231380"/>
          </a:xfrm>
          <a:prstGeom prst="rect">
            <a:avLst/>
          </a:prstGeom>
          <a:noFill/>
        </p:spPr>
        <p:txBody>
          <a:bodyPr wrap="square" rtlCol="0">
            <a:spAutoFit/>
          </a:bodyPr>
          <a:lstStyle/>
          <a:p>
            <a:pPr marL="0" marR="0" lvl="0" indent="0" algn="l" defTabSz="2177278" rtl="0" eaLnBrk="1" fontAlgn="auto" latinLnBrk="0" hangingPunct="1">
              <a:lnSpc>
                <a:spcPct val="100000"/>
              </a:lnSpc>
              <a:spcBef>
                <a:spcPts val="0"/>
              </a:spcBef>
              <a:spcAft>
                <a:spcPts val="0"/>
              </a:spcAft>
              <a:buClrTx/>
              <a:buSzTx/>
              <a:buFontTx/>
              <a:buNone/>
              <a:tabLst/>
              <a:defRPr/>
            </a:pPr>
            <a:r>
              <a:rPr kumimoji="0" lang="ca-ES" sz="4800" b="1" i="0" u="none" strike="noStrike" kern="1200" cap="none" spc="0" normalizeH="0" baseline="0" noProof="0" dirty="0">
                <a:ln>
                  <a:noFill/>
                </a:ln>
                <a:solidFill>
                  <a:srgbClr val="194392"/>
                </a:solidFill>
                <a:effectLst/>
                <a:uLnTx/>
                <a:uFillTx/>
                <a:latin typeface="Arial" panose="020B0604020202020204" pitchFamily="34" charset="0"/>
                <a:ea typeface="+mn-ea"/>
                <a:cs typeface="Arial" panose="020B0604020202020204" pitchFamily="34" charset="0"/>
              </a:rPr>
              <a:t>Isabelle </a:t>
            </a:r>
            <a:r>
              <a:rPr kumimoji="0" lang="ca-ES" sz="4800" b="1" i="0" u="none" strike="noStrike" kern="1200" cap="none" spc="0" normalizeH="0" baseline="0" noProof="0" dirty="0" err="1">
                <a:ln>
                  <a:noFill/>
                </a:ln>
                <a:solidFill>
                  <a:srgbClr val="194392"/>
                </a:solidFill>
                <a:effectLst/>
                <a:uLnTx/>
                <a:uFillTx/>
                <a:latin typeface="Arial" panose="020B0604020202020204" pitchFamily="34" charset="0"/>
                <a:ea typeface="+mn-ea"/>
                <a:cs typeface="Arial" panose="020B0604020202020204" pitchFamily="34" charset="0"/>
              </a:rPr>
              <a:t>Nobio</a:t>
            </a:r>
            <a:endParaRPr kumimoji="0" lang="ca-ES" sz="4800" b="1" i="0" u="none" strike="noStrike" kern="1200" cap="none" spc="0" normalizeH="0" baseline="0" noProof="0" dirty="0">
              <a:ln>
                <a:noFill/>
              </a:ln>
              <a:solidFill>
                <a:srgbClr val="194392"/>
              </a:solidFill>
              <a:effectLst/>
              <a:uLnTx/>
              <a:uFillTx/>
              <a:latin typeface="Arial" panose="020B0604020202020204" pitchFamily="34" charset="0"/>
              <a:ea typeface="+mn-ea"/>
              <a:cs typeface="Arial" panose="020B0604020202020204" pitchFamily="34" charset="0"/>
            </a:endParaRPr>
          </a:p>
          <a:p>
            <a:pPr marL="0" marR="0" lvl="0" indent="0" algn="l" defTabSz="2177278" rtl="0" eaLnBrk="1" fontAlgn="auto" latinLnBrk="0" hangingPunct="1">
              <a:lnSpc>
                <a:spcPct val="100000"/>
              </a:lnSpc>
              <a:spcBef>
                <a:spcPts val="0"/>
              </a:spcBef>
              <a:spcAft>
                <a:spcPts val="0"/>
              </a:spcAft>
              <a:buClrTx/>
              <a:buSzTx/>
              <a:buFontTx/>
              <a:buNone/>
              <a:tabLst/>
              <a:defRPr/>
            </a:pPr>
            <a:r>
              <a:rPr kumimoji="0" lang="ca-ES" sz="4800" b="1" i="0" u="none" strike="noStrike" kern="1200" cap="none" spc="0" normalizeH="0" baseline="0" noProof="0" dirty="0" err="1">
                <a:ln>
                  <a:noFill/>
                </a:ln>
                <a:solidFill>
                  <a:srgbClr val="194392"/>
                </a:solidFill>
                <a:effectLst/>
                <a:uLnTx/>
                <a:uFillTx/>
                <a:latin typeface="Arial" panose="020B0604020202020204" pitchFamily="34" charset="0"/>
                <a:ea typeface="+mn-ea"/>
                <a:cs typeface="Arial" panose="020B0604020202020204" pitchFamily="34" charset="0"/>
              </a:rPr>
              <a:t>Joint</a:t>
            </a:r>
            <a:r>
              <a:rPr kumimoji="0" lang="ca-ES" sz="4800" b="1" i="0" u="none" strike="noStrike" kern="1200" cap="none" spc="0" normalizeH="0" baseline="0" noProof="0" dirty="0">
                <a:ln>
                  <a:noFill/>
                </a:ln>
                <a:solidFill>
                  <a:srgbClr val="194392"/>
                </a:solidFill>
                <a:effectLst/>
                <a:uLnTx/>
                <a:uFillTx/>
                <a:latin typeface="Arial" panose="020B0604020202020204" pitchFamily="34" charset="0"/>
                <a:ea typeface="+mn-ea"/>
                <a:cs typeface="Arial" panose="020B0604020202020204" pitchFamily="34" charset="0"/>
              </a:rPr>
              <a:t> Secretariat </a:t>
            </a:r>
            <a:r>
              <a:rPr kumimoji="0" lang="ca-ES" sz="4800" b="1" i="0" u="none" strike="noStrike" kern="1200" cap="none" spc="0" normalizeH="0" baseline="0" noProof="0" dirty="0" err="1">
                <a:ln>
                  <a:noFill/>
                </a:ln>
                <a:solidFill>
                  <a:srgbClr val="194392"/>
                </a:solidFill>
                <a:effectLst/>
                <a:uLnTx/>
                <a:uFillTx/>
                <a:latin typeface="Arial" panose="020B0604020202020204" pitchFamily="34" charset="0"/>
                <a:ea typeface="+mn-ea"/>
                <a:cs typeface="Arial" panose="020B0604020202020204" pitchFamily="34" charset="0"/>
              </a:rPr>
              <a:t>Interreg</a:t>
            </a:r>
            <a:r>
              <a:rPr kumimoji="0" lang="ca-ES" sz="4800" b="1" i="0" u="none" strike="noStrike" kern="1200" cap="none" spc="0" normalizeH="0" baseline="0" noProof="0" dirty="0">
                <a:ln>
                  <a:noFill/>
                </a:ln>
                <a:solidFill>
                  <a:srgbClr val="194392"/>
                </a:solidFill>
                <a:effectLst/>
                <a:uLnTx/>
                <a:uFillTx/>
                <a:latin typeface="Arial" panose="020B0604020202020204" pitchFamily="34" charset="0"/>
                <a:ea typeface="+mn-ea"/>
                <a:cs typeface="Arial" panose="020B0604020202020204" pitchFamily="34" charset="0"/>
              </a:rPr>
              <a:t> </a:t>
            </a:r>
            <a:r>
              <a:rPr kumimoji="0" lang="ca-ES" sz="4800" b="1" i="0" u="none" strike="noStrike" kern="1200" cap="none" spc="0" normalizeH="0" baseline="0" noProof="0" dirty="0" err="1">
                <a:ln>
                  <a:noFill/>
                </a:ln>
                <a:solidFill>
                  <a:srgbClr val="194392"/>
                </a:solidFill>
                <a:effectLst/>
                <a:uLnTx/>
                <a:uFillTx/>
                <a:latin typeface="Arial" panose="020B0604020202020204" pitchFamily="34" charset="0"/>
                <a:ea typeface="+mn-ea"/>
                <a:cs typeface="Arial" panose="020B0604020202020204" pitchFamily="34" charset="0"/>
              </a:rPr>
              <a:t>EuroMED</a:t>
            </a:r>
            <a:r>
              <a:rPr kumimoji="0" lang="ca-ES" sz="4800" b="1" i="0" u="none" strike="noStrike" kern="1200" cap="none" spc="0" normalizeH="0" baseline="0" noProof="0" dirty="0">
                <a:ln>
                  <a:noFill/>
                </a:ln>
                <a:solidFill>
                  <a:srgbClr val="194392"/>
                </a:solidFill>
                <a:effectLst/>
                <a:uLnTx/>
                <a:uFillTx/>
                <a:latin typeface="Arial" panose="020B0604020202020204" pitchFamily="34" charset="0"/>
                <a:ea typeface="+mn-ea"/>
                <a:cs typeface="Arial" panose="020B0604020202020204" pitchFamily="34" charset="0"/>
              </a:rPr>
              <a:t> </a:t>
            </a:r>
            <a:r>
              <a:rPr kumimoji="0" lang="ca-ES" sz="4800" b="1" i="0" u="none" strike="noStrike" kern="1200" cap="none" spc="0" normalizeH="0" baseline="0" noProof="0" dirty="0" err="1">
                <a:ln>
                  <a:noFill/>
                </a:ln>
                <a:solidFill>
                  <a:srgbClr val="194392"/>
                </a:solidFill>
                <a:effectLst/>
                <a:uLnTx/>
                <a:uFillTx/>
                <a:latin typeface="Arial" panose="020B0604020202020204" pitchFamily="34" charset="0"/>
                <a:ea typeface="+mn-ea"/>
                <a:cs typeface="Arial" panose="020B0604020202020204" pitchFamily="34" charset="0"/>
              </a:rPr>
              <a:t>Programme</a:t>
            </a:r>
            <a:endParaRPr kumimoji="0" lang="ca-ES" sz="4800" b="1" i="0" u="none" strike="noStrike" kern="1200" cap="none" spc="0" normalizeH="0" baseline="0" noProof="0" dirty="0">
              <a:ln>
                <a:noFill/>
              </a:ln>
              <a:solidFill>
                <a:srgbClr val="194392"/>
              </a:solidFill>
              <a:effectLst/>
              <a:uLnTx/>
              <a:uFillTx/>
              <a:latin typeface="Arial" panose="020B0604020202020204" pitchFamily="34" charset="0"/>
              <a:ea typeface="+mn-ea"/>
              <a:cs typeface="Arial" panose="020B0604020202020204" pitchFamily="34" charset="0"/>
            </a:endParaRPr>
          </a:p>
          <a:p>
            <a:pPr marL="0" marR="0" lvl="0" indent="0" algn="l" defTabSz="2177278" rtl="0" eaLnBrk="1" fontAlgn="auto" latinLnBrk="0" hangingPunct="1">
              <a:lnSpc>
                <a:spcPct val="100000"/>
              </a:lnSpc>
              <a:spcBef>
                <a:spcPts val="0"/>
              </a:spcBef>
              <a:spcAft>
                <a:spcPts val="0"/>
              </a:spcAft>
              <a:buClrTx/>
              <a:buSzTx/>
              <a:buFontTx/>
              <a:buNone/>
              <a:tabLst/>
              <a:defRPr/>
            </a:pPr>
            <a:endParaRPr kumimoji="0" lang="ca-ES" sz="4300" b="0" i="0" u="none" strike="noStrike" kern="1200" cap="none" spc="0" normalizeH="0" baseline="0" noProof="0" dirty="0">
              <a:ln>
                <a:noFill/>
              </a:ln>
              <a:solidFill>
                <a:srgbClr val="184292"/>
              </a:solidFill>
              <a:effectLst/>
              <a:uLnTx/>
              <a:uFillTx/>
              <a:latin typeface="Montserrat"/>
              <a:ea typeface="+mn-ea"/>
              <a:cs typeface="+mn-cs"/>
            </a:endParaRPr>
          </a:p>
        </p:txBody>
      </p:sp>
      <p:sp>
        <p:nvSpPr>
          <p:cNvPr id="3" name="QuadreDeText 2">
            <a:extLst>
              <a:ext uri="{FF2B5EF4-FFF2-40B4-BE49-F238E27FC236}">
                <a16:creationId xmlns:a16="http://schemas.microsoft.com/office/drawing/2014/main" id="{51B77C10-819D-F749-D611-89FE7D105231}"/>
              </a:ext>
            </a:extLst>
          </p:cNvPr>
          <p:cNvSpPr txBox="1"/>
          <p:nvPr/>
        </p:nvSpPr>
        <p:spPr>
          <a:xfrm>
            <a:off x="11703628" y="4323761"/>
            <a:ext cx="14571518" cy="2970044"/>
          </a:xfrm>
          <a:prstGeom prst="rect">
            <a:avLst/>
          </a:prstGeom>
          <a:noFill/>
        </p:spPr>
        <p:txBody>
          <a:bodyPr wrap="square" rtlCol="0">
            <a:spAutoFit/>
          </a:bodyPr>
          <a:lstStyle/>
          <a:p>
            <a:pPr marL="0" marR="0" lvl="0" indent="0" algn="l" defTabSz="2177278" rtl="0" eaLnBrk="1" fontAlgn="auto" latinLnBrk="0" hangingPunct="1">
              <a:lnSpc>
                <a:spcPct val="100000"/>
              </a:lnSpc>
              <a:spcBef>
                <a:spcPts val="0"/>
              </a:spcBef>
              <a:spcAft>
                <a:spcPts val="0"/>
              </a:spcAft>
              <a:buClrTx/>
              <a:buSzTx/>
              <a:buFontTx/>
              <a:buNone/>
              <a:tabLst/>
              <a:defRPr/>
            </a:pPr>
            <a:r>
              <a:rPr kumimoji="0" lang="ca-ES" sz="4800" b="1" i="0" u="none" strike="noStrike" kern="1200" cap="none" spc="0" normalizeH="0" baseline="0" noProof="0" dirty="0">
                <a:ln>
                  <a:noFill/>
                </a:ln>
                <a:solidFill>
                  <a:srgbClr val="194392"/>
                </a:solidFill>
                <a:effectLst/>
                <a:uLnTx/>
                <a:uFillTx/>
                <a:latin typeface="Arial" panose="020B0604020202020204" pitchFamily="34" charset="0"/>
                <a:ea typeface="+mn-ea"/>
                <a:cs typeface="Arial" panose="020B0604020202020204" pitchFamily="34" charset="0"/>
              </a:rPr>
              <a:t>Alessandro </a:t>
            </a:r>
            <a:r>
              <a:rPr kumimoji="0" lang="ca-ES" sz="4800" b="1" i="0" u="none" strike="noStrike" kern="1200" cap="none" spc="0" normalizeH="0" baseline="0" noProof="0" dirty="0" err="1">
                <a:ln>
                  <a:noFill/>
                </a:ln>
                <a:solidFill>
                  <a:srgbClr val="194392"/>
                </a:solidFill>
                <a:effectLst/>
                <a:uLnTx/>
                <a:uFillTx/>
                <a:latin typeface="Arial" panose="020B0604020202020204" pitchFamily="34" charset="0"/>
                <a:ea typeface="+mn-ea"/>
                <a:cs typeface="Arial" panose="020B0604020202020204" pitchFamily="34" charset="0"/>
              </a:rPr>
              <a:t>Daraio</a:t>
            </a:r>
            <a:endParaRPr kumimoji="0" lang="ca-ES" sz="4800" b="1" i="0" u="none" strike="noStrike" kern="1200" cap="none" spc="0" normalizeH="0" baseline="0" noProof="0" dirty="0">
              <a:ln>
                <a:noFill/>
              </a:ln>
              <a:solidFill>
                <a:srgbClr val="194392"/>
              </a:solidFill>
              <a:effectLst/>
              <a:uLnTx/>
              <a:uFillTx/>
              <a:latin typeface="Arial" panose="020B0604020202020204" pitchFamily="34" charset="0"/>
              <a:ea typeface="+mn-ea"/>
              <a:cs typeface="Arial" panose="020B0604020202020204" pitchFamily="34" charset="0"/>
            </a:endParaRPr>
          </a:p>
          <a:p>
            <a:pPr marL="0" marR="0" lvl="0" indent="0" algn="l" defTabSz="2177278" rtl="0" eaLnBrk="1" fontAlgn="auto" latinLnBrk="0" hangingPunct="1">
              <a:lnSpc>
                <a:spcPct val="100000"/>
              </a:lnSpc>
              <a:spcBef>
                <a:spcPts val="0"/>
              </a:spcBef>
              <a:spcAft>
                <a:spcPts val="0"/>
              </a:spcAft>
              <a:buClrTx/>
              <a:buSzTx/>
              <a:buFontTx/>
              <a:buNone/>
              <a:tabLst/>
              <a:defRPr/>
            </a:pPr>
            <a:r>
              <a:rPr kumimoji="0" lang="ca-ES" sz="4800" b="1" i="0" u="none" strike="noStrike" kern="1200" cap="none" spc="0" normalizeH="0" baseline="0" noProof="0" dirty="0">
                <a:ln>
                  <a:noFill/>
                </a:ln>
                <a:solidFill>
                  <a:srgbClr val="194392"/>
                </a:solidFill>
                <a:effectLst/>
                <a:uLnTx/>
                <a:uFillTx/>
                <a:latin typeface="Arial" panose="020B0604020202020204" pitchFamily="34" charset="0"/>
                <a:ea typeface="+mn-ea"/>
                <a:cs typeface="Arial" panose="020B0604020202020204" pitchFamily="34" charset="0"/>
              </a:rPr>
              <a:t>Emilia </a:t>
            </a:r>
            <a:r>
              <a:rPr kumimoji="0" lang="ca-ES" sz="4800" b="1" i="0" u="none" strike="noStrike" kern="1200" cap="none" spc="0" normalizeH="0" baseline="0" noProof="0" dirty="0" err="1">
                <a:ln>
                  <a:noFill/>
                </a:ln>
                <a:solidFill>
                  <a:srgbClr val="194392"/>
                </a:solidFill>
                <a:effectLst/>
                <a:uLnTx/>
                <a:uFillTx/>
                <a:latin typeface="Arial" panose="020B0604020202020204" pitchFamily="34" charset="0"/>
                <a:ea typeface="+mn-ea"/>
                <a:cs typeface="Arial" panose="020B0604020202020204" pitchFamily="34" charset="0"/>
              </a:rPr>
              <a:t>Romagna</a:t>
            </a:r>
            <a:r>
              <a:rPr kumimoji="0" lang="ca-ES" sz="4800" b="1" i="0" u="none" strike="noStrike" kern="1200" cap="none" spc="0" normalizeH="0" baseline="0" noProof="0" dirty="0">
                <a:ln>
                  <a:noFill/>
                </a:ln>
                <a:solidFill>
                  <a:srgbClr val="194392"/>
                </a:solidFill>
                <a:effectLst/>
                <a:uLnTx/>
                <a:uFillTx/>
                <a:latin typeface="Arial" panose="020B0604020202020204" pitchFamily="34" charset="0"/>
                <a:ea typeface="+mn-ea"/>
                <a:cs typeface="Arial" panose="020B0604020202020204" pitchFamily="34" charset="0"/>
              </a:rPr>
              <a:t> </a:t>
            </a:r>
            <a:r>
              <a:rPr kumimoji="0" lang="ca-ES" sz="4800" b="1" i="0" u="none" strike="noStrike" kern="1200" cap="none" spc="0" normalizeH="0" baseline="0" noProof="0" dirty="0" err="1">
                <a:ln>
                  <a:noFill/>
                </a:ln>
                <a:solidFill>
                  <a:srgbClr val="194392"/>
                </a:solidFill>
                <a:effectLst/>
                <a:uLnTx/>
                <a:uFillTx/>
                <a:latin typeface="Arial" panose="020B0604020202020204" pitchFamily="34" charset="0"/>
                <a:ea typeface="+mn-ea"/>
                <a:cs typeface="Arial" panose="020B0604020202020204" pitchFamily="34" charset="0"/>
              </a:rPr>
              <a:t>Region</a:t>
            </a:r>
            <a:r>
              <a:rPr kumimoji="0" lang="ca-ES" sz="4800" b="1" i="0" u="none" strike="noStrike" kern="1200" cap="none" spc="0" normalizeH="0" baseline="0" noProof="0" dirty="0">
                <a:ln>
                  <a:noFill/>
                </a:ln>
                <a:solidFill>
                  <a:srgbClr val="194392"/>
                </a:solidFill>
                <a:effectLst/>
                <a:uLnTx/>
                <a:uFillTx/>
                <a:latin typeface="Arial" panose="020B0604020202020204" pitchFamily="34" charset="0"/>
                <a:ea typeface="+mn-ea"/>
                <a:cs typeface="Arial" panose="020B0604020202020204" pitchFamily="34" charset="0"/>
              </a:rPr>
              <a:t>, LP </a:t>
            </a:r>
          </a:p>
          <a:p>
            <a:pPr marL="0" marR="0" lvl="0" indent="0" algn="l" defTabSz="2177278" rtl="0" eaLnBrk="1" fontAlgn="auto" latinLnBrk="0" hangingPunct="1">
              <a:lnSpc>
                <a:spcPct val="100000"/>
              </a:lnSpc>
              <a:spcBef>
                <a:spcPts val="0"/>
              </a:spcBef>
              <a:spcAft>
                <a:spcPts val="0"/>
              </a:spcAft>
              <a:buClrTx/>
              <a:buSzTx/>
              <a:buFontTx/>
              <a:buNone/>
              <a:tabLst/>
              <a:defRPr/>
            </a:pPr>
            <a:r>
              <a:rPr kumimoji="0" lang="ca-ES" sz="4800" b="1" i="0" u="none" strike="noStrike" kern="1200" cap="none" spc="0" normalizeH="0" baseline="0" noProof="0" dirty="0">
                <a:ln>
                  <a:noFill/>
                </a:ln>
                <a:solidFill>
                  <a:srgbClr val="194392"/>
                </a:solidFill>
                <a:effectLst/>
                <a:uLnTx/>
                <a:uFillTx/>
                <a:latin typeface="Arial" panose="020B0604020202020204" pitchFamily="34" charset="0"/>
                <a:ea typeface="+mn-ea"/>
                <a:cs typeface="Arial" panose="020B0604020202020204" pitchFamily="34" charset="0"/>
              </a:rPr>
              <a:t>Dialogue4Innovation</a:t>
            </a:r>
          </a:p>
          <a:p>
            <a:pPr marL="0" marR="0" lvl="0" indent="0" algn="l" defTabSz="2177278" rtl="0" eaLnBrk="1" fontAlgn="auto" latinLnBrk="0" hangingPunct="1">
              <a:lnSpc>
                <a:spcPct val="100000"/>
              </a:lnSpc>
              <a:spcBef>
                <a:spcPts val="0"/>
              </a:spcBef>
              <a:spcAft>
                <a:spcPts val="0"/>
              </a:spcAft>
              <a:buClrTx/>
              <a:buSzTx/>
              <a:buFontTx/>
              <a:buNone/>
              <a:tabLst/>
              <a:defRPr/>
            </a:pPr>
            <a:endParaRPr kumimoji="0" lang="ca-ES" sz="4300" b="0" i="0" u="none" strike="noStrike" kern="1200" cap="none" spc="0" normalizeH="0" baseline="0" noProof="0" dirty="0">
              <a:ln>
                <a:noFill/>
              </a:ln>
              <a:solidFill>
                <a:srgbClr val="184292"/>
              </a:solidFill>
              <a:effectLst/>
              <a:uLnTx/>
              <a:uFillTx/>
              <a:latin typeface="Montserrat"/>
              <a:ea typeface="+mn-ea"/>
              <a:cs typeface="+mn-cs"/>
            </a:endParaRPr>
          </a:p>
        </p:txBody>
      </p:sp>
      <p:sp>
        <p:nvSpPr>
          <p:cNvPr id="4" name="QuadreDeText 3">
            <a:extLst>
              <a:ext uri="{FF2B5EF4-FFF2-40B4-BE49-F238E27FC236}">
                <a16:creationId xmlns:a16="http://schemas.microsoft.com/office/drawing/2014/main" id="{A936F3D2-6F09-F345-7D95-7F672F1ADC0F}"/>
              </a:ext>
            </a:extLst>
          </p:cNvPr>
          <p:cNvSpPr txBox="1"/>
          <p:nvPr/>
        </p:nvSpPr>
        <p:spPr>
          <a:xfrm>
            <a:off x="2822863" y="7396571"/>
            <a:ext cx="12656127" cy="2231380"/>
          </a:xfrm>
          <a:prstGeom prst="rect">
            <a:avLst/>
          </a:prstGeom>
          <a:noFill/>
        </p:spPr>
        <p:txBody>
          <a:bodyPr wrap="square" rtlCol="0">
            <a:spAutoFit/>
          </a:bodyPr>
          <a:lstStyle/>
          <a:p>
            <a:pPr marL="0" marR="0" lvl="0" indent="0" algn="l" defTabSz="2177278" rtl="0" eaLnBrk="1" fontAlgn="auto" latinLnBrk="0" hangingPunct="1">
              <a:lnSpc>
                <a:spcPct val="100000"/>
              </a:lnSpc>
              <a:spcBef>
                <a:spcPts val="0"/>
              </a:spcBef>
              <a:spcAft>
                <a:spcPts val="0"/>
              </a:spcAft>
              <a:buClrTx/>
              <a:buSzTx/>
              <a:buFontTx/>
              <a:buNone/>
              <a:tabLst/>
              <a:defRPr/>
            </a:pPr>
            <a:r>
              <a:rPr kumimoji="0" lang="ca-ES" sz="4800" b="1" i="0" u="none" strike="noStrike" kern="1200" cap="none" spc="0" normalizeH="0" baseline="0" noProof="0" dirty="0">
                <a:ln>
                  <a:noFill/>
                </a:ln>
                <a:solidFill>
                  <a:srgbClr val="194392"/>
                </a:solidFill>
                <a:effectLst/>
                <a:uLnTx/>
                <a:uFillTx/>
                <a:latin typeface="Arial" panose="020B0604020202020204" pitchFamily="34" charset="0"/>
                <a:ea typeface="+mn-ea"/>
                <a:cs typeface="Arial" panose="020B0604020202020204" pitchFamily="34" charset="0"/>
              </a:rPr>
              <a:t>Tatiana Fernàndez, </a:t>
            </a:r>
          </a:p>
          <a:p>
            <a:pPr marL="0" marR="0" lvl="0" indent="0" algn="l" defTabSz="2177278" rtl="0" eaLnBrk="1" fontAlgn="auto" latinLnBrk="0" hangingPunct="1">
              <a:lnSpc>
                <a:spcPct val="100000"/>
              </a:lnSpc>
              <a:spcBef>
                <a:spcPts val="0"/>
              </a:spcBef>
              <a:spcAft>
                <a:spcPts val="0"/>
              </a:spcAft>
              <a:buClrTx/>
              <a:buSzTx/>
              <a:buFontTx/>
              <a:buNone/>
              <a:tabLst/>
              <a:defRPr/>
            </a:pPr>
            <a:r>
              <a:rPr kumimoji="0" lang="ca-ES" sz="4800" b="1" i="0" u="none" strike="noStrike" kern="1200" cap="none" spc="0" normalizeH="0" baseline="0" noProof="0" dirty="0" err="1">
                <a:ln>
                  <a:noFill/>
                </a:ln>
                <a:solidFill>
                  <a:srgbClr val="194392"/>
                </a:solidFill>
                <a:effectLst/>
                <a:uLnTx/>
                <a:uFillTx/>
                <a:latin typeface="Arial" panose="020B0604020202020204" pitchFamily="34" charset="0"/>
                <a:ea typeface="+mn-ea"/>
                <a:cs typeface="Arial" panose="020B0604020202020204" pitchFamily="34" charset="0"/>
              </a:rPr>
              <a:t>Government</a:t>
            </a:r>
            <a:r>
              <a:rPr kumimoji="0" lang="ca-ES" sz="4800" b="1" i="0" u="none" strike="noStrike" kern="1200" cap="none" spc="0" normalizeH="0" baseline="0" noProof="0" dirty="0">
                <a:ln>
                  <a:noFill/>
                </a:ln>
                <a:solidFill>
                  <a:srgbClr val="194392"/>
                </a:solidFill>
                <a:effectLst/>
                <a:uLnTx/>
                <a:uFillTx/>
                <a:latin typeface="Arial" panose="020B0604020202020204" pitchFamily="34" charset="0"/>
                <a:ea typeface="+mn-ea"/>
                <a:cs typeface="Arial" panose="020B0604020202020204" pitchFamily="34" charset="0"/>
              </a:rPr>
              <a:t> of </a:t>
            </a:r>
            <a:r>
              <a:rPr kumimoji="0" lang="ca-ES" sz="4800" b="1" i="0" u="none" strike="noStrike" kern="1200" cap="none" spc="0" normalizeH="0" baseline="0" noProof="0" dirty="0" err="1">
                <a:ln>
                  <a:noFill/>
                </a:ln>
                <a:solidFill>
                  <a:srgbClr val="194392"/>
                </a:solidFill>
                <a:effectLst/>
                <a:uLnTx/>
                <a:uFillTx/>
                <a:latin typeface="Arial" panose="020B0604020202020204" pitchFamily="34" charset="0"/>
                <a:ea typeface="+mn-ea"/>
                <a:cs typeface="Arial" panose="020B0604020202020204" pitchFamily="34" charset="0"/>
              </a:rPr>
              <a:t>Catalonia</a:t>
            </a:r>
            <a:endParaRPr kumimoji="0" lang="ca-ES" sz="4800" b="1" i="0" u="none" strike="noStrike" kern="1200" cap="none" spc="0" normalizeH="0" baseline="0" noProof="0" dirty="0">
              <a:ln>
                <a:noFill/>
              </a:ln>
              <a:solidFill>
                <a:srgbClr val="194392"/>
              </a:solidFill>
              <a:effectLst/>
              <a:uLnTx/>
              <a:uFillTx/>
              <a:latin typeface="Arial" panose="020B0604020202020204" pitchFamily="34" charset="0"/>
              <a:ea typeface="+mn-ea"/>
              <a:cs typeface="Arial" panose="020B0604020202020204" pitchFamily="34" charset="0"/>
            </a:endParaRPr>
          </a:p>
          <a:p>
            <a:pPr marL="0" marR="0" lvl="0" indent="0" algn="l" defTabSz="2177278" rtl="0" eaLnBrk="1" fontAlgn="auto" latinLnBrk="0" hangingPunct="1">
              <a:lnSpc>
                <a:spcPct val="100000"/>
              </a:lnSpc>
              <a:spcBef>
                <a:spcPts val="0"/>
              </a:spcBef>
              <a:spcAft>
                <a:spcPts val="0"/>
              </a:spcAft>
              <a:buClrTx/>
              <a:buSzTx/>
              <a:buFontTx/>
              <a:buNone/>
              <a:tabLst/>
              <a:defRPr/>
            </a:pPr>
            <a:endParaRPr kumimoji="0" lang="ca-ES" sz="4300" b="0" i="0" u="none" strike="noStrike" kern="1200" cap="none" spc="0" normalizeH="0" baseline="0" noProof="0" dirty="0">
              <a:ln>
                <a:noFill/>
              </a:ln>
              <a:solidFill>
                <a:srgbClr val="184292"/>
              </a:solidFill>
              <a:effectLst/>
              <a:uLnTx/>
              <a:uFillTx/>
              <a:latin typeface="Montserrat"/>
              <a:ea typeface="+mn-ea"/>
              <a:cs typeface="+mn-cs"/>
            </a:endParaRPr>
          </a:p>
        </p:txBody>
      </p:sp>
    </p:spTree>
    <p:extLst>
      <p:ext uri="{BB962C8B-B14F-4D97-AF65-F5344CB8AC3E}">
        <p14:creationId xmlns:p14="http://schemas.microsoft.com/office/powerpoint/2010/main" val="712215809"/>
      </p:ext>
    </p:extLst>
  </p:cSld>
  <p:clrMapOvr>
    <a:masterClrMapping/>
  </p:clrMapOvr>
  <p:transition>
    <p:random/>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QuadreDeText 7">
            <a:extLst>
              <a:ext uri="{FF2B5EF4-FFF2-40B4-BE49-F238E27FC236}">
                <a16:creationId xmlns:a16="http://schemas.microsoft.com/office/drawing/2014/main" id="{956F2523-EC10-FF14-31A0-961F8ADCCE96}"/>
              </a:ext>
            </a:extLst>
          </p:cNvPr>
          <p:cNvSpPr txBox="1"/>
          <p:nvPr/>
        </p:nvSpPr>
        <p:spPr>
          <a:xfrm>
            <a:off x="2306782" y="5334506"/>
            <a:ext cx="20324618" cy="1569660"/>
          </a:xfrm>
          <a:prstGeom prst="rect">
            <a:avLst/>
          </a:prstGeom>
          <a:noFill/>
        </p:spPr>
        <p:txBody>
          <a:bodyPr wrap="square" rtlCol="0">
            <a:spAutoFit/>
          </a:bodyPr>
          <a:lstStyle>
            <a:defPPr>
              <a:defRPr lang="en-US"/>
            </a:defPPr>
            <a:lvl1pPr>
              <a:defRPr sz="7200" b="1">
                <a:solidFill>
                  <a:schemeClr val="tx2"/>
                </a:solidFill>
                <a:latin typeface="Arial" panose="020B0604020202020204" pitchFamily="34" charset="0"/>
                <a:cs typeface="Arial" panose="020B0604020202020204" pitchFamily="34" charset="0"/>
              </a:defRPr>
            </a:lvl1pPr>
          </a:lstStyle>
          <a:p>
            <a:r>
              <a:rPr lang="en-US" sz="9600" dirty="0"/>
              <a:t>LUNCH BREAK</a:t>
            </a:r>
            <a:endParaRPr lang="en-US" sz="6000" dirty="0"/>
          </a:p>
        </p:txBody>
      </p:sp>
    </p:spTree>
    <p:extLst>
      <p:ext uri="{BB962C8B-B14F-4D97-AF65-F5344CB8AC3E}">
        <p14:creationId xmlns:p14="http://schemas.microsoft.com/office/powerpoint/2010/main" val="3150211576"/>
      </p:ext>
    </p:extLst>
  </p:cSld>
  <p:clrMapOvr>
    <a:masterClrMapping/>
  </p:clrMapOvr>
  <p:transition>
    <p:random/>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QuadreDeText 7">
            <a:extLst>
              <a:ext uri="{FF2B5EF4-FFF2-40B4-BE49-F238E27FC236}">
                <a16:creationId xmlns:a16="http://schemas.microsoft.com/office/drawing/2014/main" id="{956F2523-EC10-FF14-31A0-961F8ADCCE96}"/>
              </a:ext>
            </a:extLst>
          </p:cNvPr>
          <p:cNvSpPr txBox="1"/>
          <p:nvPr/>
        </p:nvSpPr>
        <p:spPr>
          <a:xfrm>
            <a:off x="2306782" y="5334506"/>
            <a:ext cx="20324618" cy="1569660"/>
          </a:xfrm>
          <a:prstGeom prst="rect">
            <a:avLst/>
          </a:prstGeom>
          <a:noFill/>
        </p:spPr>
        <p:txBody>
          <a:bodyPr wrap="square" rtlCol="0">
            <a:spAutoFit/>
          </a:bodyPr>
          <a:lstStyle>
            <a:defPPr>
              <a:defRPr lang="en-US"/>
            </a:defPPr>
            <a:lvl1pPr>
              <a:defRPr sz="7200" b="1">
                <a:solidFill>
                  <a:schemeClr val="tx2"/>
                </a:solidFill>
                <a:latin typeface="Arial" panose="020B0604020202020204" pitchFamily="34" charset="0"/>
                <a:cs typeface="Arial" panose="020B0604020202020204" pitchFamily="34" charset="0"/>
              </a:defRPr>
            </a:lvl1pPr>
          </a:lstStyle>
          <a:p>
            <a:r>
              <a:rPr lang="en-US" sz="9600" dirty="0"/>
              <a:t>WRAP UP SESSION</a:t>
            </a:r>
            <a:endParaRPr lang="en-US" sz="6000" dirty="0"/>
          </a:p>
        </p:txBody>
      </p:sp>
    </p:spTree>
    <p:extLst>
      <p:ext uri="{BB962C8B-B14F-4D97-AF65-F5344CB8AC3E}">
        <p14:creationId xmlns:p14="http://schemas.microsoft.com/office/powerpoint/2010/main" val="1206511913"/>
      </p:ext>
    </p:extLst>
  </p:cSld>
  <p:clrMapOvr>
    <a:masterClrMapping/>
  </p:clrMapOvr>
  <p:transition>
    <p:random/>
  </p:transition>
</p:sld>
</file>

<file path=ppt/theme/theme1.xml><?xml version="1.0" encoding="utf-8"?>
<a:theme xmlns:a="http://schemas.openxmlformats.org/drawingml/2006/main" name="Office Theme">
  <a:themeElements>
    <a:clrScheme name="C4I">
      <a:dk1>
        <a:srgbClr val="184292"/>
      </a:dk1>
      <a:lt1>
        <a:srgbClr val="FFFFFF"/>
      </a:lt1>
      <a:dk2>
        <a:srgbClr val="194392"/>
      </a:dk2>
      <a:lt2>
        <a:srgbClr val="184292"/>
      </a:lt2>
      <a:accent1>
        <a:srgbClr val="F2A900"/>
      </a:accent1>
      <a:accent2>
        <a:srgbClr val="00B388"/>
      </a:accent2>
      <a:accent3>
        <a:srgbClr val="D592AA"/>
      </a:accent3>
      <a:accent4>
        <a:srgbClr val="194392"/>
      </a:accent4>
      <a:accent5>
        <a:srgbClr val="0091DA"/>
      </a:accent5>
      <a:accent6>
        <a:srgbClr val="F2A900"/>
      </a:accent6>
      <a:hlink>
        <a:srgbClr val="194392"/>
      </a:hlink>
      <a:folHlink>
        <a:srgbClr val="0091DA"/>
      </a:folHlink>
    </a:clrScheme>
    <a:fontScheme name="Personalizado 1">
      <a:majorFont>
        <a:latin typeface="Montserrat"/>
        <a:ea typeface=""/>
        <a:cs typeface=""/>
      </a:majorFont>
      <a:minorFont>
        <a:latin typeface="Montserra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EC colour scheme">
      <a:dk1>
        <a:srgbClr val="4D4D4D"/>
      </a:dk1>
      <a:lt1>
        <a:srgbClr val="FFFFFF"/>
      </a:lt1>
      <a:dk2>
        <a:srgbClr val="034EA2"/>
      </a:dk2>
      <a:lt2>
        <a:srgbClr val="D3E8F9"/>
      </a:lt2>
      <a:accent1>
        <a:srgbClr val="1E858B"/>
      </a:accent1>
      <a:accent2>
        <a:srgbClr val="4BC5DE"/>
      </a:accent2>
      <a:accent3>
        <a:srgbClr val="1EC08A"/>
      </a:accent3>
      <a:accent4>
        <a:srgbClr val="ED8D2F"/>
      </a:accent4>
      <a:accent5>
        <a:srgbClr val="FFC000"/>
      </a:accent5>
      <a:accent6>
        <a:srgbClr val="E76C53"/>
      </a:accent6>
      <a:hlink>
        <a:srgbClr val="0563C1"/>
      </a:hlink>
      <a:folHlink>
        <a:srgbClr val="24337E"/>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C_Corporate_PPT_Template.potx" id="{4E874F3A-6BB1-4334-AA3C-CB69D53C2FB0}" vid="{CFDAC62F-BBD6-4674-995E-7A3058955A70}"/>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eea54135-ccd6-42c7-8200-a785186d77b0">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9A357616B590F4495FAD8BD097DCA72" ma:contentTypeVersion="13" ma:contentTypeDescription="Crea un document nou" ma:contentTypeScope="" ma:versionID="eded24886ccca5acaf3416bc28c2160f">
  <xsd:schema xmlns:xsd="http://www.w3.org/2001/XMLSchema" xmlns:xs="http://www.w3.org/2001/XMLSchema" xmlns:p="http://schemas.microsoft.com/office/2006/metadata/properties" xmlns:ns2="eea54135-ccd6-42c7-8200-a785186d77b0" xmlns:ns3="177a3d8e-6f0b-4250-87bc-a93447fce73b" targetNamespace="http://schemas.microsoft.com/office/2006/metadata/properties" ma:root="true" ma:fieldsID="c60d20b2094c2dc303d8015f161f0ae9" ns2:_="" ns3:_="">
    <xsd:import namespace="eea54135-ccd6-42c7-8200-a785186d77b0"/>
    <xsd:import namespace="177a3d8e-6f0b-4250-87bc-a93447fce73b"/>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ObjectDetectorVersions" minOccurs="0"/>
                <xsd:element ref="ns2:MediaServiceDateTaken"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ea54135-ccd6-42c7-8200-a785186d77b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Etiquetes de la imatge" ma:readOnly="false" ma:fieldId="{5cf76f15-5ced-4ddc-b409-7134ff3c332f}" ma:taxonomyMulti="true" ma:sspId="4468606d-3e0e-4e7b-a815-ae4d792ab8ff" ma:termSetId="09814cd3-568e-fe90-9814-8d621ff8fb84" ma:anchorId="fba54fb3-c3e1-fe81-a776-ca4b69148c4d" ma:open="true" ma:isKeyword="false">
      <xsd:complexType>
        <xsd:sequence>
          <xsd:element ref="pc:Terms" minOccurs="0" maxOccurs="1"/>
        </xsd:sequence>
      </xsd:complex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SearchProperties" ma:index="20"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77a3d8e-6f0b-4250-87bc-a93447fce73b" elementFormDefault="qualified">
    <xsd:import namespace="http://schemas.microsoft.com/office/2006/documentManagement/types"/>
    <xsd:import namespace="http://schemas.microsoft.com/office/infopath/2007/PartnerControls"/>
    <xsd:element name="SharedWithUsers" ma:index="15" nillable="true" ma:displayName="Compartit amb"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 compartit amb detal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us de contingut"/>
        <xsd:element ref="dc:title" minOccurs="0" maxOccurs="1" ma:index="4" ma:displayName="Títo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E6A1005-F8B2-4A5F-9F81-486A1618A7CF}">
  <ds:schemaRefs>
    <ds:schemaRef ds:uri="http://www.w3.org/XML/1998/namespace"/>
    <ds:schemaRef ds:uri="http://schemas.microsoft.com/office/2006/documentManagement/types"/>
    <ds:schemaRef ds:uri="http://purl.org/dc/elements/1.1/"/>
    <ds:schemaRef ds:uri="http://schemas.openxmlformats.org/package/2006/metadata/core-properties"/>
    <ds:schemaRef ds:uri="http://purl.org/dc/terms/"/>
    <ds:schemaRef ds:uri="http://schemas.microsoft.com/office/infopath/2007/PartnerControls"/>
    <ds:schemaRef ds:uri="9ef3901c-2500-49ea-858b-aa32c8eeca94"/>
    <ds:schemaRef ds:uri="b18ac035-3ac4-4dd1-96d6-a9f168cc95ce"/>
    <ds:schemaRef ds:uri="http://schemas.microsoft.com/office/2006/metadata/properties"/>
    <ds:schemaRef ds:uri="http://purl.org/dc/dcmitype/"/>
  </ds:schemaRefs>
</ds:datastoreItem>
</file>

<file path=customXml/itemProps2.xml><?xml version="1.0" encoding="utf-8"?>
<ds:datastoreItem xmlns:ds="http://schemas.openxmlformats.org/officeDocument/2006/customXml" ds:itemID="{EDA73A29-E3BD-4A5B-8E18-3DC04F09A5C8}">
  <ds:schemaRefs>
    <ds:schemaRef ds:uri="http://schemas.microsoft.com/sharepoint/v3/contenttype/forms"/>
  </ds:schemaRefs>
</ds:datastoreItem>
</file>

<file path=customXml/itemProps3.xml><?xml version="1.0" encoding="utf-8"?>
<ds:datastoreItem xmlns:ds="http://schemas.openxmlformats.org/officeDocument/2006/customXml" ds:itemID="{69827E21-B8A1-4D2A-8403-788AD0D7EA67}"/>
</file>

<file path=docProps/app.xml><?xml version="1.0" encoding="utf-8"?>
<Properties xmlns="http://schemas.openxmlformats.org/officeDocument/2006/extended-properties" xmlns:vt="http://schemas.openxmlformats.org/officeDocument/2006/docPropsVTypes">
  <Template/>
  <TotalTime>1238</TotalTime>
  <Words>7337</Words>
  <Application>Microsoft Office PowerPoint</Application>
  <PresentationFormat>Personalitzat</PresentationFormat>
  <Paragraphs>776</Paragraphs>
  <Slides>91</Slides>
  <Notes>48</Notes>
  <HiddenSlides>0</HiddenSlides>
  <MMClips>0</MMClips>
  <ScaleCrop>false</ScaleCrop>
  <HeadingPairs>
    <vt:vector size="6" baseType="variant">
      <vt:variant>
        <vt:lpstr>Tipus de lletra utilitzats</vt:lpstr>
      </vt:variant>
      <vt:variant>
        <vt:i4>14</vt:i4>
      </vt:variant>
      <vt:variant>
        <vt:lpstr>Tema</vt:lpstr>
      </vt:variant>
      <vt:variant>
        <vt:i4>3</vt:i4>
      </vt:variant>
      <vt:variant>
        <vt:lpstr>Títols de les diapositives</vt:lpstr>
      </vt:variant>
      <vt:variant>
        <vt:i4>91</vt:i4>
      </vt:variant>
    </vt:vector>
  </HeadingPairs>
  <TitlesOfParts>
    <vt:vector size="108" baseType="lpstr">
      <vt:lpstr>Arial</vt:lpstr>
      <vt:lpstr>Avenir Next LT Pro</vt:lpstr>
      <vt:lpstr>Calibri</vt:lpstr>
      <vt:lpstr>Calibri Light</vt:lpstr>
      <vt:lpstr>Montserrat</vt:lpstr>
      <vt:lpstr>Montserrat ExtraBold</vt:lpstr>
      <vt:lpstr>Montserrat Medium</vt:lpstr>
      <vt:lpstr>Montserrat SemiBold</vt:lpstr>
      <vt:lpstr>Roboto</vt:lpstr>
      <vt:lpstr>Segoe UI</vt:lpstr>
      <vt:lpstr>Times</vt:lpstr>
      <vt:lpstr>Times New Roman</vt:lpstr>
      <vt:lpstr>Wingdings</vt:lpstr>
      <vt:lpstr>Wingdings 2</vt:lpstr>
      <vt:lpstr>Office Theme</vt:lpstr>
      <vt:lpstr>1_Office Theme</vt:lpstr>
      <vt:lpstr>Thème Office</vt:lpstr>
      <vt:lpstr>Presentació del PowerPoint</vt:lpstr>
      <vt:lpstr>Presentació del PowerPoint</vt:lpstr>
      <vt:lpstr> 2nd Innovation Camp Barcelona </vt:lpstr>
      <vt:lpstr>The Interreg Euro-MED Programme</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How do we envision this green and just transition in the MED?</vt:lpstr>
      <vt:lpstr>Presentació del PowerPoint</vt:lpstr>
      <vt:lpstr>Sustainability challenges are complex problems requiring systemic approaches</vt:lpstr>
      <vt:lpstr>Where do we start?</vt:lpstr>
      <vt:lpstr>Where do we start?</vt:lpstr>
      <vt:lpstr>Presentació del PowerPoint</vt:lpstr>
      <vt:lpstr>Supporting the emergence of a more sustainable “new business as usual” through the development and the adoption of alternatives that facilitate the transformation of the “current unsustainable business as usual” </vt:lpstr>
      <vt:lpstr>Place-based and challenge-led action for an innovative sustainable economy in the MED</vt:lpstr>
      <vt:lpstr>Place-based and challenge-led action for an innovative sustainable economy in the MED: Contribution of Dialogue4Innovation Project</vt:lpstr>
      <vt:lpstr>Presentació del PowerPoint</vt:lpstr>
      <vt:lpstr>Presentació del PowerPoint</vt:lpstr>
      <vt:lpstr>Presentació del PowerPoint</vt:lpstr>
      <vt:lpstr>Presentació del PowerPoint</vt:lpstr>
      <vt:lpstr>Presentació del PowerPoint</vt:lpstr>
      <vt:lpstr>Aligning smart specialisation with sustainability challenges and the SDGs</vt:lpstr>
      <vt:lpstr>This presentation</vt:lpstr>
      <vt:lpstr>Smart specialisation  and the SDGs</vt:lpstr>
      <vt:lpstr>2030 Agenda: a call for systemic transformation</vt:lpstr>
      <vt:lpstr>Presentació del PowerPoint</vt:lpstr>
      <vt:lpstr>Presentació del PowerPoint</vt:lpstr>
      <vt:lpstr>Presentació del PowerPoint</vt:lpstr>
      <vt:lpstr>Innovation for systemic change</vt:lpstr>
      <vt:lpstr>EU policy priorities to align with the SDGs</vt:lpstr>
      <vt:lpstr>Revisiting boundaries of innovation policy</vt:lpstr>
      <vt:lpstr>Smart specialisation</vt:lpstr>
      <vt:lpstr>Challenges for aligning S3 with the SDGs</vt:lpstr>
      <vt:lpstr>Aligning S3 with the SDGs</vt:lpstr>
      <vt:lpstr>Towards the S3 for SDGs approach</vt:lpstr>
      <vt:lpstr>Drawing lessons for S3 from research  on sustainability transitions</vt:lpstr>
      <vt:lpstr>Drawing lessons for S3 from research  on sustainability transitions (2)</vt:lpstr>
      <vt:lpstr>S3 for the SDGs: “policy space” where directionality is deliberated by top-down and bottom-up dynamics</vt:lpstr>
      <vt:lpstr>Principles of S3 for the SDGs</vt:lpstr>
      <vt:lpstr>Implications of embedding sustainability in S3</vt:lpstr>
      <vt:lpstr>Aligning S3 with the SDGs</vt:lpstr>
      <vt:lpstr>Lessons from policy practice</vt:lpstr>
      <vt:lpstr>Co-creation with policy practitioners  from EU and beyond</vt:lpstr>
      <vt:lpstr>Presentació del PowerPoint</vt:lpstr>
      <vt:lpstr>  Diagnosis </vt:lpstr>
      <vt:lpstr>Governance</vt:lpstr>
      <vt:lpstr>Vision</vt:lpstr>
      <vt:lpstr>Priorities</vt:lpstr>
      <vt:lpstr>Action plan</vt:lpstr>
      <vt:lpstr> Monitoring and evaluation</vt:lpstr>
      <vt:lpstr>Presentació del PowerPoint</vt:lpstr>
      <vt:lpstr>Presentació del PowerPoint</vt:lpstr>
      <vt:lpstr>Presentació del PowerPoint</vt:lpstr>
      <vt:lpstr>Partnerships for Regional Innovation</vt:lpstr>
      <vt:lpstr>Closing remarks  </vt:lpstr>
      <vt:lpstr>Towards transformative regional innovation strategies?</vt:lpstr>
      <vt:lpstr>Selected JRC publications</vt:lpstr>
      <vt:lpstr>Thank you</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Transformative innovation for a more sustainable economy in the MED: conceptual framework, capacity building and tools proposed by the Dialogue4Innovation Project</vt:lpstr>
      <vt:lpstr>Presentació del PowerPoint</vt:lpstr>
      <vt:lpstr>How can we create spaces for place-based and challenge-led action for an Innovative Sustainable Economy in the MED?</vt:lpstr>
      <vt:lpstr>Dialogue4Innovation proposal</vt:lpstr>
      <vt:lpstr>The roadmap to design and implement TIPL</vt:lpstr>
      <vt:lpstr>Presentació del PowerPoint</vt:lpstr>
      <vt:lpstr>Presentació del PowerPoint</vt:lpstr>
      <vt:lpstr>Presentació del PowerPoint</vt:lpstr>
      <vt:lpstr>Presentació del PowerPoint</vt:lpstr>
      <vt:lpstr>Presentació del PowerPoint</vt:lpstr>
      <vt:lpstr>Presentació del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user</dc:creator>
  <cp:lastModifiedBy>Essousi Oueld El Hadj, Chaimae</cp:lastModifiedBy>
  <cp:revision>52</cp:revision>
  <cp:lastPrinted>2023-11-13T14:32:07Z</cp:lastPrinted>
  <dcterms:created xsi:type="dcterms:W3CDTF">2018-07-20T02:21:54Z</dcterms:created>
  <dcterms:modified xsi:type="dcterms:W3CDTF">2024-05-27T10:42:07Z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0x01010059A357616B590F4495FAD8BD097DCA72</vt:lpwstr>
  </property>
</Properties>
</file>